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256" r:id="rId3"/>
    <p:sldId id="257" r:id="rId4"/>
    <p:sldId id="271" r:id="rId5"/>
    <p:sldId id="315" r:id="rId6"/>
    <p:sldId id="261" r:id="rId7"/>
    <p:sldId id="262" r:id="rId8"/>
    <p:sldId id="263" r:id="rId9"/>
    <p:sldId id="272" r:id="rId10"/>
    <p:sldId id="264" r:id="rId11"/>
    <p:sldId id="318" r:id="rId12"/>
    <p:sldId id="316" r:id="rId13"/>
    <p:sldId id="274" r:id="rId14"/>
    <p:sldId id="265" r:id="rId15"/>
    <p:sldId id="275" r:id="rId16"/>
    <p:sldId id="276" r:id="rId17"/>
    <p:sldId id="269" r:id="rId18"/>
    <p:sldId id="317" r:id="rId19"/>
    <p:sldId id="308" r:id="rId20"/>
    <p:sldId id="309" r:id="rId21"/>
    <p:sldId id="270" r:id="rId22"/>
  </p:sldIdLst>
  <p:sldSz cx="9144000" cy="5143500" type="screen16x9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BB7D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807D34-94B4-4464-A2E6-6E15567D9E36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2CB19A-3B53-40D8-A352-C381C6FF54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B19A-3B53-40D8-A352-C381C6FF54F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07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B19A-3B53-40D8-A352-C381C6FF54F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0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3749-8FAA-4622-8E70-76C77774C893}" type="datetimeFigureOut">
              <a:rPr kumimoji="1" lang="ja-JP" altLang="en-US" smtClean="0"/>
              <a:pPr/>
              <a:t>2023/11/6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4.wav"/><Relationship Id="rId7" Type="http://schemas.openxmlformats.org/officeDocument/2006/relationships/image" Target="../media/image15.jpg"/><Relationship Id="rId2" Type="http://schemas.microsoft.com/office/2007/relationships/media" Target="../media/media4.wav"/><Relationship Id="rId1" Type="http://schemas.openxmlformats.org/officeDocument/2006/relationships/tags" Target="../tags/tag13.xml"/><Relationship Id="rId6" Type="http://schemas.openxmlformats.org/officeDocument/2006/relationships/image" Target="../media/image14.jpg"/><Relationship Id="rId5" Type="http://schemas.openxmlformats.org/officeDocument/2006/relationships/hyperlink" Target="440Hzsign.wav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123478"/>
            <a:ext cx="6858000" cy="1185012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情報</a:t>
            </a:r>
            <a:r>
              <a:rPr kumimoji="1" lang="en-US" altLang="ja-JP" sz="3200" dirty="0">
                <a:latin typeface="+mn-ea"/>
                <a:ea typeface="+mn-ea"/>
              </a:rPr>
              <a:t>Ⅰ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9060545" cy="3600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altLang="ja-JP" dirty="0"/>
              <a:t>		</a:t>
            </a:r>
            <a:r>
              <a:rPr lang="ja-JP" altLang="en-US" sz="4400" dirty="0">
                <a:solidFill>
                  <a:schemeClr val="tx1"/>
                </a:solidFill>
                <a:latin typeface="+mn-ea"/>
              </a:rPr>
              <a:t> 　</a:t>
            </a:r>
            <a:endParaRPr lang="en-US" altLang="ja-JP" sz="44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4400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4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600" dirty="0">
                <a:solidFill>
                  <a:schemeClr val="tx1"/>
                </a:solidFill>
                <a:latin typeface="+mn-ea"/>
              </a:rPr>
              <a:t>1-12</a:t>
            </a:r>
            <a:r>
              <a:rPr lang="ja-JP" altLang="en-US" sz="9600" dirty="0">
                <a:solidFill>
                  <a:schemeClr val="tx1"/>
                </a:solidFill>
                <a:latin typeface="+mn-ea"/>
              </a:rPr>
              <a:t>　　　 音声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AD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変換</a:t>
            </a:r>
            <a:endParaRPr lang="en-US" altLang="ja-JP" sz="9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1-12-1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　　音声キャプチャ実験</a:t>
            </a: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1-12-2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　　音声標本化（サンプリング）</a:t>
            </a:r>
            <a:endParaRPr kumimoji="1" lang="en-US" altLang="ja-JP" sz="9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kumimoji="1" lang="en-US" altLang="ja-JP" sz="60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60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1-12-3</a:t>
            </a:r>
            <a:r>
              <a:rPr kumimoji="1" lang="zh-CN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音声量子化</a:t>
            </a:r>
          </a:p>
          <a:p>
            <a:pPr algn="l"/>
            <a:r>
              <a:rPr lang="en-US" altLang="ja-JP" sz="6000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6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1-12-4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音声符号化（コード化）</a:t>
            </a:r>
            <a:endParaRPr kumimoji="1"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1-12-5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標本化周波数と近似精度</a:t>
            </a:r>
            <a:endParaRPr kumimoji="1"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zh-TW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1-12-6</a:t>
            </a:r>
            <a:r>
              <a:rPr kumimoji="1" lang="zh-TW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標本化定理</a:t>
            </a:r>
            <a:endParaRPr kumimoji="1" lang="en-US" altLang="zh-TW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zh-TW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1-12-7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量子化ビット数と近似精度机上実験</a:t>
            </a:r>
            <a:endParaRPr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1-12-8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音声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変換後のコード確認実験　</a:t>
            </a:r>
          </a:p>
          <a:p>
            <a:pPr algn="l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"/>
    </mc:Choice>
    <mc:Fallback xmlns="">
      <p:transition spd="slow" advTm="56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7534"/>
            <a:ext cx="7776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79"/>
          <p:cNvSpPr txBox="1">
            <a:spLocks noChangeArrowheads="1"/>
          </p:cNvSpPr>
          <p:nvPr/>
        </p:nvSpPr>
        <p:spPr bwMode="auto">
          <a:xfrm>
            <a:off x="395536" y="2859782"/>
            <a:ext cx="8280920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図の正弦波は、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秒間に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50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個の波を含むので周波数は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50Hz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である。これをディジタル化するときに、波の　　　　だけをサンプリングしたのでは波を表せない。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波を表すためには最低でも</a:t>
            </a:r>
            <a:r>
              <a:rPr lang="ja-JP" altLang="en-US" sz="1600" u="sng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　　　　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と</a:t>
            </a:r>
            <a:r>
              <a:rPr lang="ja-JP" altLang="en-US" sz="1600" u="sng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　　　　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を</a:t>
            </a:r>
            <a:r>
              <a:rPr kumimoji="1" lang="ja-JP" altLang="en-US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とらなくはならない。</a:t>
            </a:r>
            <a:endParaRPr lang="en-US" altLang="ja-JP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つまり、波の周波数の　　　　　　　　　　　　　　　　　　　ということである。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このケースでは、最低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100Hz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以上となる。標本化定理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ja-JP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これは、理論上のことである。すなわち</a:t>
            </a:r>
            <a:endParaRPr lang="en-US" altLang="ja-JP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43608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252504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69020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436096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660232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861508" y="12035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642532" y="1995686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851428" y="1995686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7944" y="1995686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035020" y="1995686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259156" y="1995686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33024" y="30392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山　　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2915816" y="314781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75856" y="32918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山　　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3781744" y="358901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72000" y="32918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谷　　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5077888" y="3589014"/>
            <a:ext cx="216024" cy="216024"/>
          </a:xfrm>
          <a:prstGeom prst="ellipse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39952" y="40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68144" y="3867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73632" y="377455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２倍以上のサンプリング周波数が必要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744528" y="1339994"/>
            <a:ext cx="76328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32C48F0-AFEE-F20D-8608-3BE5D7C9A864}"/>
              </a:ext>
            </a:extLst>
          </p:cNvPr>
          <p:cNvSpPr txBox="1"/>
          <p:nvPr/>
        </p:nvSpPr>
        <p:spPr>
          <a:xfrm>
            <a:off x="323528" y="195486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1-12-6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標本化定理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3"/>
    </mc:Choice>
    <mc:Fallback xmlns="">
      <p:transition spd="slow" advTm="71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9">
            <a:extLst>
              <a:ext uri="{FF2B5EF4-FFF2-40B4-BE49-F238E27FC236}">
                <a16:creationId xmlns:a16="http://schemas.microsoft.com/office/drawing/2014/main" id="{C88AD283-7129-5682-06C2-AAA66931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931789"/>
            <a:ext cx="8280920" cy="18706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問題解決：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現実的にはヒトの可聴範囲の上限が約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20,000Hz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であることに鑑み、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音楽ＣＤの規格においてサンプリング周波数は、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44,100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Hz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に設定される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。</a:t>
            </a:r>
            <a:endParaRPr kumimoji="1" 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7494"/>
            <a:ext cx="7776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テキスト ボックス 37"/>
          <p:cNvSpPr txBox="1"/>
          <p:nvPr/>
        </p:nvSpPr>
        <p:spPr>
          <a:xfrm>
            <a:off x="4139952" y="40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68144" y="3867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83433E54-1120-5401-E729-0C6BED1DDACA}"/>
              </a:ext>
            </a:extLst>
          </p:cNvPr>
          <p:cNvSpPr/>
          <p:nvPr/>
        </p:nvSpPr>
        <p:spPr>
          <a:xfrm>
            <a:off x="6984832" y="123195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A4CA2E8B-3A67-3BC2-5ADC-286428C93956}"/>
              </a:ext>
            </a:extLst>
          </p:cNvPr>
          <p:cNvSpPr/>
          <p:nvPr/>
        </p:nvSpPr>
        <p:spPr>
          <a:xfrm>
            <a:off x="7553808" y="122486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64A21E2D-ACC6-FEB7-7B69-A03F7370A43F}"/>
              </a:ext>
            </a:extLst>
          </p:cNvPr>
          <p:cNvSpPr/>
          <p:nvPr/>
        </p:nvSpPr>
        <p:spPr>
          <a:xfrm>
            <a:off x="2563992" y="125434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89771F34-3A75-1F95-CCD4-4A14ABF0EF3F}"/>
              </a:ext>
            </a:extLst>
          </p:cNvPr>
          <p:cNvSpPr/>
          <p:nvPr/>
        </p:nvSpPr>
        <p:spPr>
          <a:xfrm>
            <a:off x="3132968" y="1247254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917B5DC4-2320-E287-A9D0-7C3A6844F7CB}"/>
              </a:ext>
            </a:extLst>
          </p:cNvPr>
          <p:cNvSpPr/>
          <p:nvPr/>
        </p:nvSpPr>
        <p:spPr>
          <a:xfrm>
            <a:off x="1338728" y="125434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3186EDDE-E1A4-122F-2FA5-46EEDA16B83B}"/>
              </a:ext>
            </a:extLst>
          </p:cNvPr>
          <p:cNvSpPr/>
          <p:nvPr/>
        </p:nvSpPr>
        <p:spPr>
          <a:xfrm>
            <a:off x="1907704" y="1247254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FFB837E-0648-C415-E6E4-B02080C98C59}"/>
              </a:ext>
            </a:extLst>
          </p:cNvPr>
          <p:cNvSpPr/>
          <p:nvPr/>
        </p:nvSpPr>
        <p:spPr>
          <a:xfrm>
            <a:off x="5780832" y="1239038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E2D60678-4324-6B3E-7037-2F18991CA192}"/>
              </a:ext>
            </a:extLst>
          </p:cNvPr>
          <p:cNvSpPr/>
          <p:nvPr/>
        </p:nvSpPr>
        <p:spPr>
          <a:xfrm>
            <a:off x="6349808" y="123195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57D9832-D9A2-64CB-4A97-D37A8F10EFDF}"/>
              </a:ext>
            </a:extLst>
          </p:cNvPr>
          <p:cNvCxnSpPr/>
          <p:nvPr/>
        </p:nvCxnSpPr>
        <p:spPr>
          <a:xfrm>
            <a:off x="899592" y="1377094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AED699-8C05-8D8F-3F10-9B6830CC906E}"/>
              </a:ext>
            </a:extLst>
          </p:cNvPr>
          <p:cNvGrpSpPr/>
          <p:nvPr/>
        </p:nvGrpSpPr>
        <p:grpSpPr>
          <a:xfrm>
            <a:off x="395536" y="2427734"/>
            <a:ext cx="8280920" cy="360040"/>
            <a:chOff x="395536" y="2427734"/>
            <a:chExt cx="8280920" cy="360040"/>
          </a:xfrm>
        </p:grpSpPr>
        <p:sp>
          <p:nvSpPr>
            <p:cNvPr id="5137" name="Text Box 79"/>
            <p:cNvSpPr txBox="1">
              <a:spLocks noChangeArrowheads="1"/>
            </p:cNvSpPr>
            <p:nvPr/>
          </p:nvSpPr>
          <p:spPr bwMode="auto">
            <a:xfrm>
              <a:off x="395536" y="2427734"/>
              <a:ext cx="8280920" cy="36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問題発見：図のように　　　で標本化すると波形を描けない</a:t>
              </a:r>
              <a:endPara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endParaRPr>
            </a:p>
          </p:txBody>
        </p:sp>
        <p:sp>
          <p:nvSpPr>
            <p:cNvPr id="3" name="二等辺三角形 2">
              <a:extLst>
                <a:ext uri="{FF2B5EF4-FFF2-40B4-BE49-F238E27FC236}">
                  <a16:creationId xmlns:a16="http://schemas.microsoft.com/office/drawing/2014/main" id="{D6D61A51-CAF6-80E7-433D-8752A1682201}"/>
                </a:ext>
              </a:extLst>
            </p:cNvPr>
            <p:cNvSpPr/>
            <p:nvPr/>
          </p:nvSpPr>
          <p:spPr>
            <a:xfrm>
              <a:off x="3059832" y="2427734"/>
              <a:ext cx="216024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A4ED3CD4-9BCB-2A88-3B1F-D31C98FFF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6" y="3604958"/>
            <a:ext cx="2088232" cy="11505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67690D-F550-8B3F-D026-839D7BDE379B}"/>
              </a:ext>
            </a:extLst>
          </p:cNvPr>
          <p:cNvSpPr txBox="1"/>
          <p:nvPr/>
        </p:nvSpPr>
        <p:spPr>
          <a:xfrm>
            <a:off x="3074538" y="4218642"/>
            <a:ext cx="34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44,100</a:t>
            </a:r>
            <a:r>
              <a:rPr kumimoji="1" lang="ja-JP" altLang="en-US" dirty="0"/>
              <a:t>個の標本点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6"/>
    </mc:Choice>
    <mc:Fallback xmlns="">
      <p:transition spd="slow" advTm="4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507D05-0299-4EA5-BEEC-3559C9286474}"/>
              </a:ext>
            </a:extLst>
          </p:cNvPr>
          <p:cNvSpPr txBox="1"/>
          <p:nvPr/>
        </p:nvSpPr>
        <p:spPr>
          <a:xfrm>
            <a:off x="539552" y="69954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1-12-7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量子化ビット数と近似精度机上実験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5E956F-774B-49F9-BF5B-1425B1931A59}"/>
              </a:ext>
            </a:extLst>
          </p:cNvPr>
          <p:cNvSpPr txBox="1"/>
          <p:nvPr/>
        </p:nvSpPr>
        <p:spPr>
          <a:xfrm>
            <a:off x="395536" y="149163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・標本化した波形を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2bit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3bit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③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4bit</a:t>
            </a: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量子化した場合の元波形との差、データ量を考察する。</a:t>
            </a:r>
          </a:p>
        </p:txBody>
      </p:sp>
    </p:spTree>
    <p:extLst>
      <p:ext uri="{BB962C8B-B14F-4D97-AF65-F5344CB8AC3E}">
        <p14:creationId xmlns:p14="http://schemas.microsoft.com/office/powerpoint/2010/main" val="1392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0"/>
    </mc:Choice>
    <mc:Fallback xmlns="">
      <p:transition spd="slow" advTm="178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489C1D8-C9A8-6602-E6BA-E0F2647B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377190"/>
            <a:ext cx="4632960" cy="4389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105D38-D92B-4CF3-73FB-6B42566A3EF6}"/>
              </a:ext>
            </a:extLst>
          </p:cNvPr>
          <p:cNvSpPr txBox="1"/>
          <p:nvPr/>
        </p:nvSpPr>
        <p:spPr>
          <a:xfrm>
            <a:off x="3131840" y="1925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元の音声波形➡１２</a:t>
            </a:r>
            <a:r>
              <a:rPr kumimoji="1" lang="en-US" altLang="ja-JP" dirty="0"/>
              <a:t>Hz </a:t>
            </a:r>
            <a:r>
              <a:rPr kumimoji="1" lang="ja-JP" altLang="en-US" dirty="0"/>
              <a:t>標本化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A739B6-7AAE-4049-9C5C-2F66D2459CEE}"/>
              </a:ext>
            </a:extLst>
          </p:cNvPr>
          <p:cNvSpPr txBox="1"/>
          <p:nvPr/>
        </p:nvSpPr>
        <p:spPr>
          <a:xfrm>
            <a:off x="6012160" y="98757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線は元の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音声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測定値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アナログ波形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7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3"/>
    </mc:Choice>
    <mc:Fallback xmlns="">
      <p:transition spd="slow" advTm="172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26749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①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2bit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量子化・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符号化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と情報量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90216"/>
              </p:ext>
            </p:extLst>
          </p:nvPr>
        </p:nvGraphicFramePr>
        <p:xfrm>
          <a:off x="618703" y="4011910"/>
          <a:ext cx="8064895" cy="905377"/>
        </p:xfrm>
        <a:graphic>
          <a:graphicData uri="http://schemas.openxmlformats.org/drawingml/2006/table">
            <a:tbl>
              <a:tblPr/>
              <a:tblGrid>
                <a:gridCol w="63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時刻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2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4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5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6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7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8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9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量子化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2bit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符号化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54807" y="415592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635"/>
                </a:solidFill>
              </a:rPr>
              <a:t>0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0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2</a:t>
            </a:r>
            <a:r>
              <a:rPr lang="ja-JP" altLang="en-US" b="1" dirty="0">
                <a:solidFill>
                  <a:srgbClr val="007635"/>
                </a:solidFill>
              </a:rPr>
              <a:t>　      </a:t>
            </a:r>
            <a:r>
              <a:rPr lang="en-US" altLang="ja-JP" b="1" dirty="0">
                <a:solidFill>
                  <a:srgbClr val="007635"/>
                </a:solidFill>
              </a:rPr>
              <a:t>3	</a:t>
            </a:r>
            <a:r>
              <a:rPr lang="ja-JP" altLang="en-US" b="1" dirty="0">
                <a:solidFill>
                  <a:srgbClr val="007635"/>
                </a:solidFill>
              </a:rPr>
              <a:t> 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2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    </a:t>
            </a:r>
            <a:r>
              <a:rPr lang="en-US" altLang="ja-JP" b="1" dirty="0">
                <a:solidFill>
                  <a:srgbClr val="007635"/>
                </a:solidFill>
              </a:rPr>
              <a:t>0</a:t>
            </a:r>
            <a:endParaRPr kumimoji="1" lang="ja-JP" altLang="en-US" b="1" dirty="0">
              <a:solidFill>
                <a:srgbClr val="007635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82799" y="451596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00</a:t>
            </a: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00</a:t>
            </a:r>
            <a:r>
              <a:rPr lang="ja-JP" altLang="en-US" b="1" dirty="0">
                <a:solidFill>
                  <a:srgbClr val="FF0000"/>
                </a:solidFill>
              </a:rPr>
              <a:t>　　　</a:t>
            </a:r>
            <a:r>
              <a:rPr lang="en-US" altLang="ja-JP" b="1" dirty="0">
                <a:solidFill>
                  <a:srgbClr val="FF0000"/>
                </a:solidFill>
              </a:rPr>
              <a:t>01</a:t>
            </a: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01</a:t>
            </a:r>
            <a:r>
              <a:rPr lang="ja-JP" altLang="en-US" b="1" dirty="0">
                <a:solidFill>
                  <a:srgbClr val="FF0000"/>
                </a:solidFill>
              </a:rPr>
              <a:t>　 　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r>
              <a:rPr lang="ja-JP" altLang="en-US" b="1" dirty="0">
                <a:solidFill>
                  <a:srgbClr val="FF0000"/>
                </a:solidFill>
              </a:rPr>
              <a:t>　    </a:t>
            </a:r>
            <a:r>
              <a:rPr lang="en-US" altLang="ja-JP" b="1" dirty="0">
                <a:solidFill>
                  <a:srgbClr val="FF0000"/>
                </a:solidFill>
              </a:rPr>
              <a:t>11	11</a:t>
            </a:r>
            <a:r>
              <a:rPr lang="ja-JP" altLang="en-US" b="1" dirty="0">
                <a:solidFill>
                  <a:srgbClr val="FF0000"/>
                </a:solidFill>
              </a:rPr>
              <a:t>　　　</a:t>
            </a:r>
            <a:r>
              <a:rPr lang="en-US" altLang="ja-JP" b="1" dirty="0">
                <a:solidFill>
                  <a:srgbClr val="FF0000"/>
                </a:solidFill>
              </a:rPr>
              <a:t>11</a:t>
            </a: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11</a:t>
            </a:r>
            <a:r>
              <a:rPr lang="ja-JP" altLang="en-US" b="1" dirty="0">
                <a:solidFill>
                  <a:srgbClr val="FF0000"/>
                </a:solidFill>
              </a:rPr>
              <a:t>　 　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r>
              <a:rPr lang="ja-JP" altLang="en-US" b="1" dirty="0">
                <a:solidFill>
                  <a:srgbClr val="FF0000"/>
                </a:solidFill>
              </a:rPr>
              <a:t>　　  </a:t>
            </a:r>
            <a:r>
              <a:rPr lang="en-US" altLang="ja-JP" b="1" dirty="0">
                <a:solidFill>
                  <a:srgbClr val="FF0000"/>
                </a:solidFill>
              </a:rPr>
              <a:t>01</a:t>
            </a:r>
            <a:r>
              <a:rPr lang="ja-JP" altLang="en-US" b="1" dirty="0">
                <a:solidFill>
                  <a:srgbClr val="FF0000"/>
                </a:solidFill>
              </a:rPr>
              <a:t>　 　</a:t>
            </a:r>
            <a:r>
              <a:rPr lang="en-US" altLang="ja-JP" b="1" dirty="0">
                <a:solidFill>
                  <a:srgbClr val="FF0000"/>
                </a:solidFill>
              </a:rPr>
              <a:t>00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211960" y="1419622"/>
            <a:ext cx="4464496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２</a:t>
            </a:r>
            <a:r>
              <a:rPr lang="en-US" altLang="ja-JP" dirty="0">
                <a:solidFill>
                  <a:schemeClr val="tx1"/>
                </a:solidFill>
              </a:rPr>
              <a:t>bit</a:t>
            </a:r>
            <a:r>
              <a:rPr lang="ja-JP" altLang="en-US" dirty="0">
                <a:solidFill>
                  <a:schemeClr val="tx1"/>
                </a:solidFill>
              </a:rPr>
              <a:t>量子化　</a:t>
            </a:r>
            <a:r>
              <a:rPr lang="en-US" altLang="ja-JP" dirty="0">
                <a:solidFill>
                  <a:schemeClr val="tx1"/>
                </a:solidFill>
              </a:rPr>
              <a:t>0,1,2,3</a:t>
            </a:r>
            <a:r>
              <a:rPr lang="ja-JP" altLang="en-US" dirty="0">
                <a:solidFill>
                  <a:schemeClr val="tx1"/>
                </a:solidFill>
              </a:rPr>
              <a:t>の最も近い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整数値を当てはめる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情報量</a:t>
            </a:r>
            <a:r>
              <a:rPr kumimoji="1" lang="en-US" altLang="ja-JP" dirty="0">
                <a:solidFill>
                  <a:schemeClr val="tx1"/>
                </a:solidFill>
              </a:rPr>
              <a:t>24</a:t>
            </a:r>
            <a:r>
              <a:rPr lang="en-US" altLang="ja-JP" dirty="0">
                <a:solidFill>
                  <a:schemeClr val="tx1"/>
                </a:solidFill>
              </a:rPr>
              <a:t>bit</a:t>
            </a:r>
            <a:r>
              <a:rPr lang="ja-JP" altLang="en-US" dirty="0">
                <a:solidFill>
                  <a:schemeClr val="tx1"/>
                </a:solidFill>
              </a:rPr>
              <a:t>＝</a:t>
            </a:r>
            <a:r>
              <a:rPr lang="en-US" altLang="ja-JP" dirty="0">
                <a:solidFill>
                  <a:schemeClr val="tx1"/>
                </a:solidFill>
              </a:rPr>
              <a:t>3B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75C5116-03F2-DF46-C046-A557E216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71550"/>
            <a:ext cx="3672408" cy="323491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38039F-8802-4612-A9C7-913944441FEC}"/>
              </a:ext>
            </a:extLst>
          </p:cNvPr>
          <p:cNvSpPr txBox="1"/>
          <p:nvPr/>
        </p:nvSpPr>
        <p:spPr>
          <a:xfrm>
            <a:off x="4226851" y="293440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線は元の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音声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測定値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アナログ波形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87"/>
    </mc:Choice>
    <mc:Fallback xmlns="">
      <p:transition spd="slow" advTm="53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②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3bit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量子化・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符号化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と情報量</a:t>
            </a:r>
            <a:endParaRPr kumimoji="1" lang="ja-JP" altLang="en-US" sz="28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C712E28-F05E-5804-223A-48FF1CAC3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02378"/>
              </p:ext>
            </p:extLst>
          </p:nvPr>
        </p:nvGraphicFramePr>
        <p:xfrm>
          <a:off x="626422" y="4011910"/>
          <a:ext cx="8064895" cy="905377"/>
        </p:xfrm>
        <a:graphic>
          <a:graphicData uri="http://schemas.openxmlformats.org/drawingml/2006/table">
            <a:tbl>
              <a:tblPr/>
              <a:tblGrid>
                <a:gridCol w="63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時刻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2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4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5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6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7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8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9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量子化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</a:t>
                      </a: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bit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符号化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0D56A5-125B-7B92-AD58-62B2C4C299FA}"/>
              </a:ext>
            </a:extLst>
          </p:cNvPr>
          <p:cNvSpPr txBox="1"/>
          <p:nvPr/>
        </p:nvSpPr>
        <p:spPr>
          <a:xfrm>
            <a:off x="1562526" y="415592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635"/>
                </a:solidFill>
              </a:rPr>
              <a:t>0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5</a:t>
            </a:r>
            <a:r>
              <a:rPr lang="ja-JP" altLang="en-US" b="1" dirty="0">
                <a:solidFill>
                  <a:srgbClr val="007635"/>
                </a:solidFill>
              </a:rPr>
              <a:t>　      </a:t>
            </a:r>
            <a:r>
              <a:rPr lang="en-US" altLang="ja-JP" b="1" dirty="0">
                <a:solidFill>
                  <a:srgbClr val="007635"/>
                </a:solidFill>
              </a:rPr>
              <a:t>6	</a:t>
            </a:r>
            <a:r>
              <a:rPr lang="ja-JP" altLang="en-US" b="1" dirty="0">
                <a:solidFill>
                  <a:srgbClr val="007635"/>
                </a:solidFill>
              </a:rPr>
              <a:t> </a:t>
            </a:r>
            <a:r>
              <a:rPr lang="en-US" altLang="ja-JP" b="1" dirty="0">
                <a:solidFill>
                  <a:srgbClr val="007635"/>
                </a:solidFill>
              </a:rPr>
              <a:t>7</a:t>
            </a:r>
            <a:r>
              <a:rPr lang="ja-JP" altLang="en-US" b="1" dirty="0">
                <a:solidFill>
                  <a:srgbClr val="007635"/>
                </a:solidFill>
              </a:rPr>
              <a:t>　　  </a:t>
            </a:r>
            <a:r>
              <a:rPr lang="en-US" altLang="ja-JP" b="1" dirty="0">
                <a:solidFill>
                  <a:srgbClr val="007635"/>
                </a:solidFill>
              </a:rPr>
              <a:t>7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6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5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  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endParaRPr kumimoji="1" lang="ja-JP" altLang="en-US" b="1" dirty="0">
              <a:solidFill>
                <a:srgbClr val="007635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C00A51-F4E7-FEB0-00ED-690004E72D9B}"/>
              </a:ext>
            </a:extLst>
          </p:cNvPr>
          <p:cNvSpPr txBox="1"/>
          <p:nvPr/>
        </p:nvSpPr>
        <p:spPr>
          <a:xfrm>
            <a:off x="1346502" y="45159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000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001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en-US" altLang="ja-JP" b="1" dirty="0">
                <a:solidFill>
                  <a:srgbClr val="FF0000"/>
                </a:solidFill>
              </a:rPr>
              <a:t>001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011</a:t>
            </a:r>
            <a:r>
              <a:rPr lang="ja-JP" altLang="en-US" b="1" dirty="0">
                <a:solidFill>
                  <a:srgbClr val="FF0000"/>
                </a:solidFill>
              </a:rPr>
              <a:t> 　 </a:t>
            </a:r>
            <a:r>
              <a:rPr lang="en-US" altLang="ja-JP" b="1" dirty="0">
                <a:solidFill>
                  <a:srgbClr val="FF0000"/>
                </a:solidFill>
              </a:rPr>
              <a:t>101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110     111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111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110</a:t>
            </a:r>
            <a:r>
              <a:rPr lang="ja-JP" altLang="en-US" b="1" dirty="0">
                <a:solidFill>
                  <a:srgbClr val="FF0000"/>
                </a:solidFill>
              </a:rPr>
              <a:t>　  </a:t>
            </a:r>
            <a:r>
              <a:rPr lang="en-US" altLang="ja-JP" b="1" dirty="0">
                <a:solidFill>
                  <a:srgbClr val="FF0000"/>
                </a:solidFill>
              </a:rPr>
              <a:t>101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en-US" altLang="ja-JP" b="1" dirty="0">
                <a:solidFill>
                  <a:srgbClr val="FF0000"/>
                </a:solidFill>
              </a:rPr>
              <a:t>011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en-US" altLang="ja-JP" b="1" dirty="0">
                <a:solidFill>
                  <a:srgbClr val="FF0000"/>
                </a:solidFill>
              </a:rPr>
              <a:t>001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角丸四角形 7">
            <a:extLst>
              <a:ext uri="{FF2B5EF4-FFF2-40B4-BE49-F238E27FC236}">
                <a16:creationId xmlns:a16="http://schemas.microsoft.com/office/drawing/2014/main" id="{40467A00-FFD7-44B2-DBCD-51B416125E42}"/>
              </a:ext>
            </a:extLst>
          </p:cNvPr>
          <p:cNvSpPr/>
          <p:nvPr/>
        </p:nvSpPr>
        <p:spPr>
          <a:xfrm>
            <a:off x="4283968" y="1203598"/>
            <a:ext cx="4464496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3bit</a:t>
            </a:r>
            <a:r>
              <a:rPr lang="ja-JP" altLang="en-US" dirty="0">
                <a:solidFill>
                  <a:schemeClr val="tx1"/>
                </a:solidFill>
              </a:rPr>
              <a:t>量子化　</a:t>
            </a:r>
            <a:r>
              <a:rPr lang="en-US" altLang="ja-JP" dirty="0">
                <a:solidFill>
                  <a:schemeClr val="tx1"/>
                </a:solidFill>
              </a:rPr>
              <a:t>0,1,2,3,4,5,6,7</a:t>
            </a:r>
            <a:r>
              <a:rPr lang="ja-JP" altLang="en-US" dirty="0">
                <a:solidFill>
                  <a:schemeClr val="tx1"/>
                </a:solidFill>
              </a:rPr>
              <a:t>の最も近い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整数値を当てはめる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情報量</a:t>
            </a:r>
            <a:r>
              <a:rPr kumimoji="1" lang="en-US" altLang="ja-JP" dirty="0">
                <a:solidFill>
                  <a:schemeClr val="tx1"/>
                </a:solidFill>
              </a:rPr>
              <a:t>36</a:t>
            </a:r>
            <a:r>
              <a:rPr lang="en-US" altLang="ja-JP" dirty="0">
                <a:solidFill>
                  <a:schemeClr val="tx1"/>
                </a:solidFill>
              </a:rPr>
              <a:t>bit</a:t>
            </a:r>
            <a:r>
              <a:rPr lang="ja-JP" altLang="en-US" dirty="0">
                <a:solidFill>
                  <a:schemeClr val="tx1"/>
                </a:solidFill>
              </a:rPr>
              <a:t>＝</a:t>
            </a:r>
            <a:r>
              <a:rPr lang="en-US" altLang="ja-JP" dirty="0">
                <a:solidFill>
                  <a:schemeClr val="tx1"/>
                </a:solidFill>
              </a:rPr>
              <a:t>4.5B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2A85F8-E22B-4F75-69E6-68B2EC07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2"/>
          <a:stretch/>
        </p:blipFill>
        <p:spPr>
          <a:xfrm>
            <a:off x="35496" y="650445"/>
            <a:ext cx="3888432" cy="326983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0701E7-6ED2-4FC1-973B-64F16D7D0B0B}"/>
              </a:ext>
            </a:extLst>
          </p:cNvPr>
          <p:cNvSpPr txBox="1"/>
          <p:nvPr/>
        </p:nvSpPr>
        <p:spPr>
          <a:xfrm>
            <a:off x="4355976" y="286239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線は元の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音声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測定値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アナログ波形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5"/>
    </mc:Choice>
    <mc:Fallback xmlns="">
      <p:transition spd="slow" advTm="4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19548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③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4bit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量子化・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符号化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と情報量</a:t>
            </a:r>
            <a:endParaRPr kumimoji="1" lang="ja-JP" altLang="en-US" sz="2800" dirty="0"/>
          </a:p>
        </p:txBody>
      </p:sp>
      <p:sp>
        <p:nvSpPr>
          <p:cNvPr id="12" name="角丸四角形 7">
            <a:extLst>
              <a:ext uri="{FF2B5EF4-FFF2-40B4-BE49-F238E27FC236}">
                <a16:creationId xmlns:a16="http://schemas.microsoft.com/office/drawing/2014/main" id="{40467A00-FFD7-44B2-DBCD-51B416125E42}"/>
              </a:ext>
            </a:extLst>
          </p:cNvPr>
          <p:cNvSpPr/>
          <p:nvPr/>
        </p:nvSpPr>
        <p:spPr>
          <a:xfrm>
            <a:off x="4283968" y="1203598"/>
            <a:ext cx="4464496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4bit</a:t>
            </a:r>
            <a:r>
              <a:rPr lang="ja-JP" altLang="en-US" dirty="0">
                <a:solidFill>
                  <a:schemeClr val="tx1"/>
                </a:solidFill>
              </a:rPr>
              <a:t>量子化　</a:t>
            </a:r>
            <a:r>
              <a:rPr lang="en-US" altLang="ja-JP" dirty="0">
                <a:solidFill>
                  <a:schemeClr val="tx1"/>
                </a:solidFill>
              </a:rPr>
              <a:t>0,1,2,3,4,5,6,7,8,9,10,11,12,13,14,15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の最も近い整数値を当てはめる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情報量</a:t>
            </a:r>
            <a:r>
              <a:rPr kumimoji="1" lang="en-US" altLang="ja-JP" dirty="0">
                <a:solidFill>
                  <a:schemeClr val="tx1"/>
                </a:solidFill>
              </a:rPr>
              <a:t>48</a:t>
            </a:r>
            <a:r>
              <a:rPr lang="en-US" altLang="ja-JP" dirty="0">
                <a:solidFill>
                  <a:schemeClr val="tx1"/>
                </a:solidFill>
              </a:rPr>
              <a:t>bit</a:t>
            </a:r>
            <a:r>
              <a:rPr lang="ja-JP" altLang="en-US" dirty="0">
                <a:solidFill>
                  <a:schemeClr val="tx1"/>
                </a:solidFill>
              </a:rPr>
              <a:t>＝</a:t>
            </a:r>
            <a:r>
              <a:rPr lang="en-US" altLang="ja-JP" dirty="0">
                <a:solidFill>
                  <a:schemeClr val="tx1"/>
                </a:solidFill>
              </a:rPr>
              <a:t>6B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A46AEF-B8A5-59FE-F948-2DC5BAA1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42876"/>
            <a:ext cx="3744416" cy="3345526"/>
          </a:xfrm>
          <a:prstGeom prst="rect">
            <a:avLst/>
          </a:prstGeom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978B5D5-AB66-6C6E-1115-862FA93A6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99921"/>
              </p:ext>
            </p:extLst>
          </p:nvPr>
        </p:nvGraphicFramePr>
        <p:xfrm>
          <a:off x="539552" y="4011910"/>
          <a:ext cx="8064895" cy="905377"/>
        </p:xfrm>
        <a:graphic>
          <a:graphicData uri="http://schemas.openxmlformats.org/drawingml/2006/table">
            <a:tbl>
              <a:tblPr/>
              <a:tblGrid>
                <a:gridCol w="63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3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01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時刻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2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4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5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6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7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8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9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10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11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量子化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4</a:t>
                      </a:r>
                      <a:r>
                        <a:rPr lang="en-US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bit</a:t>
                      </a:r>
                      <a:endParaRPr lang="ja-JP" sz="12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符号化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9B56F0-0244-6C62-AA6B-AD9E542839FD}"/>
              </a:ext>
            </a:extLst>
          </p:cNvPr>
          <p:cNvSpPr txBox="1"/>
          <p:nvPr/>
        </p:nvSpPr>
        <p:spPr>
          <a:xfrm>
            <a:off x="1475656" y="415592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635"/>
                </a:solidFill>
              </a:rPr>
              <a:t>0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1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3</a:t>
            </a:r>
            <a:r>
              <a:rPr lang="ja-JP" altLang="en-US" b="1" dirty="0">
                <a:solidFill>
                  <a:srgbClr val="007635"/>
                </a:solidFill>
              </a:rPr>
              <a:t>　　　 </a:t>
            </a:r>
            <a:r>
              <a:rPr lang="en-US" altLang="ja-JP" b="1" dirty="0">
                <a:solidFill>
                  <a:srgbClr val="007635"/>
                </a:solidFill>
              </a:rPr>
              <a:t>6</a:t>
            </a:r>
            <a:r>
              <a:rPr lang="ja-JP" altLang="en-US" b="1" dirty="0">
                <a:solidFill>
                  <a:srgbClr val="007635"/>
                </a:solidFill>
              </a:rPr>
              <a:t>　　 </a:t>
            </a:r>
            <a:r>
              <a:rPr lang="en-US" altLang="ja-JP" b="1" dirty="0">
                <a:solidFill>
                  <a:srgbClr val="007635"/>
                </a:solidFill>
              </a:rPr>
              <a:t>10</a:t>
            </a:r>
            <a:r>
              <a:rPr lang="ja-JP" altLang="en-US" b="1" dirty="0">
                <a:solidFill>
                  <a:srgbClr val="007635"/>
                </a:solidFill>
              </a:rPr>
              <a:t>　     </a:t>
            </a:r>
            <a:r>
              <a:rPr lang="en-US" altLang="ja-JP" b="1" dirty="0">
                <a:solidFill>
                  <a:srgbClr val="007635"/>
                </a:solidFill>
              </a:rPr>
              <a:t>14	15</a:t>
            </a:r>
            <a:r>
              <a:rPr lang="ja-JP" altLang="en-US" b="1" dirty="0">
                <a:solidFill>
                  <a:srgbClr val="007635"/>
                </a:solidFill>
              </a:rPr>
              <a:t>　　 </a:t>
            </a:r>
            <a:r>
              <a:rPr lang="en-US" altLang="ja-JP" b="1" dirty="0">
                <a:solidFill>
                  <a:srgbClr val="007635"/>
                </a:solidFill>
              </a:rPr>
              <a:t>15</a:t>
            </a:r>
            <a:r>
              <a:rPr lang="ja-JP" altLang="en-US" b="1" dirty="0">
                <a:solidFill>
                  <a:srgbClr val="007635"/>
                </a:solidFill>
              </a:rPr>
              <a:t>　　 </a:t>
            </a:r>
            <a:r>
              <a:rPr lang="en-US" altLang="ja-JP" b="1" dirty="0">
                <a:solidFill>
                  <a:srgbClr val="007635"/>
                </a:solidFill>
              </a:rPr>
              <a:t>14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11</a:t>
            </a:r>
            <a:r>
              <a:rPr lang="ja-JP" altLang="en-US" b="1" dirty="0">
                <a:solidFill>
                  <a:srgbClr val="007635"/>
                </a:solidFill>
              </a:rPr>
              <a:t>　　　</a:t>
            </a:r>
            <a:r>
              <a:rPr lang="en-US" altLang="ja-JP" b="1" dirty="0">
                <a:solidFill>
                  <a:srgbClr val="007635"/>
                </a:solidFill>
              </a:rPr>
              <a:t>6</a:t>
            </a:r>
            <a:r>
              <a:rPr lang="ja-JP" altLang="en-US" b="1" dirty="0">
                <a:solidFill>
                  <a:srgbClr val="007635"/>
                </a:solidFill>
              </a:rPr>
              <a:t>　　   </a:t>
            </a:r>
            <a:r>
              <a:rPr lang="en-US" altLang="ja-JP" b="1" dirty="0">
                <a:solidFill>
                  <a:srgbClr val="007635"/>
                </a:solidFill>
              </a:rPr>
              <a:t>2</a:t>
            </a:r>
            <a:endParaRPr kumimoji="1" lang="ja-JP" altLang="en-US" b="1" dirty="0">
              <a:solidFill>
                <a:srgbClr val="007635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D83251-5EC9-9FE0-CC03-C3FDC20A486E}"/>
              </a:ext>
            </a:extLst>
          </p:cNvPr>
          <p:cNvSpPr txBox="1"/>
          <p:nvPr/>
        </p:nvSpPr>
        <p:spPr>
          <a:xfrm>
            <a:off x="1187624" y="451596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0000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0001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0011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0110   1010  1110   1111   1111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1110</a:t>
            </a:r>
            <a:r>
              <a:rPr lang="ja-JP" altLang="en-US" b="1" dirty="0">
                <a:solidFill>
                  <a:srgbClr val="FF0000"/>
                </a:solidFill>
              </a:rPr>
              <a:t>　 </a:t>
            </a:r>
            <a:r>
              <a:rPr lang="en-US" altLang="ja-JP" b="1" dirty="0">
                <a:solidFill>
                  <a:srgbClr val="FF0000"/>
                </a:solidFill>
              </a:rPr>
              <a:t>1011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0110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0010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8DAA25-98C1-4840-8DA8-90DFEE56D273}"/>
              </a:ext>
            </a:extLst>
          </p:cNvPr>
          <p:cNvSpPr txBox="1"/>
          <p:nvPr/>
        </p:nvSpPr>
        <p:spPr>
          <a:xfrm>
            <a:off x="4315709" y="296177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線は元の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音声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測定値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アナログ波形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0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0"/>
    </mc:Choice>
    <mc:Fallback xmlns="">
      <p:transition spd="slow" advTm="30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771550"/>
            <a:ext cx="8604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量子化の際にビット数を　　　すると、元の波形に近似的になるが、情報量は　　　　なる。量子化の際の元のアナログ値との差を、　　　　　　という。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開発当初（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1980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年代）ＣＤなどのディジタル音源（ＷＡＶ）の量子化ビット数は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16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ビット、すなわち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en-US" altLang="ja-JP" sz="2400" baseline="40000" dirty="0">
                <a:latin typeface="ＭＳ ゴシック" pitchFamily="49" charset="-128"/>
                <a:ea typeface="ＭＳ ゴシック" pitchFamily="49" charset="-128"/>
              </a:rPr>
              <a:t>16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=65,536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ステップであった。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アナログ情報をディジタル変換することを、　　　　といい、ディジタル情報をアナログ情報に変換することを　　　　　　　　という。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787408"/>
            <a:ext cx="1152128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大きく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03428" y="336420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AD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2022" y="3751180"/>
            <a:ext cx="117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DA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2042" y="152378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量子化誤差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4EAC30-107C-47C9-8F8E-384ED967EEAA}"/>
              </a:ext>
            </a:extLst>
          </p:cNvPr>
          <p:cNvSpPr txBox="1"/>
          <p:nvPr/>
        </p:nvSpPr>
        <p:spPr>
          <a:xfrm>
            <a:off x="2987824" y="1163773"/>
            <a:ext cx="1152128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大きく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E95C59-D02E-411B-8CD9-83E51AAA84C6}"/>
              </a:ext>
            </a:extLst>
          </p:cNvPr>
          <p:cNvSpPr/>
          <p:nvPr/>
        </p:nvSpPr>
        <p:spPr>
          <a:xfrm>
            <a:off x="319170" y="236140"/>
            <a:ext cx="87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1-10-6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ＡＤ変換、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ＤＡ変換　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（変換：コンバート）</a:t>
            </a:r>
            <a:endParaRPr lang="ja-JP" alt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7"/>
    </mc:Choice>
    <mc:Fallback xmlns="">
      <p:transition spd="slow" advTm="5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0E1AE3-C42D-4603-F58C-F3BA0789A15C}"/>
              </a:ext>
            </a:extLst>
          </p:cNvPr>
          <p:cNvSpPr txBox="1"/>
          <p:nvPr/>
        </p:nvSpPr>
        <p:spPr>
          <a:xfrm>
            <a:off x="827584" y="627534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1-12-8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音声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変換後のコード確認実験　</a:t>
            </a:r>
          </a:p>
        </p:txBody>
      </p:sp>
    </p:spTree>
    <p:extLst>
      <p:ext uri="{BB962C8B-B14F-4D97-AF65-F5344CB8AC3E}">
        <p14:creationId xmlns:p14="http://schemas.microsoft.com/office/powerpoint/2010/main" val="3540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0"/>
    </mc:Choice>
    <mc:Fallback xmlns="">
      <p:transition spd="slow" advTm="133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B2E97-64C0-59D8-5114-FF49A863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7849374" cy="5171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1-12-8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①　正弦波を発生させて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WAV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保存</a:t>
            </a:r>
            <a:endParaRPr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8F942-F7FB-BA17-6EA8-A49F5DB0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24" y="831192"/>
            <a:ext cx="8341451" cy="420372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10Hz Sign-Wave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周波数</a:t>
            </a:r>
            <a:r>
              <a:rPr lang="ja-JP" altLang="en-US" b="1" dirty="0"/>
              <a:t>ｆ</a:t>
            </a:r>
            <a:r>
              <a:rPr lang="ja-JP" altLang="en-US" dirty="0"/>
              <a:t>＝</a:t>
            </a:r>
            <a:r>
              <a:rPr lang="ja-JP" altLang="en-US" u="sng" dirty="0"/>
              <a:t>　　　</a:t>
            </a:r>
            <a:r>
              <a:rPr lang="en-US" altLang="ja-JP" dirty="0"/>
              <a:t>Hz</a:t>
            </a:r>
            <a:r>
              <a:rPr lang="ja-JP" altLang="en-US" dirty="0"/>
              <a:t>　　周期</a:t>
            </a:r>
            <a:r>
              <a:rPr lang="en-US" altLang="ja-JP" b="1" dirty="0"/>
              <a:t>T</a:t>
            </a:r>
            <a:r>
              <a:rPr lang="ja-JP" altLang="en-US" dirty="0"/>
              <a:t>＝　＝</a:t>
            </a:r>
            <a:r>
              <a:rPr lang="ja-JP" altLang="en-US" u="sng" dirty="0"/>
              <a:t>　　　</a:t>
            </a:r>
            <a:r>
              <a:rPr lang="ja-JP" altLang="en-US" dirty="0"/>
              <a:t>秒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440Hz Sign-Wave</a:t>
            </a:r>
            <a:r>
              <a:rPr lang="ja-JP" altLang="en-US" dirty="0"/>
              <a:t>　</a:t>
            </a:r>
            <a:r>
              <a:rPr lang="en-US" altLang="ja-JP" dirty="0">
                <a:hlinkClick r:id="rId5" action="ppaction://hlinkfile"/>
              </a:rPr>
              <a:t>Listen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周波数ｆ＝</a:t>
            </a:r>
            <a:r>
              <a:rPr lang="ja-JP" altLang="en-US" u="sng" dirty="0"/>
              <a:t>　　　</a:t>
            </a:r>
            <a:r>
              <a:rPr lang="en-US" altLang="ja-JP" dirty="0"/>
              <a:t>Hz</a:t>
            </a:r>
            <a:r>
              <a:rPr lang="ja-JP" altLang="en-US" dirty="0"/>
              <a:t>　　周期</a:t>
            </a:r>
            <a:r>
              <a:rPr lang="en-US" altLang="ja-JP" dirty="0"/>
              <a:t>T</a:t>
            </a:r>
            <a:r>
              <a:rPr lang="ja-JP" altLang="en-US" dirty="0"/>
              <a:t> ＝　 ＝</a:t>
            </a:r>
            <a:r>
              <a:rPr lang="ja-JP" altLang="en-US" u="sng" dirty="0"/>
              <a:t>　　　　　　</a:t>
            </a:r>
            <a:r>
              <a:rPr lang="ja-JP" altLang="en-US" dirty="0"/>
              <a:t>秒　  ➡言い間違えている！すみません</a:t>
            </a:r>
            <a:endParaRPr kumimoji="1" lang="en-US" altLang="ja-JP" dirty="0"/>
          </a:p>
          <a:p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46A881-E8EC-6D42-8601-CF1FEC95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63452"/>
          <a:stretch/>
        </p:blipFill>
        <p:spPr>
          <a:xfrm>
            <a:off x="481692" y="1131571"/>
            <a:ext cx="8182527" cy="9998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53FBDE-C828-4484-8CA9-C8D7385D60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61838"/>
          <a:stretch/>
        </p:blipFill>
        <p:spPr>
          <a:xfrm>
            <a:off x="471079" y="3088551"/>
            <a:ext cx="8152091" cy="1094830"/>
          </a:xfrm>
          <a:prstGeom prst="rect">
            <a:avLst/>
          </a:prstGeom>
        </p:spPr>
      </p:pic>
      <p:pic>
        <p:nvPicPr>
          <p:cNvPr id="5" name="440Hzsign">
            <a:hlinkClick r:id="" action="ppaction://media"/>
            <a:extLst>
              <a:ext uri="{FF2B5EF4-FFF2-40B4-BE49-F238E27FC236}">
                <a16:creationId xmlns:a16="http://schemas.microsoft.com/office/drawing/2014/main" id="{95999B69-FA6C-EB7B-31A5-3D66A4D574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25917" y="2706936"/>
            <a:ext cx="363792" cy="46488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B08E0DA-B76D-5010-CD7B-181AFCCEEB6C}"/>
              </a:ext>
            </a:extLst>
          </p:cNvPr>
          <p:cNvCxnSpPr>
            <a:cxnSpLocks/>
          </p:cNvCxnSpPr>
          <p:nvPr/>
        </p:nvCxnSpPr>
        <p:spPr>
          <a:xfrm>
            <a:off x="1913405" y="1255525"/>
            <a:ext cx="0" cy="881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C855D65-031E-AAD2-7B1A-C2C13CEF7657}"/>
              </a:ext>
            </a:extLst>
          </p:cNvPr>
          <p:cNvCxnSpPr>
            <a:cxnSpLocks/>
          </p:cNvCxnSpPr>
          <p:nvPr/>
        </p:nvCxnSpPr>
        <p:spPr>
          <a:xfrm>
            <a:off x="5413271" y="3226057"/>
            <a:ext cx="0" cy="10533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D4D94C-7612-28D2-E7A3-08354EAED6AC}"/>
              </a:ext>
            </a:extLst>
          </p:cNvPr>
          <p:cNvSpPr txBox="1"/>
          <p:nvPr/>
        </p:nvSpPr>
        <p:spPr>
          <a:xfrm>
            <a:off x="1475656" y="2067694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3763FF-B8A4-FA47-AFC5-6F000D60542E}"/>
              </a:ext>
            </a:extLst>
          </p:cNvPr>
          <p:cNvSpPr txBox="1"/>
          <p:nvPr/>
        </p:nvSpPr>
        <p:spPr>
          <a:xfrm>
            <a:off x="1331640" y="4270325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440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3D174B-CB14-766A-9B08-4B232D719C0A}"/>
              </a:ext>
            </a:extLst>
          </p:cNvPr>
          <p:cNvSpPr txBox="1"/>
          <p:nvPr/>
        </p:nvSpPr>
        <p:spPr>
          <a:xfrm>
            <a:off x="3563888" y="2067694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0.1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9999E5-1668-063B-FBC7-BE3FE3FE973A}"/>
              </a:ext>
            </a:extLst>
          </p:cNvPr>
          <p:cNvSpPr txBox="1"/>
          <p:nvPr/>
        </p:nvSpPr>
        <p:spPr>
          <a:xfrm>
            <a:off x="3676938" y="4270325"/>
            <a:ext cx="118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0.0023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626FDD-EF70-C72B-ECD8-FD72C21268DC}"/>
              </a:ext>
            </a:extLst>
          </p:cNvPr>
          <p:cNvSpPr txBox="1"/>
          <p:nvPr/>
        </p:nvSpPr>
        <p:spPr>
          <a:xfrm>
            <a:off x="3131840" y="1923678"/>
            <a:ext cx="25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2EC1CA-8F70-5ECF-4A2F-C67A5AE075E7}"/>
              </a:ext>
            </a:extLst>
          </p:cNvPr>
          <p:cNvSpPr txBox="1"/>
          <p:nvPr/>
        </p:nvSpPr>
        <p:spPr>
          <a:xfrm>
            <a:off x="3203848" y="4155926"/>
            <a:ext cx="29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3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5"/>
    </mc:Choice>
    <mc:Fallback xmlns="">
      <p:transition spd="slow" advTm="90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</p:bldLst>
  </p:timing>
  <p:extLst>
    <p:ext uri="{E180D4A7-C9FB-4DFB-919C-405C955672EB}">
      <p14:showEvtLst xmlns:p14="http://schemas.microsoft.com/office/powerpoint/2010/main">
        <p14:playEvt time="47490" objId="5"/>
        <p14:stopEvt time="48518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音声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AD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B4E4680-5417-005E-C9E4-6F5089FB5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63638"/>
            <a:ext cx="4195227" cy="33656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7"/>
    </mc:Choice>
    <mc:Fallback xmlns="">
      <p:transition spd="slow" advTm="3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8" y="1000312"/>
            <a:ext cx="8278874" cy="5479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b="40578"/>
          <a:stretch/>
        </p:blipFill>
        <p:spPr>
          <a:xfrm>
            <a:off x="420258" y="2265219"/>
            <a:ext cx="8278874" cy="2512334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F59620E6-87C5-4158-BE8B-B9C89251C6E2}"/>
              </a:ext>
            </a:extLst>
          </p:cNvPr>
          <p:cNvSpPr txBox="1">
            <a:spLocks/>
          </p:cNvSpPr>
          <p:nvPr/>
        </p:nvSpPr>
        <p:spPr>
          <a:xfrm>
            <a:off x="354724" y="365948"/>
            <a:ext cx="8286750" cy="3356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1-12-8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②　</a:t>
            </a:r>
            <a:r>
              <a:rPr lang="en-US" altLang="ja-JP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WAVE</a:t>
            </a:r>
            <a:r>
              <a:rPr lang="ja-JP" altLang="en-US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ファイルのメタ情報とバイナリデータ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048407" y="882869"/>
            <a:ext cx="1379483" cy="748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角丸四角形 5"/>
          <p:cNvSpPr/>
          <p:nvPr/>
        </p:nvSpPr>
        <p:spPr>
          <a:xfrm>
            <a:off x="905682" y="2438639"/>
            <a:ext cx="3921672" cy="6301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角丸四角形 6"/>
          <p:cNvSpPr/>
          <p:nvPr/>
        </p:nvSpPr>
        <p:spPr>
          <a:xfrm>
            <a:off x="3869953" y="882869"/>
            <a:ext cx="1379483" cy="748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12" name="直線矢印コネクタ 11"/>
          <p:cNvCxnSpPr>
            <a:cxnSpLocks/>
            <a:stCxn id="5" idx="2"/>
          </p:cNvCxnSpPr>
          <p:nvPr/>
        </p:nvCxnSpPr>
        <p:spPr>
          <a:xfrm>
            <a:off x="1738148" y="1631731"/>
            <a:ext cx="0" cy="215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B6452-646B-41BA-AF30-917528529736}"/>
              </a:ext>
            </a:extLst>
          </p:cNvPr>
          <p:cNvSpPr txBox="1"/>
          <p:nvPr/>
        </p:nvSpPr>
        <p:spPr>
          <a:xfrm>
            <a:off x="905682" y="1745674"/>
            <a:ext cx="745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788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      　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</a:t>
            </a:r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7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⇑ </a:t>
            </a:r>
            <a:r>
              <a:rPr lang="en-US" altLang="ja-JP" sz="27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HEX</a:t>
            </a:r>
            <a:r>
              <a:rPr lang="ja-JP" altLang="en-US" sz="27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⇓ </a:t>
            </a:r>
            <a:r>
              <a:rPr lang="en-US" altLang="ja-JP" sz="27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BIN</a:t>
            </a:r>
            <a:r>
              <a:rPr lang="ja-JP" altLang="en-US" sz="27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9293220-0236-4D30-989C-8810FD4376AF}"/>
              </a:ext>
            </a:extLst>
          </p:cNvPr>
          <p:cNvCxnSpPr>
            <a:cxnSpLocks/>
          </p:cNvCxnSpPr>
          <p:nvPr/>
        </p:nvCxnSpPr>
        <p:spPr>
          <a:xfrm>
            <a:off x="4526375" y="1631731"/>
            <a:ext cx="0" cy="215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22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0"/>
    </mc:Choice>
    <mc:Fallback xmlns="">
      <p:transition spd="slow" advTm="5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57594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444208" y="120359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冒頭のデモ音源</a:t>
            </a:r>
            <a:endParaRPr kumimoji="1" lang="en-US" altLang="ja-JP" dirty="0"/>
          </a:p>
          <a:p>
            <a:r>
              <a:rPr lang="ja-JP" altLang="en-US" dirty="0"/>
              <a:t>「かあちゃん、～」を</a:t>
            </a:r>
            <a:r>
              <a:rPr lang="en-US" altLang="ja-JP" dirty="0"/>
              <a:t>mp3</a:t>
            </a:r>
            <a:r>
              <a:rPr lang="ja-JP" altLang="en-US" dirty="0"/>
              <a:t>形式で保存したファイルを</a:t>
            </a:r>
            <a:r>
              <a:rPr kumimoji="1" lang="ja-JP" altLang="en-US" dirty="0"/>
              <a:t>前述のバイナリエディタで解析を行った一部分が左画像である。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8bit</a:t>
            </a:r>
            <a:r>
              <a:rPr lang="ja-JP" altLang="en-US" dirty="0"/>
              <a:t>区切りとして表記しているが、バイナリデータとして処理されていることがわかる。</a:t>
            </a:r>
            <a:endParaRPr kumimoji="1"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5"/>
    </mc:Choice>
    <mc:Fallback xmlns="">
      <p:transition spd="slow" advTm="227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65598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/>
              <a:t>音（空気や水などの媒体を進む疎密波）をマイクロホンにより電気信号にした波形（</a:t>
            </a:r>
            <a:r>
              <a:rPr lang="ja-JP" altLang="en-US" b="1" dirty="0"/>
              <a:t>下</a:t>
            </a:r>
            <a:r>
              <a:rPr lang="ja-JP" altLang="ja-JP" b="1" dirty="0"/>
              <a:t>図）は</a:t>
            </a:r>
            <a:r>
              <a:rPr lang="ja-JP" altLang="ja-JP" b="1" u="sng" dirty="0"/>
              <a:t>　　　　　　　</a:t>
            </a:r>
            <a:r>
              <a:rPr lang="ja-JP" altLang="ja-JP" b="1" dirty="0"/>
              <a:t>情報である。これをディジタル情報に変換することを</a:t>
            </a:r>
            <a:r>
              <a:rPr lang="ja-JP" altLang="ja-JP" b="1" u="sng" dirty="0"/>
              <a:t>　　　　　　　</a:t>
            </a:r>
            <a:r>
              <a:rPr lang="ja-JP" altLang="ja-JP" b="1" dirty="0"/>
              <a:t>とい</a:t>
            </a:r>
            <a:r>
              <a:rPr lang="ja-JP" altLang="en-US" b="1" dirty="0"/>
              <a:t>い、　次の手順となる。</a:t>
            </a:r>
            <a:endParaRPr lang="en-US" altLang="ja-JP" b="1" dirty="0"/>
          </a:p>
          <a:p>
            <a:r>
              <a:rPr lang="ja-JP" altLang="en-US" b="1" dirty="0"/>
              <a:t>①　　　　　　　　　　　　　　　　　　　②　　　　　　　　③　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6" y="1896185"/>
            <a:ext cx="84560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115616" y="3435846"/>
            <a:ext cx="56886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かあ　 ちゃん　　　　　ず　ぼん　 が　や ぶ れ　　た　</a:t>
            </a:r>
            <a:r>
              <a:rPr lang="ja-JP" altLang="en-US" dirty="0" err="1">
                <a:solidFill>
                  <a:schemeClr val="tx1"/>
                </a:solidFill>
              </a:rPr>
              <a:t>よー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92280" y="3147814"/>
            <a:ext cx="16561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ま　た　　かい</a:t>
            </a:r>
          </a:p>
        </p:txBody>
      </p:sp>
      <p:pic>
        <p:nvPicPr>
          <p:cNvPr id="9" name="kacha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07660" y="1491630"/>
            <a:ext cx="304800" cy="3048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8091" y="213761"/>
            <a:ext cx="831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1-12-1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音声キャプチャ実験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93374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アナログ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2936" y="94383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AD</a:t>
            </a:r>
            <a:r>
              <a:rPr kumimoji="1" lang="ja-JP" altLang="en-US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3452" y="1476124"/>
            <a:ext cx="264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標本化・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サンプリング</a:t>
            </a:r>
            <a:endParaRPr kumimoji="1" lang="ja-JP" altLang="en-US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4916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量子化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2080" y="14916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符号化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1"/>
    </mc:Choice>
    <mc:Fallback xmlns="">
      <p:transition spd="slow" advTm="6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4146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1" animBg="1"/>
      <p:bldP spid="6" grpId="2" animBg="1"/>
      <p:bldP spid="7" grpId="0" animBg="1"/>
      <p:bldP spid="7" grpId="1" animBg="1"/>
      <p:bldP spid="8" grpId="0"/>
      <p:bldP spid="11" grpId="0"/>
      <p:bldP spid="12" grpId="0"/>
      <p:bldP spid="13" grpId="0"/>
      <p:bldP spid="14" grpId="0"/>
    </p:bldLst>
  </p:timing>
  <p:extLst>
    <p:ext uri="{E180D4A7-C9FB-4DFB-919C-405C955672EB}">
      <p14:showEvtLst xmlns:p14="http://schemas.microsoft.com/office/powerpoint/2010/main">
        <p14:playEvt time="3496" objId="9"/>
        <p14:stopEvt time="6801" objId="9"/>
        <p14:playEvt time="18396" objId="9"/>
        <p14:stopEvt time="18513" objId="9"/>
        <p14:playEvt time="18513" objId="9"/>
        <p14:stopEvt time="21810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seiA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47664" y="267494"/>
            <a:ext cx="6072675" cy="455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"/>
    </mc:Choice>
    <mc:Fallback xmlns="">
      <p:transition spd="slow" advTm="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352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361538A-B6FD-A7A0-B720-D3311EFE4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4801941" cy="338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66523645-10BF-6A36-6149-E364EADFF4B8}"/>
              </a:ext>
            </a:extLst>
          </p:cNvPr>
          <p:cNvGrpSpPr/>
          <p:nvPr/>
        </p:nvGrpSpPr>
        <p:grpSpPr>
          <a:xfrm>
            <a:off x="586848" y="753016"/>
            <a:ext cx="3378198" cy="2394798"/>
            <a:chOff x="586848" y="753016"/>
            <a:chExt cx="3378198" cy="2394798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E09D882C-4533-D57C-3214-D2F691761E08}"/>
                </a:ext>
              </a:extLst>
            </p:cNvPr>
            <p:cNvSpPr/>
            <p:nvPr/>
          </p:nvSpPr>
          <p:spPr>
            <a:xfrm>
              <a:off x="586848" y="1563638"/>
              <a:ext cx="257142" cy="1584176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6637F72-403C-0A84-2B40-879BD51126C5}"/>
                </a:ext>
              </a:extLst>
            </p:cNvPr>
            <p:cNvSpPr/>
            <p:nvPr/>
          </p:nvSpPr>
          <p:spPr>
            <a:xfrm>
              <a:off x="827584" y="1059582"/>
              <a:ext cx="294210" cy="2088232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D692C6A2-5A63-67FC-AA02-98A9A4529BCD}"/>
                </a:ext>
              </a:extLst>
            </p:cNvPr>
            <p:cNvSpPr/>
            <p:nvPr/>
          </p:nvSpPr>
          <p:spPr>
            <a:xfrm>
              <a:off x="1144192" y="843558"/>
              <a:ext cx="259456" cy="2279544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BA537A65-947C-175F-3F6C-97CA297C6A14}"/>
                </a:ext>
              </a:extLst>
            </p:cNvPr>
            <p:cNvSpPr/>
            <p:nvPr/>
          </p:nvSpPr>
          <p:spPr>
            <a:xfrm>
              <a:off x="1403648" y="915566"/>
              <a:ext cx="296338" cy="2207536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D17AFD4A-CA85-FA7F-BB2D-BED7F441BB58}"/>
                </a:ext>
              </a:extLst>
            </p:cNvPr>
            <p:cNvSpPr/>
            <p:nvPr/>
          </p:nvSpPr>
          <p:spPr>
            <a:xfrm>
              <a:off x="1691680" y="987574"/>
              <a:ext cx="300388" cy="213552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41C6DF6-898C-77CB-64CC-C14C8791E89B}"/>
                </a:ext>
              </a:extLst>
            </p:cNvPr>
            <p:cNvSpPr/>
            <p:nvPr/>
          </p:nvSpPr>
          <p:spPr>
            <a:xfrm>
              <a:off x="1979712" y="927922"/>
              <a:ext cx="300388" cy="2207536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FC1A29E9-9AF6-B8D6-8645-8C2C42AB6CF6}"/>
                </a:ext>
              </a:extLst>
            </p:cNvPr>
            <p:cNvSpPr/>
            <p:nvPr/>
          </p:nvSpPr>
          <p:spPr>
            <a:xfrm>
              <a:off x="2267744" y="753016"/>
              <a:ext cx="273558" cy="239479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C0C69B29-BC2F-7A4E-294B-81742A1DCDBB}"/>
                </a:ext>
              </a:extLst>
            </p:cNvPr>
            <p:cNvSpPr/>
            <p:nvPr/>
          </p:nvSpPr>
          <p:spPr>
            <a:xfrm>
              <a:off x="2580488" y="911300"/>
              <a:ext cx="263320" cy="2207536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40390D43-AB29-8647-6836-4C49C04AF882}"/>
                </a:ext>
              </a:extLst>
            </p:cNvPr>
            <p:cNvSpPr/>
            <p:nvPr/>
          </p:nvSpPr>
          <p:spPr>
            <a:xfrm>
              <a:off x="2856164" y="1635646"/>
              <a:ext cx="257142" cy="151216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30521B0B-97F3-8757-E46F-46A7C65369B9}"/>
                </a:ext>
              </a:extLst>
            </p:cNvPr>
            <p:cNvSpPr/>
            <p:nvPr/>
          </p:nvSpPr>
          <p:spPr>
            <a:xfrm>
              <a:off x="3131840" y="1995686"/>
              <a:ext cx="257142" cy="115212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ACFBAC0-120B-3444-977C-B1A780738B33}"/>
                </a:ext>
              </a:extLst>
            </p:cNvPr>
            <p:cNvSpPr/>
            <p:nvPr/>
          </p:nvSpPr>
          <p:spPr>
            <a:xfrm>
              <a:off x="3419872" y="1995686"/>
              <a:ext cx="257142" cy="115212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021932AE-244B-0F7B-619A-9839531E544D}"/>
                </a:ext>
              </a:extLst>
            </p:cNvPr>
            <p:cNvSpPr/>
            <p:nvPr/>
          </p:nvSpPr>
          <p:spPr>
            <a:xfrm>
              <a:off x="3707904" y="1851670"/>
              <a:ext cx="257142" cy="1296144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39552" y="3147814"/>
            <a:ext cx="321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0s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3923928" y="3147814"/>
            <a:ext cx="3600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1s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430B18-3964-4577-8235-B7C8A5431A67}"/>
              </a:ext>
            </a:extLst>
          </p:cNvPr>
          <p:cNvSpPr txBox="1"/>
          <p:nvPr/>
        </p:nvSpPr>
        <p:spPr>
          <a:xfrm>
            <a:off x="4139952" y="123478"/>
            <a:ext cx="487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1-12-2</a:t>
            </a:r>
            <a:r>
              <a:rPr kumimoji="1" lang="ja-JP" altLang="en-US" sz="2400" dirty="0">
                <a:latin typeface="+mn-ea"/>
              </a:rPr>
              <a:t>　音声標本化（サンプリング）</a:t>
            </a:r>
          </a:p>
        </p:txBody>
      </p:sp>
      <p:sp>
        <p:nvSpPr>
          <p:cNvPr id="3075" name="左右矢印 15"/>
          <p:cNvSpPr>
            <a:spLocks/>
          </p:cNvSpPr>
          <p:nvPr/>
        </p:nvSpPr>
        <p:spPr bwMode="auto">
          <a:xfrm>
            <a:off x="600776" y="339502"/>
            <a:ext cx="3384376" cy="360040"/>
          </a:xfrm>
          <a:prstGeom prst="leftRightArrow">
            <a:avLst>
              <a:gd name="adj1" fmla="val 63728"/>
              <a:gd name="adj2" fmla="val 50005"/>
            </a:avLst>
          </a:prstGeom>
          <a:solidFill>
            <a:srgbClr val="F2F2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秒間の標本化数</a:t>
            </a:r>
            <a:r>
              <a:rPr kumimoji="1" lang="ja-JP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ｆ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［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Hz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］</a:t>
            </a:r>
            <a:endParaRPr kumimoji="1" 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pic>
        <p:nvPicPr>
          <p:cNvPr id="8" name="図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483518"/>
            <a:ext cx="417646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左矢印 13"/>
          <p:cNvSpPr/>
          <p:nvPr/>
        </p:nvSpPr>
        <p:spPr>
          <a:xfrm>
            <a:off x="4032448" y="843558"/>
            <a:ext cx="1763688" cy="1152128"/>
          </a:xfrm>
          <a:prstGeom prst="leftArrow">
            <a:avLst>
              <a:gd name="adj1" fmla="val 68876"/>
              <a:gd name="adj2" fmla="val 50000"/>
            </a:avLst>
          </a:prstGeom>
          <a:solidFill>
            <a:srgbClr val="FF0000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標本化＝</a:t>
            </a:r>
          </a:p>
          <a:p>
            <a:pPr algn="ctr"/>
            <a:r>
              <a:rPr lang="ja-JP" altLang="en-US" sz="1600" dirty="0"/>
              <a:t>サンプリング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3CC8E5D2-0038-F543-1732-C354D3D65935}"/>
              </a:ext>
            </a:extLst>
          </p:cNvPr>
          <p:cNvGrpSpPr/>
          <p:nvPr/>
        </p:nvGrpSpPr>
        <p:grpSpPr>
          <a:xfrm>
            <a:off x="636118" y="656296"/>
            <a:ext cx="3260944" cy="1401592"/>
            <a:chOff x="636118" y="656296"/>
            <a:chExt cx="3260944" cy="1401592"/>
          </a:xfrm>
        </p:grpSpPr>
        <p:sp>
          <p:nvSpPr>
            <p:cNvPr id="7" name="円/楕円 32">
              <a:extLst>
                <a:ext uri="{FF2B5EF4-FFF2-40B4-BE49-F238E27FC236}">
                  <a16:creationId xmlns:a16="http://schemas.microsoft.com/office/drawing/2014/main" id="{239D92EA-3C38-E03A-3FCB-FF3B0C79A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8" y="1445661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円/楕円 32">
              <a:extLst>
                <a:ext uri="{FF2B5EF4-FFF2-40B4-BE49-F238E27FC236}">
                  <a16:creationId xmlns:a16="http://schemas.microsoft.com/office/drawing/2014/main" id="{782E5518-1A50-489F-17A0-E6814B4A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54" y="981396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円/楕円 32">
              <a:extLst>
                <a:ext uri="{FF2B5EF4-FFF2-40B4-BE49-F238E27FC236}">
                  <a16:creationId xmlns:a16="http://schemas.microsoft.com/office/drawing/2014/main" id="{C23784E3-1D48-6722-A072-BFED29DE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58" y="765372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円/楕円 32">
              <a:extLst>
                <a:ext uri="{FF2B5EF4-FFF2-40B4-BE49-F238E27FC236}">
                  <a16:creationId xmlns:a16="http://schemas.microsoft.com/office/drawing/2014/main" id="{42C80226-7958-6A09-C9FF-9F2555935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418" y="812668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円/楕円 32">
              <a:extLst>
                <a:ext uri="{FF2B5EF4-FFF2-40B4-BE49-F238E27FC236}">
                  <a16:creationId xmlns:a16="http://schemas.microsoft.com/office/drawing/2014/main" id="{BB55DC65-5FD9-C1F3-33D3-258D385E8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856" y="909388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円/楕円 32">
              <a:extLst>
                <a:ext uri="{FF2B5EF4-FFF2-40B4-BE49-F238E27FC236}">
                  <a16:creationId xmlns:a16="http://schemas.microsoft.com/office/drawing/2014/main" id="{92B510C3-76B3-97F4-635D-0359EB4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016" y="849736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円/楕円 32">
              <a:extLst>
                <a:ext uri="{FF2B5EF4-FFF2-40B4-BE49-F238E27FC236}">
                  <a16:creationId xmlns:a16="http://schemas.microsoft.com/office/drawing/2014/main" id="{837DA843-3CC9-91D4-DACA-DB9329A0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802" y="656296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円/楕円 32">
              <a:extLst>
                <a:ext uri="{FF2B5EF4-FFF2-40B4-BE49-F238E27FC236}">
                  <a16:creationId xmlns:a16="http://schemas.microsoft.com/office/drawing/2014/main" id="{EF05097C-C7CD-4075-BD6E-B2588C93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842" y="837380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円/楕円 32">
              <a:extLst>
                <a:ext uri="{FF2B5EF4-FFF2-40B4-BE49-F238E27FC236}">
                  <a16:creationId xmlns:a16="http://schemas.microsoft.com/office/drawing/2014/main" id="{881BAF1B-BF4B-6CFC-64DD-C912A60B2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806" y="1557460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円/楕円 32">
              <a:extLst>
                <a:ext uri="{FF2B5EF4-FFF2-40B4-BE49-F238E27FC236}">
                  <a16:creationId xmlns:a16="http://schemas.microsoft.com/office/drawing/2014/main" id="{A48E3382-4170-5195-E6BB-135AE87E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254" y="1892788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円/楕円 32">
              <a:extLst>
                <a:ext uri="{FF2B5EF4-FFF2-40B4-BE49-F238E27FC236}">
                  <a16:creationId xmlns:a16="http://schemas.microsoft.com/office/drawing/2014/main" id="{A5F7330E-5D47-31FC-5996-DF4B4E04A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930" y="1870204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円/楕円 32">
              <a:extLst>
                <a:ext uri="{FF2B5EF4-FFF2-40B4-BE49-F238E27FC236}">
                  <a16:creationId xmlns:a16="http://schemas.microsoft.com/office/drawing/2014/main" id="{E1D25E31-66CB-5625-AC13-D378C8FF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962" y="1773484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7" name="テキスト ボックス 2">
            <a:extLst>
              <a:ext uri="{FF2B5EF4-FFF2-40B4-BE49-F238E27FC236}">
                <a16:creationId xmlns:a16="http://schemas.microsoft.com/office/drawing/2014/main" id="{801A568E-11AC-76B2-33A1-EADF3D14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9" y="3554164"/>
            <a:ext cx="8928992" cy="1584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区切りごとに波の高さ（振幅）を拾うこと：</a:t>
            </a:r>
            <a:r>
              <a:rPr lang="ja-JP" altLang="en-US" sz="1600" u="sng" dirty="0">
                <a:latin typeface="+mn-ea"/>
              </a:rPr>
              <a:t> （　　　</a:t>
            </a:r>
            <a:r>
              <a:rPr lang="ja-JP" altLang="ja-JP" sz="1600" u="sng" dirty="0">
                <a:latin typeface="+mn-ea"/>
              </a:rPr>
              <a:t>　　　　　　　</a:t>
            </a:r>
            <a:r>
              <a:rPr lang="ja-JP" altLang="en-US" sz="1600" u="sng" dirty="0">
                <a:latin typeface="+mn-ea"/>
              </a:rPr>
              <a:t>） 　　</a:t>
            </a:r>
            <a:r>
              <a:rPr lang="ja-JP" altLang="en-US" sz="1600" dirty="0">
                <a:latin typeface="+mn-ea"/>
              </a:rPr>
              <a:t>　　： </a:t>
            </a:r>
            <a:r>
              <a:rPr lang="ja-JP" altLang="en-US" sz="1600" u="sng" dirty="0">
                <a:latin typeface="+mn-ea"/>
              </a:rPr>
              <a:t>（</a:t>
            </a:r>
            <a:r>
              <a:rPr lang="ja-JP" altLang="ja-JP" sz="1600" u="sng" dirty="0">
                <a:latin typeface="+mn-ea"/>
              </a:rPr>
              <a:t>　　　　　　　</a:t>
            </a:r>
            <a:r>
              <a:rPr lang="ja-JP" altLang="en-US" sz="1600" u="sng" dirty="0">
                <a:latin typeface="+mn-ea"/>
              </a:rPr>
              <a:t>）</a:t>
            </a:r>
            <a:endParaRPr kumimoji="1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6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周期　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区間の時間間隔）Ｔ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[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s]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：図の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場合Ｔ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=</a:t>
            </a:r>
            <a:r>
              <a:rPr lang="ja-JP" altLang="en-US" sz="1600" u="sng" dirty="0">
                <a:latin typeface="+mn-ea"/>
              </a:rPr>
              <a:t> （</a:t>
            </a:r>
            <a:r>
              <a:rPr lang="ja-JP" altLang="ja-JP" sz="1600" u="sng" dirty="0">
                <a:latin typeface="+mn-ea"/>
              </a:rPr>
              <a:t>　　　　　</a:t>
            </a:r>
            <a:r>
              <a:rPr lang="ja-JP" altLang="en-US" sz="1600" u="sng" dirty="0">
                <a:latin typeface="+mn-ea"/>
              </a:rPr>
              <a:t>） 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[s]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6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周波数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秒間の標本化数）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ｆ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[Hz]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：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図の場合ｆ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=</a:t>
            </a:r>
            <a:r>
              <a:rPr lang="ja-JP" altLang="en-US" sz="1600" u="sng" dirty="0">
                <a:latin typeface="+mn-ea"/>
              </a:rPr>
              <a:t> （</a:t>
            </a:r>
            <a:r>
              <a:rPr lang="ja-JP" altLang="ja-JP" sz="1600" u="sng" dirty="0">
                <a:latin typeface="+mn-ea"/>
              </a:rPr>
              <a:t>　　　</a:t>
            </a:r>
            <a:r>
              <a:rPr lang="ja-JP" altLang="en-US" sz="1600" u="sng" dirty="0">
                <a:latin typeface="+mn-ea"/>
              </a:rPr>
              <a:t>  </a:t>
            </a:r>
            <a:r>
              <a:rPr lang="ja-JP" altLang="ja-JP" sz="1600" u="sng" dirty="0">
                <a:latin typeface="+mn-ea"/>
              </a:rPr>
              <a:t>　</a:t>
            </a:r>
            <a:r>
              <a:rPr lang="ja-JP" altLang="en-US" sz="1600" u="sng" dirty="0">
                <a:latin typeface="+mn-ea"/>
              </a:rPr>
              <a:t>） </a:t>
            </a:r>
            <a:r>
              <a:rPr lang="en-US" altLang="ja-JP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[Hz]</a:t>
            </a:r>
            <a:endParaRPr lang="en-US" altLang="ja-JP" sz="10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ja-JP" altLang="en-US" sz="10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これらは逆数であるＴ＝</a:t>
            </a:r>
            <a:r>
              <a:rPr lang="ja-JP" altLang="en-US" sz="1600" u="sng" dirty="0">
                <a:latin typeface="+mn-ea"/>
              </a:rPr>
              <a:t>（</a:t>
            </a:r>
            <a:r>
              <a:rPr lang="ja-JP" altLang="ja-JP" sz="1600" u="sng" dirty="0">
                <a:latin typeface="+mn-ea"/>
              </a:rPr>
              <a:t>　　</a:t>
            </a:r>
            <a:r>
              <a:rPr lang="ja-JP" altLang="en-US" sz="1600" u="sng" dirty="0">
                <a:latin typeface="+mn-ea"/>
              </a:rPr>
              <a:t>　　）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ｆ値が大きいほど近似精度が</a:t>
            </a:r>
            <a:r>
              <a:rPr lang="ja-JP" altLang="en-US" u="sng" dirty="0">
                <a:latin typeface="+mn-ea"/>
              </a:rPr>
              <a:t>（</a:t>
            </a:r>
            <a:r>
              <a:rPr lang="ja-JP" altLang="ja-JP" u="sng" dirty="0">
                <a:latin typeface="+mn-ea"/>
              </a:rPr>
              <a:t>　　　</a:t>
            </a:r>
            <a:r>
              <a:rPr lang="ja-JP" altLang="en-US" u="sng" dirty="0">
                <a:latin typeface="+mn-ea"/>
              </a:rPr>
              <a:t>　　　</a:t>
            </a:r>
            <a:r>
              <a:rPr lang="ja-JP" altLang="ja-JP" u="sng" dirty="0">
                <a:latin typeface="+mn-ea"/>
              </a:rPr>
              <a:t>　　　　</a:t>
            </a:r>
            <a:r>
              <a:rPr lang="ja-JP" altLang="en-US" u="sng" dirty="0">
                <a:latin typeface="+mn-ea"/>
              </a:rPr>
              <a:t>）</a:t>
            </a:r>
            <a:endParaRPr kumimoji="1" 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1C079CD-AD70-7793-A523-C38B4352FE04}"/>
              </a:ext>
            </a:extLst>
          </p:cNvPr>
          <p:cNvSpPr txBox="1"/>
          <p:nvPr/>
        </p:nvSpPr>
        <p:spPr>
          <a:xfrm>
            <a:off x="3523075" y="4438798"/>
            <a:ext cx="144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frequency</a:t>
            </a:r>
            <a:endParaRPr kumimoji="1" lang="ja-JP" altLang="en-US" sz="12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34DF83D-A83D-8AB9-4011-0BAA7E9E9397}"/>
              </a:ext>
            </a:extLst>
          </p:cNvPr>
          <p:cNvSpPr txBox="1"/>
          <p:nvPr/>
        </p:nvSpPr>
        <p:spPr>
          <a:xfrm>
            <a:off x="224979" y="3986212"/>
            <a:ext cx="1850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sampling period</a:t>
            </a:r>
            <a:endParaRPr kumimoji="1"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5DC715C-E586-18C4-4BAA-11C17A13EF3A}"/>
              </a:ext>
            </a:extLst>
          </p:cNvPr>
          <p:cNvSpPr txBox="1"/>
          <p:nvPr/>
        </p:nvSpPr>
        <p:spPr>
          <a:xfrm>
            <a:off x="224979" y="4418260"/>
            <a:ext cx="1850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sampling frequency</a:t>
            </a:r>
            <a:endParaRPr kumimoji="1" lang="ja-JP" altLang="en-US" sz="1200" dirty="0"/>
          </a:p>
        </p:txBody>
      </p:sp>
      <p:sp>
        <p:nvSpPr>
          <p:cNvPr id="41" name="円/楕円 32">
            <a:extLst>
              <a:ext uri="{FF2B5EF4-FFF2-40B4-BE49-F238E27FC236}">
                <a16:creationId xmlns:a16="http://schemas.microsoft.com/office/drawing/2014/main" id="{6DE0D704-9FDF-4E95-3111-338DDBF4C643}"/>
              </a:ext>
            </a:extLst>
          </p:cNvPr>
          <p:cNvSpPr>
            <a:spLocks/>
          </p:cNvSpPr>
          <p:nvPr/>
        </p:nvSpPr>
        <p:spPr bwMode="auto">
          <a:xfrm>
            <a:off x="6516216" y="3651870"/>
            <a:ext cx="184436" cy="1651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F7C6C-0A4A-BC95-D9EC-75C36A82E367}"/>
              </a:ext>
            </a:extLst>
          </p:cNvPr>
          <p:cNvSpPr txBox="1"/>
          <p:nvPr/>
        </p:nvSpPr>
        <p:spPr>
          <a:xfrm>
            <a:off x="5508104" y="37958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1/12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E126A-A058-23DC-4D34-CE3D74618EE1}"/>
              </a:ext>
            </a:extLst>
          </p:cNvPr>
          <p:cNvSpPr txBox="1"/>
          <p:nvPr/>
        </p:nvSpPr>
        <p:spPr>
          <a:xfrm>
            <a:off x="5652120" y="42279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C3605A-1330-D649-AF4F-8B5F9F701ED3}"/>
              </a:ext>
            </a:extLst>
          </p:cNvPr>
          <p:cNvSpPr txBox="1"/>
          <p:nvPr/>
        </p:nvSpPr>
        <p:spPr>
          <a:xfrm>
            <a:off x="4499992" y="329183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標本化＝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サンプリング</a:t>
            </a:r>
          </a:p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F41CE4-8AFD-625A-5672-E1A0D66BDB82}"/>
              </a:ext>
            </a:extLst>
          </p:cNvPr>
          <p:cNvSpPr txBox="1"/>
          <p:nvPr/>
        </p:nvSpPr>
        <p:spPr>
          <a:xfrm>
            <a:off x="2699792" y="45879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1/</a:t>
            </a:r>
            <a:r>
              <a:rPr lang="en-US" altLang="ja-JP" b="1" dirty="0">
                <a:solidFill>
                  <a:srgbClr val="FF0000"/>
                </a:solidFill>
              </a:rPr>
              <a:t>f</a:t>
            </a:r>
            <a:endParaRPr lang="en-US" altLang="ja-JP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D16284-B326-8216-565C-4B504964CE74}"/>
              </a:ext>
            </a:extLst>
          </p:cNvPr>
          <p:cNvSpPr txBox="1"/>
          <p:nvPr/>
        </p:nvSpPr>
        <p:spPr>
          <a:xfrm>
            <a:off x="6228184" y="45879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高い（高音質）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C7F09E-53BA-522E-B772-131BF22D3E91}"/>
              </a:ext>
            </a:extLst>
          </p:cNvPr>
          <p:cNvSpPr txBox="1"/>
          <p:nvPr/>
        </p:nvSpPr>
        <p:spPr>
          <a:xfrm>
            <a:off x="6876256" y="35078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標本点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52E557C-2D63-4DB4-662B-19282D1E2259}"/>
              </a:ext>
            </a:extLst>
          </p:cNvPr>
          <p:cNvSpPr txBox="1"/>
          <p:nvPr/>
        </p:nvSpPr>
        <p:spPr>
          <a:xfrm>
            <a:off x="251520" y="3795886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周期　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93A71EF-ACCF-D166-CDC1-AD0C24530472}"/>
              </a:ext>
            </a:extLst>
          </p:cNvPr>
          <p:cNvSpPr txBox="1"/>
          <p:nvPr/>
        </p:nvSpPr>
        <p:spPr>
          <a:xfrm>
            <a:off x="179512" y="4199172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周波数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2E8BF2F-E293-1D4F-0794-6F77F3B3B713}"/>
              </a:ext>
            </a:extLst>
          </p:cNvPr>
          <p:cNvSpPr txBox="1"/>
          <p:nvPr/>
        </p:nvSpPr>
        <p:spPr>
          <a:xfrm>
            <a:off x="6841556" y="4205934"/>
            <a:ext cx="230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+mn-ea"/>
              </a:rPr>
              <a:t>音楽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CD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44,100 [Hz] 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　</a:t>
            </a:r>
          </a:p>
        </p:txBody>
      </p:sp>
      <p:sp>
        <p:nvSpPr>
          <p:cNvPr id="3094" name="テキスト ボックス 3093">
            <a:extLst>
              <a:ext uri="{FF2B5EF4-FFF2-40B4-BE49-F238E27FC236}">
                <a16:creationId xmlns:a16="http://schemas.microsoft.com/office/drawing/2014/main" id="{8D77FA50-34B4-539F-D242-809D0E4D3CBF}"/>
              </a:ext>
            </a:extLst>
          </p:cNvPr>
          <p:cNvSpPr txBox="1"/>
          <p:nvPr/>
        </p:nvSpPr>
        <p:spPr>
          <a:xfrm>
            <a:off x="2987824" y="69954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本例は</a:t>
            </a:r>
            <a:endParaRPr lang="en-US" altLang="ja-JP" dirty="0">
              <a:latin typeface="+mn-ea"/>
            </a:endParaRPr>
          </a:p>
          <a:p>
            <a:r>
              <a:rPr kumimoji="1" lang="en-US" altLang="ja-JP" dirty="0">
                <a:latin typeface="+mn-ea"/>
              </a:rPr>
              <a:t>12</a:t>
            </a:r>
            <a:r>
              <a:rPr kumimoji="1" lang="ja-JP" altLang="en-US" dirty="0">
                <a:latin typeface="+mn-ea"/>
              </a:rPr>
              <a:t>分割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43"/>
    </mc:Choice>
    <mc:Fallback xmlns="">
      <p:transition spd="slow" advTm="74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11" grpId="0"/>
      <p:bldP spid="12" grpId="0"/>
      <p:bldP spid="15" grpId="0"/>
      <p:bldP spid="16" grpId="0"/>
      <p:bldP spid="31" grpId="0"/>
      <p:bldP spid="34" grpId="0"/>
      <p:bldP spid="58" grpId="0"/>
      <p:bldP spid="30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391514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図のように標本化した量に対して              を割り当てること：</a:t>
            </a:r>
            <a:endParaRPr lang="en-US" altLang="ja-JP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この段階で連続的な量の変化は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　　　　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になる</a:t>
            </a:r>
            <a:endParaRPr lang="en-US" altLang="ja-JP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この時、信号を何段階の数値で表現するかを示す値を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　　　　　　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という。</a:t>
            </a:r>
            <a:endParaRPr lang="ja-JP" altLang="en-US" u="sng" dirty="0"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39399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近似する整数値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39399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量子化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42279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離散的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9DDC95-E337-46A1-979A-2837DFC412F0}"/>
              </a:ext>
            </a:extLst>
          </p:cNvPr>
          <p:cNvSpPr txBox="1"/>
          <p:nvPr/>
        </p:nvSpPr>
        <p:spPr>
          <a:xfrm>
            <a:off x="452891" y="256568"/>
            <a:ext cx="466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1-12-3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音声量子化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A3DD117-292B-DA22-9068-76FE9B5C27E0}"/>
              </a:ext>
            </a:extLst>
          </p:cNvPr>
          <p:cNvGrpSpPr/>
          <p:nvPr/>
        </p:nvGrpSpPr>
        <p:grpSpPr>
          <a:xfrm>
            <a:off x="323528" y="915566"/>
            <a:ext cx="4248472" cy="2960712"/>
            <a:chOff x="323528" y="915566"/>
            <a:chExt cx="4248472" cy="2960712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56057B76-E6D9-F91C-0FB7-1F9F24763F56}"/>
                </a:ext>
              </a:extLst>
            </p:cNvPr>
            <p:cNvGrpSpPr/>
            <p:nvPr/>
          </p:nvGrpSpPr>
          <p:grpSpPr>
            <a:xfrm>
              <a:off x="467544" y="915566"/>
              <a:ext cx="3600400" cy="1761632"/>
              <a:chOff x="5220072" y="555526"/>
              <a:chExt cx="3600400" cy="1761632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220072" y="555526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</a:rPr>
                  <a:t>5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,  8, 10,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9, 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8,  9, 11, 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9,  5,  3,  3,  4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401B5144-C03C-30C8-5EBF-1B00EB6A9510}"/>
                  </a:ext>
                </a:extLst>
              </p:cNvPr>
              <p:cNvGrpSpPr/>
              <p:nvPr/>
            </p:nvGrpSpPr>
            <p:grpSpPr>
              <a:xfrm>
                <a:off x="5292080" y="915566"/>
                <a:ext cx="3273300" cy="1401592"/>
                <a:chOff x="671712" y="662474"/>
                <a:chExt cx="3273300" cy="1401592"/>
              </a:xfrm>
            </p:grpSpPr>
            <p:sp>
              <p:nvSpPr>
                <p:cNvPr id="12" name="円/楕円 32">
                  <a:extLst>
                    <a:ext uri="{FF2B5EF4-FFF2-40B4-BE49-F238E27FC236}">
                      <a16:creationId xmlns:a16="http://schemas.microsoft.com/office/drawing/2014/main" id="{E34492F9-780E-FAD6-CE50-25715BEAF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712" y="1451839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" name="円/楕円 32">
                  <a:extLst>
                    <a:ext uri="{FF2B5EF4-FFF2-40B4-BE49-F238E27FC236}">
                      <a16:creationId xmlns:a16="http://schemas.microsoft.com/office/drawing/2014/main" id="{94B64C7F-3E4B-5EFC-8E8C-465E5DCDD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592" y="987574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32">
                  <a:extLst>
                    <a:ext uri="{FF2B5EF4-FFF2-40B4-BE49-F238E27FC236}">
                      <a16:creationId xmlns:a16="http://schemas.microsoft.com/office/drawing/2014/main" id="{7F3BFA7D-2221-1BDF-6C3B-EE7F63E97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208" y="771550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32">
                  <a:extLst>
                    <a:ext uri="{FF2B5EF4-FFF2-40B4-BE49-F238E27FC236}">
                      <a16:creationId xmlns:a16="http://schemas.microsoft.com/office/drawing/2014/main" id="{509CB878-CEEA-5D13-746D-47E1DB614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0368" y="81884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32">
                  <a:extLst>
                    <a:ext uri="{FF2B5EF4-FFF2-40B4-BE49-F238E27FC236}">
                      <a16:creationId xmlns:a16="http://schemas.microsoft.com/office/drawing/2014/main" id="{66801B93-8A87-DD32-D3A0-643EB97CA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806" y="91556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32">
                  <a:extLst>
                    <a:ext uri="{FF2B5EF4-FFF2-40B4-BE49-F238E27FC236}">
                      <a16:creationId xmlns:a16="http://schemas.microsoft.com/office/drawing/2014/main" id="{FAD03117-BD9C-DB1C-9E0E-13B24D650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788" y="84355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32">
                  <a:extLst>
                    <a:ext uri="{FF2B5EF4-FFF2-40B4-BE49-F238E27FC236}">
                      <a16:creationId xmlns:a16="http://schemas.microsoft.com/office/drawing/2014/main" id="{6F96B815-B863-6B82-CE0D-20B9CB5FE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752" y="662474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32">
                  <a:extLst>
                    <a:ext uri="{FF2B5EF4-FFF2-40B4-BE49-F238E27FC236}">
                      <a16:creationId xmlns:a16="http://schemas.microsoft.com/office/drawing/2014/main" id="{E0DC33E1-244A-32AA-5CF4-F0F7F8FA1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792" y="84355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" name="円/楕円 32">
                  <a:extLst>
                    <a:ext uri="{FF2B5EF4-FFF2-40B4-BE49-F238E27FC236}">
                      <a16:creationId xmlns:a16="http://schemas.microsoft.com/office/drawing/2014/main" id="{DCA29705-ED01-7618-07B6-6DCD69800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756" y="156363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" name="円/楕円 32">
                  <a:extLst>
                    <a:ext uri="{FF2B5EF4-FFF2-40B4-BE49-F238E27FC236}">
                      <a16:creationId xmlns:a16="http://schemas.microsoft.com/office/drawing/2014/main" id="{15E3F74C-425A-CBDF-3BC7-ECCBF2CB5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6204" y="189896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2" name="円/楕円 32">
                  <a:extLst>
                    <a:ext uri="{FF2B5EF4-FFF2-40B4-BE49-F238E27FC236}">
                      <a16:creationId xmlns:a16="http://schemas.microsoft.com/office/drawing/2014/main" id="{49561EA1-B3C5-E444-505C-5BBF2DB2A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880" y="1876382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" name="円/楕円 32">
                  <a:extLst>
                    <a:ext uri="{FF2B5EF4-FFF2-40B4-BE49-F238E27FC236}">
                      <a16:creationId xmlns:a16="http://schemas.microsoft.com/office/drawing/2014/main" id="{D100933D-D355-DF0E-04D7-339E9999A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9912" y="1779662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F416B675-12AF-F224-03A6-513B33A961D2}"/>
                </a:ext>
              </a:extLst>
            </p:cNvPr>
            <p:cNvCxnSpPr/>
            <p:nvPr/>
          </p:nvCxnSpPr>
          <p:spPr>
            <a:xfrm>
              <a:off x="323528" y="3723878"/>
              <a:ext cx="4248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13BB31A-74D2-CDCA-6E38-D6469D88B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928" y="987574"/>
              <a:ext cx="0" cy="2888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EBA314-4F50-AB7A-447C-A1F43E3EFB23}"/>
              </a:ext>
            </a:extLst>
          </p:cNvPr>
          <p:cNvSpPr txBox="1"/>
          <p:nvPr/>
        </p:nvSpPr>
        <p:spPr>
          <a:xfrm>
            <a:off x="5724128" y="44439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量子化ビット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17D431-FA94-5DE7-335D-72BC8494190F}"/>
              </a:ext>
            </a:extLst>
          </p:cNvPr>
          <p:cNvSpPr txBox="1"/>
          <p:nvPr/>
        </p:nvSpPr>
        <p:spPr>
          <a:xfrm>
            <a:off x="4283968" y="915566"/>
            <a:ext cx="475252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量子化ビット数</a:t>
            </a:r>
            <a:endParaRPr lang="en-US" altLang="ja-JP" sz="2000" dirty="0">
              <a:latin typeface="+mn-ea"/>
            </a:endParaRPr>
          </a:p>
          <a:p>
            <a:r>
              <a:rPr kumimoji="1" lang="en-US" altLang="ja-JP" sz="2000" dirty="0">
                <a:latin typeface="+mn-ea"/>
              </a:rPr>
              <a:t>1bit</a:t>
            </a:r>
            <a:r>
              <a:rPr kumimoji="1" lang="ja-JP" altLang="en-US" sz="2000" dirty="0">
                <a:latin typeface="+mn-ea"/>
              </a:rPr>
              <a:t>　　  </a:t>
            </a:r>
            <a:r>
              <a:rPr kumimoji="1" lang="en-US" altLang="ja-JP" sz="2000" dirty="0">
                <a:latin typeface="+mn-ea"/>
              </a:rPr>
              <a:t>0</a:t>
            </a:r>
            <a:r>
              <a:rPr kumimoji="1" lang="ja-JP" altLang="en-US" sz="2000" dirty="0">
                <a:latin typeface="+mn-ea"/>
              </a:rPr>
              <a:t>～</a:t>
            </a:r>
            <a:r>
              <a:rPr kumimoji="1" lang="en-US" altLang="ja-JP" sz="2000" dirty="0">
                <a:latin typeface="+mn-ea"/>
              </a:rPr>
              <a:t>1 </a:t>
            </a:r>
            <a:r>
              <a:rPr lang="ja-JP" altLang="en-US" sz="2000" dirty="0">
                <a:latin typeface="+mn-ea"/>
              </a:rPr>
              <a:t>　　 　（</a:t>
            </a:r>
            <a:r>
              <a:rPr lang="en-US" altLang="ja-JP" sz="2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段階）</a:t>
            </a:r>
            <a:r>
              <a:rPr kumimoji="1" lang="en-US" altLang="ja-JP" sz="2000" dirty="0">
                <a:latin typeface="+mn-ea"/>
              </a:rPr>
              <a:t>   </a:t>
            </a:r>
          </a:p>
          <a:p>
            <a:r>
              <a:rPr lang="en-US" altLang="ja-JP" sz="2000" dirty="0">
                <a:latin typeface="+mn-ea"/>
              </a:rPr>
              <a:t>2bit</a:t>
            </a:r>
            <a:r>
              <a:rPr lang="ja-JP" altLang="en-US" sz="2000" dirty="0">
                <a:latin typeface="+mn-ea"/>
              </a:rPr>
              <a:t>　　  </a:t>
            </a:r>
            <a:r>
              <a:rPr lang="en-US" altLang="ja-JP" sz="2000" dirty="0">
                <a:latin typeface="+mn-ea"/>
              </a:rPr>
              <a:t>0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3 </a:t>
            </a:r>
            <a:r>
              <a:rPr lang="ja-JP" altLang="en-US" sz="2000" dirty="0">
                <a:latin typeface="+mn-ea"/>
              </a:rPr>
              <a:t>　　 　（</a:t>
            </a:r>
            <a:r>
              <a:rPr lang="en-US" altLang="ja-JP" sz="2000" dirty="0">
                <a:latin typeface="+mn-ea"/>
              </a:rPr>
              <a:t>4</a:t>
            </a:r>
            <a:r>
              <a:rPr lang="ja-JP" altLang="en-US" sz="2000" dirty="0">
                <a:latin typeface="+mn-ea"/>
              </a:rPr>
              <a:t>段階）</a:t>
            </a:r>
          </a:p>
          <a:p>
            <a:r>
              <a:rPr lang="en-US" altLang="ja-JP" sz="2000" dirty="0">
                <a:latin typeface="+mn-ea"/>
              </a:rPr>
              <a:t>3bit</a:t>
            </a:r>
            <a:r>
              <a:rPr lang="ja-JP" altLang="en-US" sz="2000" dirty="0">
                <a:latin typeface="+mn-ea"/>
              </a:rPr>
              <a:t>　  　</a:t>
            </a:r>
            <a:r>
              <a:rPr lang="en-US" altLang="ja-JP" sz="2000" dirty="0">
                <a:latin typeface="+mn-ea"/>
              </a:rPr>
              <a:t>0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7 </a:t>
            </a:r>
            <a:r>
              <a:rPr lang="ja-JP" altLang="en-US" sz="2000" dirty="0">
                <a:latin typeface="+mn-ea"/>
              </a:rPr>
              <a:t>　　 　（</a:t>
            </a:r>
            <a:r>
              <a:rPr lang="en-US" altLang="ja-JP" sz="2000" dirty="0">
                <a:latin typeface="+mn-ea"/>
              </a:rPr>
              <a:t>8</a:t>
            </a:r>
            <a:r>
              <a:rPr lang="ja-JP" altLang="en-US" sz="2000" dirty="0">
                <a:latin typeface="+mn-ea"/>
              </a:rPr>
              <a:t>段階） 　</a:t>
            </a:r>
          </a:p>
          <a:p>
            <a:r>
              <a:rPr lang="en-US" altLang="ja-JP" sz="2000" dirty="0">
                <a:latin typeface="+mn-ea"/>
              </a:rPr>
              <a:t>4bit</a:t>
            </a:r>
            <a:r>
              <a:rPr lang="ja-JP" altLang="en-US" sz="2000" dirty="0">
                <a:latin typeface="+mn-ea"/>
              </a:rPr>
              <a:t>　　  </a:t>
            </a:r>
            <a:r>
              <a:rPr lang="en-US" altLang="ja-JP" sz="2000" dirty="0">
                <a:latin typeface="+mn-ea"/>
              </a:rPr>
              <a:t>0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15</a:t>
            </a:r>
            <a:r>
              <a:rPr lang="ja-JP" altLang="en-US" sz="2000" dirty="0">
                <a:latin typeface="+mn-ea"/>
              </a:rPr>
              <a:t>　　　（</a:t>
            </a:r>
            <a:r>
              <a:rPr lang="en-US" altLang="ja-JP" sz="2000" dirty="0">
                <a:latin typeface="+mn-ea"/>
              </a:rPr>
              <a:t>16</a:t>
            </a:r>
            <a:r>
              <a:rPr lang="ja-JP" altLang="en-US" sz="2000" dirty="0">
                <a:latin typeface="+mn-ea"/>
              </a:rPr>
              <a:t>段階） 　</a:t>
            </a:r>
          </a:p>
          <a:p>
            <a:r>
              <a:rPr lang="en-US" altLang="ja-JP" sz="2000" dirty="0">
                <a:latin typeface="+mn-ea"/>
              </a:rPr>
              <a:t>16bit</a:t>
            </a:r>
            <a:r>
              <a:rPr lang="ja-JP" altLang="en-US" sz="2000" dirty="0">
                <a:latin typeface="+mn-ea"/>
              </a:rPr>
              <a:t>　　</a:t>
            </a:r>
            <a:r>
              <a:rPr lang="en-US" altLang="ja-JP" sz="2000" dirty="0">
                <a:latin typeface="+mn-ea"/>
              </a:rPr>
              <a:t>0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65,535</a:t>
            </a:r>
            <a:r>
              <a:rPr lang="ja-JP" altLang="en-US" sz="2000" dirty="0">
                <a:latin typeface="+mn-ea"/>
              </a:rPr>
              <a:t> （</a:t>
            </a:r>
            <a:r>
              <a:rPr lang="en-US" altLang="ja-JP" sz="2000" dirty="0">
                <a:latin typeface="+mn-ea"/>
              </a:rPr>
              <a:t>65,536</a:t>
            </a:r>
            <a:r>
              <a:rPr lang="ja-JP" altLang="en-US" sz="2000" dirty="0">
                <a:latin typeface="+mn-ea"/>
              </a:rPr>
              <a:t>段階　音楽</a:t>
            </a:r>
            <a:r>
              <a:rPr lang="en-US" altLang="ja-JP" sz="2000" dirty="0">
                <a:latin typeface="+mn-ea"/>
              </a:rPr>
              <a:t>CD</a:t>
            </a:r>
            <a:r>
              <a:rPr lang="ja-JP" altLang="en-US" sz="2000" dirty="0">
                <a:latin typeface="+mn-ea"/>
              </a:rPr>
              <a:t>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86"/>
    </mc:Choice>
    <mc:Fallback xmlns="">
      <p:transition spd="slow" advTm="5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1" grpId="0"/>
      <p:bldP spid="31" grpId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504" y="3795886"/>
            <a:ext cx="8280920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量子化した値を</a:t>
            </a: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進数に変換すること：</a:t>
            </a:r>
            <a:endParaRPr kumimoji="1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0101,1000,1010,1001,1000,1001,1011,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1001,0101,0011,0001,0100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383160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符号化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1E0767-5A76-4BE7-88C0-11F680FF643E}"/>
              </a:ext>
            </a:extLst>
          </p:cNvPr>
          <p:cNvSpPr txBox="1"/>
          <p:nvPr/>
        </p:nvSpPr>
        <p:spPr>
          <a:xfrm>
            <a:off x="179512" y="123478"/>
            <a:ext cx="466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1-12-4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音声符号化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864E6D-F24F-F7E8-2D44-51E2A3502AEE}"/>
              </a:ext>
            </a:extLst>
          </p:cNvPr>
          <p:cNvSpPr txBox="1"/>
          <p:nvPr/>
        </p:nvSpPr>
        <p:spPr>
          <a:xfrm>
            <a:off x="107504" y="300379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24C078D-4BC2-E41E-82E2-FACA7D9EF763}"/>
              </a:ext>
            </a:extLst>
          </p:cNvPr>
          <p:cNvGrpSpPr/>
          <p:nvPr/>
        </p:nvGrpSpPr>
        <p:grpSpPr>
          <a:xfrm>
            <a:off x="323528" y="627534"/>
            <a:ext cx="4248472" cy="2960712"/>
            <a:chOff x="323528" y="915566"/>
            <a:chExt cx="4248472" cy="296071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CBCEA45-6D16-0182-E593-221CF4B5BAAD}"/>
                </a:ext>
              </a:extLst>
            </p:cNvPr>
            <p:cNvGrpSpPr/>
            <p:nvPr/>
          </p:nvGrpSpPr>
          <p:grpSpPr>
            <a:xfrm>
              <a:off x="467544" y="915566"/>
              <a:ext cx="3600400" cy="1761632"/>
              <a:chOff x="5220072" y="555526"/>
              <a:chExt cx="3600400" cy="1761632"/>
            </a:xfrm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61F61E0-EB8A-913F-3F15-68D888B93280}"/>
                  </a:ext>
                </a:extLst>
              </p:cNvPr>
              <p:cNvSpPr txBox="1"/>
              <p:nvPr/>
            </p:nvSpPr>
            <p:spPr>
              <a:xfrm>
                <a:off x="5220072" y="555526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</a:rPr>
                  <a:t>5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,  8, 10,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9, 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8,  9, 11, </a:t>
                </a:r>
                <a:r>
                  <a:rPr kumimoji="1"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9,  5,  3,  3,  4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A34B1691-5894-CECE-8A46-8C1BABFFA491}"/>
                  </a:ext>
                </a:extLst>
              </p:cNvPr>
              <p:cNvGrpSpPr/>
              <p:nvPr/>
            </p:nvGrpSpPr>
            <p:grpSpPr>
              <a:xfrm>
                <a:off x="5292080" y="915566"/>
                <a:ext cx="3273300" cy="1401592"/>
                <a:chOff x="671712" y="662474"/>
                <a:chExt cx="3273300" cy="1401592"/>
              </a:xfrm>
            </p:grpSpPr>
            <p:sp>
              <p:nvSpPr>
                <p:cNvPr id="28" name="円/楕円 32">
                  <a:extLst>
                    <a:ext uri="{FF2B5EF4-FFF2-40B4-BE49-F238E27FC236}">
                      <a16:creationId xmlns:a16="http://schemas.microsoft.com/office/drawing/2014/main" id="{00755C86-92EB-52CA-E2DC-1BCC849B8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712" y="1451839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" name="円/楕円 32">
                  <a:extLst>
                    <a:ext uri="{FF2B5EF4-FFF2-40B4-BE49-F238E27FC236}">
                      <a16:creationId xmlns:a16="http://schemas.microsoft.com/office/drawing/2014/main" id="{C53A639C-A092-D19B-5E47-2D3B207BA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592" y="987574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円/楕円 32">
                  <a:extLst>
                    <a:ext uri="{FF2B5EF4-FFF2-40B4-BE49-F238E27FC236}">
                      <a16:creationId xmlns:a16="http://schemas.microsoft.com/office/drawing/2014/main" id="{A42E1C5B-E5A3-DD3B-373C-FC914D1B3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208" y="771550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円/楕円 32">
                  <a:extLst>
                    <a:ext uri="{FF2B5EF4-FFF2-40B4-BE49-F238E27FC236}">
                      <a16:creationId xmlns:a16="http://schemas.microsoft.com/office/drawing/2014/main" id="{BBB9740B-9DA4-71AD-926A-2C70898EF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0368" y="81884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円/楕円 32">
                  <a:extLst>
                    <a:ext uri="{FF2B5EF4-FFF2-40B4-BE49-F238E27FC236}">
                      <a16:creationId xmlns:a16="http://schemas.microsoft.com/office/drawing/2014/main" id="{6B924A59-8E09-71F6-DF6D-CA3399CAD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806" y="91556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円/楕円 32">
                  <a:extLst>
                    <a:ext uri="{FF2B5EF4-FFF2-40B4-BE49-F238E27FC236}">
                      <a16:creationId xmlns:a16="http://schemas.microsoft.com/office/drawing/2014/main" id="{B01C5690-7171-9C2C-093B-F93FC9292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788" y="84355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円/楕円 32">
                  <a:extLst>
                    <a:ext uri="{FF2B5EF4-FFF2-40B4-BE49-F238E27FC236}">
                      <a16:creationId xmlns:a16="http://schemas.microsoft.com/office/drawing/2014/main" id="{7E965FB3-6B02-954D-2AD2-35538A660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752" y="662474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円/楕円 32">
                  <a:extLst>
                    <a:ext uri="{FF2B5EF4-FFF2-40B4-BE49-F238E27FC236}">
                      <a16:creationId xmlns:a16="http://schemas.microsoft.com/office/drawing/2014/main" id="{8481F6ED-687A-5C37-0A0E-217759FEC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792" y="84355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円/楕円 32">
                  <a:extLst>
                    <a:ext uri="{FF2B5EF4-FFF2-40B4-BE49-F238E27FC236}">
                      <a16:creationId xmlns:a16="http://schemas.microsoft.com/office/drawing/2014/main" id="{BFF89099-1230-337D-1CA4-BE0ECE18F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756" y="1563638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円/楕円 32">
                  <a:extLst>
                    <a:ext uri="{FF2B5EF4-FFF2-40B4-BE49-F238E27FC236}">
                      <a16:creationId xmlns:a16="http://schemas.microsoft.com/office/drawing/2014/main" id="{082167D5-7D97-004E-1D47-F9C298A63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6204" y="1898966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円/楕円 32">
                  <a:extLst>
                    <a:ext uri="{FF2B5EF4-FFF2-40B4-BE49-F238E27FC236}">
                      <a16:creationId xmlns:a16="http://schemas.microsoft.com/office/drawing/2014/main" id="{411753AB-3E4E-DB87-BECC-BF3D243EA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880" y="1876382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円/楕円 32">
                  <a:extLst>
                    <a:ext uri="{FF2B5EF4-FFF2-40B4-BE49-F238E27FC236}">
                      <a16:creationId xmlns:a16="http://schemas.microsoft.com/office/drawing/2014/main" id="{B89EA746-2A41-2417-382D-60DD0AF35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9912" y="1779662"/>
                  <a:ext cx="165100" cy="16510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5B9BD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ADD1666-85AF-8A4F-D3B6-2F84C4D5EFD8}"/>
                </a:ext>
              </a:extLst>
            </p:cNvPr>
            <p:cNvCxnSpPr/>
            <p:nvPr/>
          </p:nvCxnSpPr>
          <p:spPr>
            <a:xfrm>
              <a:off x="323528" y="3723878"/>
              <a:ext cx="4248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816CEB18-2115-873F-DE57-8A5C8E175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928" y="987574"/>
              <a:ext cx="0" cy="2888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3E08FFE-C1B9-1032-AEF1-9AF351516644}"/>
              </a:ext>
            </a:extLst>
          </p:cNvPr>
          <p:cNvSpPr txBox="1"/>
          <p:nvPr/>
        </p:nvSpPr>
        <p:spPr>
          <a:xfrm>
            <a:off x="5292080" y="627534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標本化周波数</a:t>
            </a:r>
            <a:r>
              <a:rPr lang="en-US" altLang="ja-JP" sz="1800" dirty="0">
                <a:latin typeface="+mn-ea"/>
              </a:rPr>
              <a:t>12H</a:t>
            </a:r>
            <a:r>
              <a:rPr lang="ja-JP" altLang="en-US" sz="1800" dirty="0">
                <a:latin typeface="+mn-ea"/>
              </a:rPr>
              <a:t>ｚ</a:t>
            </a:r>
            <a:endParaRPr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78BC03D-1A31-28DA-D85A-03F1285D98FF}"/>
              </a:ext>
            </a:extLst>
          </p:cNvPr>
          <p:cNvSpPr txBox="1"/>
          <p:nvPr/>
        </p:nvSpPr>
        <p:spPr>
          <a:xfrm>
            <a:off x="5292080" y="1059582"/>
            <a:ext cx="223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量子化ビット数</a:t>
            </a:r>
            <a:r>
              <a:rPr lang="en-US" altLang="ja-JP" sz="1800" dirty="0">
                <a:latin typeface="+mn-ea"/>
              </a:rPr>
              <a:t>4bit</a:t>
            </a:r>
            <a:endParaRPr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E93C25-7EC9-E546-126F-8574CCBCDC43}"/>
              </a:ext>
            </a:extLst>
          </p:cNvPr>
          <p:cNvSpPr txBox="1"/>
          <p:nvPr/>
        </p:nvSpPr>
        <p:spPr>
          <a:xfrm>
            <a:off x="5292080" y="1563638"/>
            <a:ext cx="3294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1</a:t>
            </a:r>
            <a:r>
              <a:rPr lang="ja-JP" altLang="en-US" sz="1800" dirty="0">
                <a:latin typeface="+mn-ea"/>
              </a:rPr>
              <a:t>秒間の情報量は</a:t>
            </a:r>
            <a:r>
              <a:rPr lang="en-US" altLang="ja-JP" sz="1800" dirty="0">
                <a:latin typeface="+mn-ea"/>
              </a:rPr>
              <a:t>48bit=6B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47"/>
    </mc:Choice>
    <mc:Fallback xmlns="">
      <p:transition spd="slow" advTm="52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773980-07F3-0071-D3AC-B76CC45A4923}"/>
              </a:ext>
            </a:extLst>
          </p:cNvPr>
          <p:cNvGrpSpPr/>
          <p:nvPr/>
        </p:nvGrpSpPr>
        <p:grpSpPr>
          <a:xfrm>
            <a:off x="107504" y="483518"/>
            <a:ext cx="4801941" cy="3384375"/>
            <a:chOff x="107504" y="483518"/>
            <a:chExt cx="4801941" cy="338437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F52496D-7AAC-2482-F90E-DF3E14A9A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83518"/>
              <a:ext cx="4801941" cy="3384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91C8B74-C5E2-8CF0-EFB1-A04DBB4ECFA6}"/>
                </a:ext>
              </a:extLst>
            </p:cNvPr>
            <p:cNvSpPr/>
            <p:nvPr/>
          </p:nvSpPr>
          <p:spPr>
            <a:xfrm>
              <a:off x="946888" y="1575994"/>
              <a:ext cx="45719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E0EE8E4-DB4B-3618-0180-6D25D5A0207E}"/>
                </a:ext>
              </a:extLst>
            </p:cNvPr>
            <p:cNvSpPr/>
            <p:nvPr/>
          </p:nvSpPr>
          <p:spPr>
            <a:xfrm>
              <a:off x="1475656" y="1119234"/>
              <a:ext cx="72008" cy="2172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D8C7A29-81E5-3823-7927-D692438169BD}"/>
                </a:ext>
              </a:extLst>
            </p:cNvPr>
            <p:cNvSpPr/>
            <p:nvPr/>
          </p:nvSpPr>
          <p:spPr>
            <a:xfrm>
              <a:off x="2051720" y="1275606"/>
              <a:ext cx="72008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08A6C7D-EF1C-D5C9-43A8-8F44CAA38E1D}"/>
                </a:ext>
              </a:extLst>
            </p:cNvPr>
            <p:cNvSpPr/>
            <p:nvPr/>
          </p:nvSpPr>
          <p:spPr>
            <a:xfrm>
              <a:off x="2603072" y="981396"/>
              <a:ext cx="144016" cy="2310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C494763-803C-10A4-D604-C41A44C385BC}"/>
                </a:ext>
              </a:extLst>
            </p:cNvPr>
            <p:cNvSpPr/>
            <p:nvPr/>
          </p:nvSpPr>
          <p:spPr>
            <a:xfrm>
              <a:off x="3203848" y="2139702"/>
              <a:ext cx="72008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1C970E7-CC03-7E5B-B9CB-83F815FB55F3}"/>
                </a:ext>
              </a:extLst>
            </p:cNvPr>
            <p:cNvSpPr/>
            <p:nvPr/>
          </p:nvSpPr>
          <p:spPr>
            <a:xfrm>
              <a:off x="3779912" y="2211710"/>
              <a:ext cx="28803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32">
              <a:extLst>
                <a:ext uri="{FF2B5EF4-FFF2-40B4-BE49-F238E27FC236}">
                  <a16:creationId xmlns:a16="http://schemas.microsoft.com/office/drawing/2014/main" id="{FEAF7AAE-B655-9D66-919C-E0B805CE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84" y="1491630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円/楕円 32">
              <a:extLst>
                <a:ext uri="{FF2B5EF4-FFF2-40B4-BE49-F238E27FC236}">
                  <a16:creationId xmlns:a16="http://schemas.microsoft.com/office/drawing/2014/main" id="{64F95DEA-D768-EE80-6235-3EFCC6E2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716" y="987574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円/楕円 32">
              <a:extLst>
                <a:ext uri="{FF2B5EF4-FFF2-40B4-BE49-F238E27FC236}">
                  <a16:creationId xmlns:a16="http://schemas.microsoft.com/office/drawing/2014/main" id="{DCFBB62C-F835-D57C-68C8-5CA8621B1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958" y="1143946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円/楕円 32">
              <a:extLst>
                <a:ext uri="{FF2B5EF4-FFF2-40B4-BE49-F238E27FC236}">
                  <a16:creationId xmlns:a16="http://schemas.microsoft.com/office/drawing/2014/main" id="{7747BEF5-8E76-69F2-0384-C724B6D6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84" y="843558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円/楕円 32">
              <a:extLst>
                <a:ext uri="{FF2B5EF4-FFF2-40B4-BE49-F238E27FC236}">
                  <a16:creationId xmlns:a16="http://schemas.microsoft.com/office/drawing/2014/main" id="{94207554-8107-DC34-9280-28A71D360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1995686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円/楕円 32">
              <a:extLst>
                <a:ext uri="{FF2B5EF4-FFF2-40B4-BE49-F238E27FC236}">
                  <a16:creationId xmlns:a16="http://schemas.microsoft.com/office/drawing/2014/main" id="{BD09B39D-07AF-DD59-2FCA-4EDB7AC7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904" y="2067694"/>
              <a:ext cx="165100" cy="1651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F17D7E64-31B2-92A0-9CF8-9EC79DD03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3363838"/>
              <a:ext cx="3216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0s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1" name="Text Box 18">
              <a:extLst>
                <a:ext uri="{FF2B5EF4-FFF2-40B4-BE49-F238E27FC236}">
                  <a16:creationId xmlns:a16="http://schemas.microsoft.com/office/drawing/2014/main" id="{DA128546-8A42-6FC3-0FDD-B2A89499E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936" y="3363838"/>
              <a:ext cx="360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1s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64C753-B0C2-46B9-AD9C-7E16F56F9528}"/>
              </a:ext>
            </a:extLst>
          </p:cNvPr>
          <p:cNvSpPr txBox="1"/>
          <p:nvPr/>
        </p:nvSpPr>
        <p:spPr>
          <a:xfrm>
            <a:off x="179512" y="123478"/>
            <a:ext cx="558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1-12-5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標本化周波数と近似精度</a:t>
            </a:r>
          </a:p>
        </p:txBody>
      </p:sp>
      <p:sp>
        <p:nvSpPr>
          <p:cNvPr id="32" name="テキスト ボックス 2">
            <a:extLst>
              <a:ext uri="{FF2B5EF4-FFF2-40B4-BE49-F238E27FC236}">
                <a16:creationId xmlns:a16="http://schemas.microsoft.com/office/drawing/2014/main" id="{A27A1515-79E2-6546-EC4A-0B5BE7DA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795886"/>
            <a:ext cx="8424936" cy="10801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周期Ｔ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［</a:t>
            </a:r>
            <a:r>
              <a:rPr kumimoji="1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s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］：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図の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場合Ｔ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=</a:t>
            </a:r>
            <a:r>
              <a:rPr lang="ja-JP" altLang="en-US" u="sng" dirty="0">
                <a:latin typeface="+mn-ea"/>
              </a:rPr>
              <a:t> （</a:t>
            </a:r>
            <a:r>
              <a:rPr lang="ja-JP" altLang="ja-JP" u="sng" dirty="0">
                <a:latin typeface="+mn-ea"/>
              </a:rPr>
              <a:t>　　</a:t>
            </a:r>
            <a:r>
              <a:rPr lang="ja-JP" altLang="en-US" u="sng" dirty="0">
                <a:latin typeface="+mn-ea"/>
              </a:rPr>
              <a:t>　　） 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［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s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］</a:t>
            </a:r>
            <a:endParaRPr lang="en-US" altLang="ja-JP" dirty="0">
              <a:latin typeface="+mn-ea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標本化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周波数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ｆ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［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Hz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］</a:t>
            </a:r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 ： 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図の場合ｆ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=</a:t>
            </a:r>
            <a:r>
              <a:rPr lang="ja-JP" altLang="en-US" u="sng" dirty="0">
                <a:latin typeface="+mn-ea"/>
              </a:rPr>
              <a:t> （</a:t>
            </a:r>
            <a:r>
              <a:rPr lang="ja-JP" altLang="ja-JP" u="sng" dirty="0">
                <a:latin typeface="+mn-ea"/>
              </a:rPr>
              <a:t>　　</a:t>
            </a:r>
            <a:r>
              <a:rPr lang="ja-JP" altLang="en-US" u="sng" dirty="0">
                <a:latin typeface="+mn-ea"/>
              </a:rPr>
              <a:t>　　） 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［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Hz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］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+mn-ea"/>
                <a:cs typeface="ＭＳ Ｐゴシック" pitchFamily="50" charset="-128"/>
              </a:rPr>
              <a:t>ｆ値が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1/2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であり、情報量は</a:t>
            </a:r>
            <a:r>
              <a:rPr lang="en-US" altLang="ja-JP" dirty="0">
                <a:latin typeface="+mn-ea"/>
                <a:cs typeface="ＭＳ Ｐゴシック" pitchFamily="50" charset="-128"/>
              </a:rPr>
              <a:t>1/2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であるが近似精度が</a:t>
            </a:r>
            <a:r>
              <a:rPr lang="ja-JP" altLang="en-US" u="sng" dirty="0">
                <a:latin typeface="+mn-ea"/>
              </a:rPr>
              <a:t>（</a:t>
            </a:r>
            <a:r>
              <a:rPr lang="ja-JP" altLang="ja-JP" u="sng" dirty="0">
                <a:latin typeface="+mn-ea"/>
              </a:rPr>
              <a:t>　　</a:t>
            </a:r>
            <a:r>
              <a:rPr lang="ja-JP" altLang="en-US" u="sng" dirty="0">
                <a:latin typeface="+mn-ea"/>
              </a:rPr>
              <a:t>　　　　　　　）</a:t>
            </a:r>
            <a:endParaRPr lang="en-US" altLang="ja-JP" u="sng" dirty="0">
              <a:latin typeface="+mn-ea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量子化の際に生じる誤差を</a:t>
            </a:r>
            <a:r>
              <a:rPr kumimoji="1" lang="en-US" altLang="ja-JP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(</a:t>
            </a:r>
            <a:r>
              <a:rPr kumimoji="1" lang="ja-JP" altLang="en-US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　　　　　　　　　</a:t>
            </a:r>
            <a:r>
              <a:rPr kumimoji="1" lang="en-US" altLang="ja-JP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)</a:t>
            </a:r>
            <a:r>
              <a:rPr lang="ja-JP" altLang="en-US" dirty="0">
                <a:latin typeface="+mn-ea"/>
                <a:cs typeface="ＭＳ Ｐゴシック" pitchFamily="50" charset="-128"/>
              </a:rPr>
              <a:t>という。</a:t>
            </a:r>
            <a:endParaRPr kumimoji="1" lang="en-US" altLang="ja-JP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DBB1E8-3E98-F304-5D35-4ABD58D1B594}"/>
              </a:ext>
            </a:extLst>
          </p:cNvPr>
          <p:cNvSpPr txBox="1"/>
          <p:nvPr/>
        </p:nvSpPr>
        <p:spPr>
          <a:xfrm>
            <a:off x="3851920" y="37958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1/6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4868D67-1396-40ED-5923-FCF9EE7EEE96}"/>
              </a:ext>
            </a:extLst>
          </p:cNvPr>
          <p:cNvSpPr txBox="1"/>
          <p:nvPr/>
        </p:nvSpPr>
        <p:spPr>
          <a:xfrm>
            <a:off x="3923928" y="40839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6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3283257-7138-4CAD-A680-46327188CE54}"/>
              </a:ext>
            </a:extLst>
          </p:cNvPr>
          <p:cNvGrpSpPr/>
          <p:nvPr/>
        </p:nvGrpSpPr>
        <p:grpSpPr>
          <a:xfrm>
            <a:off x="705000" y="976566"/>
            <a:ext cx="3359664" cy="2387840"/>
            <a:chOff x="719288" y="955134"/>
            <a:chExt cx="3359664" cy="2387840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D4B15C16-3A98-A686-CFB8-9A50A16C3F1E}"/>
                </a:ext>
              </a:extLst>
            </p:cNvPr>
            <p:cNvSpPr/>
            <p:nvPr/>
          </p:nvSpPr>
          <p:spPr>
            <a:xfrm>
              <a:off x="719288" y="1595096"/>
              <a:ext cx="540344" cy="1728192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6CA48FF6-9560-5ADC-D0D1-F9CDC4BDAA22}"/>
                </a:ext>
              </a:extLst>
            </p:cNvPr>
            <p:cNvSpPr/>
            <p:nvPr/>
          </p:nvSpPr>
          <p:spPr>
            <a:xfrm>
              <a:off x="1259632" y="1059583"/>
              <a:ext cx="518344" cy="2232248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90D4DB96-BEA4-A486-E9F9-F2B8BB3E0A26}"/>
                </a:ext>
              </a:extLst>
            </p:cNvPr>
            <p:cNvSpPr/>
            <p:nvPr/>
          </p:nvSpPr>
          <p:spPr>
            <a:xfrm>
              <a:off x="1785120" y="1232174"/>
              <a:ext cx="626640" cy="2088232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B59DDE9B-B2C6-5701-B4AE-7BFA07FC6A4D}"/>
                </a:ext>
              </a:extLst>
            </p:cNvPr>
            <p:cNvSpPr/>
            <p:nvPr/>
          </p:nvSpPr>
          <p:spPr>
            <a:xfrm>
              <a:off x="2422768" y="955134"/>
              <a:ext cx="565056" cy="2376264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5C91C8FC-287F-4142-9A1C-CDA4F81D14D6}"/>
                </a:ext>
              </a:extLst>
            </p:cNvPr>
            <p:cNvSpPr/>
            <p:nvPr/>
          </p:nvSpPr>
          <p:spPr>
            <a:xfrm>
              <a:off x="2987824" y="2067694"/>
              <a:ext cx="515064" cy="1275280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5055AE3A-7882-209D-02C6-BA6238E176AE}"/>
                </a:ext>
              </a:extLst>
            </p:cNvPr>
            <p:cNvSpPr/>
            <p:nvPr/>
          </p:nvSpPr>
          <p:spPr>
            <a:xfrm>
              <a:off x="3491880" y="2161702"/>
              <a:ext cx="587072" cy="1151560"/>
            </a:xfrm>
            <a:prstGeom prst="rect">
              <a:avLst/>
            </a:prstGeom>
            <a:solidFill>
              <a:schemeClr val="accent6">
                <a:lumMod val="75000"/>
                <a:alpha val="4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62046E-6AF0-4621-B3E0-EF5FD4C31DF1}"/>
              </a:ext>
            </a:extLst>
          </p:cNvPr>
          <p:cNvSpPr txBox="1"/>
          <p:nvPr/>
        </p:nvSpPr>
        <p:spPr>
          <a:xfrm>
            <a:off x="5148064" y="43719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低い（低音質）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2067694"/>
            <a:ext cx="47525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サンプリング周期が大きい（サンプリング周波数が小さい）場合、情報量は</a:t>
            </a:r>
            <a:r>
              <a:rPr lang="ja-JP" altLang="en-US" sz="1800" u="sng" dirty="0">
                <a:latin typeface="+mn-ea"/>
              </a:rPr>
              <a:t>（</a:t>
            </a:r>
            <a:r>
              <a:rPr lang="ja-JP" altLang="ja-JP" sz="1800" u="sng" dirty="0">
                <a:latin typeface="+mn-ea"/>
              </a:rPr>
              <a:t>　　</a:t>
            </a:r>
            <a:r>
              <a:rPr lang="ja-JP" altLang="en-US" sz="1800" u="sng" dirty="0">
                <a:latin typeface="+mn-ea"/>
              </a:rPr>
              <a:t>　　）</a:t>
            </a:r>
            <a:r>
              <a:rPr lang="ja-JP" altLang="en-US" dirty="0"/>
              <a:t>なるが、元の波形との間の「誤差」が</a:t>
            </a:r>
            <a:r>
              <a:rPr lang="ja-JP" altLang="en-US" sz="1800" u="sng" dirty="0">
                <a:latin typeface="+mn-ea"/>
              </a:rPr>
              <a:t>（</a:t>
            </a:r>
            <a:r>
              <a:rPr lang="ja-JP" altLang="ja-JP" sz="1800" u="sng" dirty="0">
                <a:latin typeface="+mn-ea"/>
              </a:rPr>
              <a:t>　　</a:t>
            </a:r>
            <a:r>
              <a:rPr lang="ja-JP" altLang="en-US" sz="1800" u="sng" dirty="0">
                <a:latin typeface="+mn-ea"/>
              </a:rPr>
              <a:t>　　）</a:t>
            </a:r>
            <a:r>
              <a:rPr lang="ja-JP" altLang="en-US" dirty="0"/>
              <a:t>なる。すなわち近似精度が</a:t>
            </a:r>
            <a:r>
              <a:rPr lang="ja-JP" altLang="en-US" sz="1800" u="sng" dirty="0">
                <a:latin typeface="+mn-ea"/>
              </a:rPr>
              <a:t>（</a:t>
            </a:r>
            <a:r>
              <a:rPr lang="ja-JP" altLang="ja-JP" sz="1800" u="sng" dirty="0">
                <a:latin typeface="+mn-ea"/>
              </a:rPr>
              <a:t>　　</a:t>
            </a:r>
            <a:r>
              <a:rPr lang="ja-JP" altLang="en-US" sz="1800" u="sng" dirty="0">
                <a:latin typeface="+mn-ea"/>
              </a:rPr>
              <a:t>　　）</a:t>
            </a:r>
            <a:r>
              <a:rPr lang="ja-JP" altLang="en-US" dirty="0"/>
              <a:t>なり音質は劣化する。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23557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小さく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3706" y="28947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小さく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26437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大きく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DD0712-1535-3CAA-1389-CEDD1F39F8EE}"/>
              </a:ext>
            </a:extLst>
          </p:cNvPr>
          <p:cNvSpPr txBox="1"/>
          <p:nvPr/>
        </p:nvSpPr>
        <p:spPr>
          <a:xfrm>
            <a:off x="5580112" y="555526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標本化周波数</a:t>
            </a:r>
            <a:r>
              <a:rPr lang="en-US" altLang="ja-JP" sz="1800" dirty="0">
                <a:latin typeface="+mn-ea"/>
              </a:rPr>
              <a:t>6H</a:t>
            </a:r>
            <a:r>
              <a:rPr lang="ja-JP" altLang="en-US" sz="1800" dirty="0">
                <a:latin typeface="+mn-ea"/>
              </a:rPr>
              <a:t>ｚ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9956CF-C8B8-C099-780B-74113092152A}"/>
              </a:ext>
            </a:extLst>
          </p:cNvPr>
          <p:cNvSpPr txBox="1"/>
          <p:nvPr/>
        </p:nvSpPr>
        <p:spPr>
          <a:xfrm>
            <a:off x="5580112" y="987574"/>
            <a:ext cx="223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量子化ビット数</a:t>
            </a:r>
            <a:r>
              <a:rPr lang="en-US" altLang="ja-JP" sz="1800" dirty="0">
                <a:latin typeface="+mn-ea"/>
              </a:rPr>
              <a:t>4bit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083BE8-7284-E6FE-01AE-8AE23442032B}"/>
              </a:ext>
            </a:extLst>
          </p:cNvPr>
          <p:cNvSpPr txBox="1"/>
          <p:nvPr/>
        </p:nvSpPr>
        <p:spPr>
          <a:xfrm>
            <a:off x="5580112" y="1491630"/>
            <a:ext cx="3294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1</a:t>
            </a:r>
            <a:r>
              <a:rPr lang="ja-JP" altLang="en-US" sz="1800" dirty="0">
                <a:latin typeface="+mn-ea"/>
              </a:rPr>
              <a:t>秒間の情報量は</a:t>
            </a:r>
            <a:r>
              <a:rPr lang="en-US" altLang="ja-JP" sz="1800" dirty="0">
                <a:latin typeface="+mn-ea"/>
              </a:rPr>
              <a:t>24bit=3B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7DD664C-7AD9-7B62-6EA9-797D11DF5867}"/>
              </a:ext>
            </a:extLst>
          </p:cNvPr>
          <p:cNvSpPr txBox="1"/>
          <p:nvPr/>
        </p:nvSpPr>
        <p:spPr>
          <a:xfrm>
            <a:off x="2952104" y="4616550"/>
            <a:ext cx="14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量子化誤差</a:t>
            </a:r>
          </a:p>
        </p:txBody>
      </p:sp>
      <p:sp>
        <p:nvSpPr>
          <p:cNvPr id="58" name="矢印: 左右 57">
            <a:extLst>
              <a:ext uri="{FF2B5EF4-FFF2-40B4-BE49-F238E27FC236}">
                <a16:creationId xmlns:a16="http://schemas.microsoft.com/office/drawing/2014/main" id="{703CB914-61A6-0E28-A02C-6359C5D7045A}"/>
              </a:ext>
            </a:extLst>
          </p:cNvPr>
          <p:cNvSpPr/>
          <p:nvPr/>
        </p:nvSpPr>
        <p:spPr>
          <a:xfrm>
            <a:off x="3563888" y="2787774"/>
            <a:ext cx="504056" cy="14401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341AB4BA-A4C0-18CE-FF71-ABD82DE15310}"/>
              </a:ext>
            </a:extLst>
          </p:cNvPr>
          <p:cNvGrpSpPr/>
          <p:nvPr/>
        </p:nvGrpSpPr>
        <p:grpSpPr>
          <a:xfrm>
            <a:off x="640136" y="987574"/>
            <a:ext cx="3067768" cy="1152128"/>
            <a:chOff x="640136" y="987574"/>
            <a:chExt cx="3067768" cy="1152128"/>
          </a:xfrm>
        </p:grpSpPr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C792EE9E-AC81-1174-D14C-459F35D82EB5}"/>
                </a:ext>
              </a:extLst>
            </p:cNvPr>
            <p:cNvCxnSpPr/>
            <p:nvPr/>
          </p:nvCxnSpPr>
          <p:spPr>
            <a:xfrm>
              <a:off x="971600" y="987574"/>
              <a:ext cx="144016" cy="504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A06B9B38-552E-154B-CB52-066490DF4885}"/>
                </a:ext>
              </a:extLst>
            </p:cNvPr>
            <p:cNvCxnSpPr/>
            <p:nvPr/>
          </p:nvCxnSpPr>
          <p:spPr>
            <a:xfrm>
              <a:off x="640136" y="1203598"/>
              <a:ext cx="144016" cy="504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162743E6-C580-C2F2-11CD-B72AB3DCD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1491630"/>
              <a:ext cx="288032" cy="504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C098EC33-7F58-614B-613A-925C3848D2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872" y="1635646"/>
              <a:ext cx="288032" cy="504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61"/>
    </mc:Choice>
    <mc:Fallback xmlns="">
      <p:transition spd="slow" advTm="9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2" grpId="0"/>
      <p:bldP spid="6" grpId="0"/>
      <p:bldP spid="7" grpId="0"/>
      <p:bldP spid="8" grpId="0"/>
      <p:bldP spid="2" grpId="0"/>
      <p:bldP spid="4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3478"/>
            <a:ext cx="5734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95536" y="33950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参考：正弦波</a:t>
            </a:r>
            <a:endParaRPr kumimoji="1" lang="ja-JP" altLang="en-US" sz="2400" dirty="0"/>
          </a:p>
        </p:txBody>
      </p:sp>
      <p:pic>
        <p:nvPicPr>
          <p:cNvPr id="7" name="signwav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1059582"/>
            <a:ext cx="2472275" cy="185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9"/>
    </mc:Choice>
    <mc:Fallback xmlns="">
      <p:transition spd="slow" advTm="2266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3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1|6.4|22.6|1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9|4.4|5.2|4.3|12.1|25.6|6.4|2.2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.2|2.5|20.7|6.4|2.6|3.8|2.3|9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1|2.2|2.7|1.5|6.8|2.6|5.1|5.2|6.5|4.2|3.5|10.7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9|4.3|6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9.1|6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6.2|6|8.3|3|10.7|5.5|7.7|4.9|2.7|5.2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.6|3.6|5.2|2.1|1.6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.6|4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1276</Words>
  <Application>Microsoft Office PowerPoint</Application>
  <PresentationFormat>画面に合わせる (16:9)</PresentationFormat>
  <Paragraphs>230</Paragraphs>
  <Slides>21</Slides>
  <Notes>2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ＭＳ Ｐゴシック</vt:lpstr>
      <vt:lpstr>ＭＳ ゴシック</vt:lpstr>
      <vt:lpstr>Arial</vt:lpstr>
      <vt:lpstr>Calibri</vt:lpstr>
      <vt:lpstr>Century</vt:lpstr>
      <vt:lpstr>Times New Roman</vt:lpstr>
      <vt:lpstr>Office テーマ</vt:lpstr>
      <vt:lpstr>情報Ⅰ</vt:lpstr>
      <vt:lpstr>1-12　　音声のAD変換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1-12-8 　①　正弦波を発生させてWAV保存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音声のコード化（AD変換）</dc:title>
  <dc:creator>s n</dc:creator>
  <cp:lastModifiedBy>s n</cp:lastModifiedBy>
  <cp:revision>127</cp:revision>
  <cp:lastPrinted>2023-05-16T12:19:47Z</cp:lastPrinted>
  <dcterms:created xsi:type="dcterms:W3CDTF">2020-05-09T02:00:16Z</dcterms:created>
  <dcterms:modified xsi:type="dcterms:W3CDTF">2023-11-06T13:03:38Z</dcterms:modified>
</cp:coreProperties>
</file>