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57" r:id="rId3"/>
    <p:sldId id="258" r:id="rId4"/>
    <p:sldId id="260" r:id="rId5"/>
    <p:sldId id="281" r:id="rId6"/>
    <p:sldId id="283" r:id="rId7"/>
    <p:sldId id="261" r:id="rId8"/>
    <p:sldId id="262" r:id="rId9"/>
    <p:sldId id="263" r:id="rId10"/>
    <p:sldId id="265" r:id="rId11"/>
    <p:sldId id="280" r:id="rId12"/>
    <p:sldId id="268" r:id="rId13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82" y="48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3D40-1D0C-4408-BCFC-FA391EB55D44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4278-8909-4E2D-A666-42B412A8D5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01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a2e7650f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a2e7650f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a2e7650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a2e7650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a2e7650f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0a2e7650f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a2e7650f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a2e7650f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84278-8909-4E2D-A666-42B412A8D59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96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C756-7852-453D-89AB-5EA15D16A673}" type="datetimeFigureOut">
              <a:rPr kumimoji="1" lang="ja-JP" altLang="en-US" smtClean="0"/>
              <a:pPr/>
              <a:t>2023/5/7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D9B1B-2E90-447C-AE30-0E230F6069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ntan.info/tools/garble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8564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情報</a:t>
            </a:r>
            <a:r>
              <a:rPr kumimoji="1" lang="en-US" altLang="ja-JP" dirty="0">
                <a:latin typeface="+mn-ea"/>
                <a:ea typeface="+mn-ea"/>
              </a:rPr>
              <a:t>Ⅰ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9228" y="1839671"/>
            <a:ext cx="8335737" cy="246205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altLang="ja-JP" dirty="0"/>
              <a:t>	</a:t>
            </a:r>
            <a:r>
              <a:rPr lang="en-US" altLang="ja-JP" sz="2100" dirty="0">
                <a:solidFill>
                  <a:schemeClr val="tx1"/>
                </a:solidFill>
                <a:latin typeface="+mn-ea"/>
              </a:rPr>
              <a:t>1-10</a:t>
            </a:r>
            <a:r>
              <a:rPr lang="ja-JP" altLang="en-US" sz="2100" dirty="0">
                <a:solidFill>
                  <a:schemeClr val="tx1"/>
                </a:solidFill>
                <a:latin typeface="+mn-ea"/>
              </a:rPr>
              <a:t>　　ＡＤ変換とバイナリデータ・拡張子　実験</a:t>
            </a:r>
            <a:endParaRPr lang="en-US" altLang="ja-JP" sz="21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ja-JP" sz="2100" dirty="0">
                <a:solidFill>
                  <a:schemeClr val="tx1"/>
                </a:solidFill>
                <a:latin typeface="+mn-ea"/>
              </a:rPr>
              <a:t>	1-10-1</a:t>
            </a:r>
            <a:r>
              <a:rPr lang="ja-JP" altLang="en-US" sz="2100" dirty="0">
                <a:solidFill>
                  <a:schemeClr val="tx1"/>
                </a:solidFill>
                <a:latin typeface="+mn-ea"/>
              </a:rPr>
              <a:t>　文字のコード化</a:t>
            </a:r>
            <a:endParaRPr lang="en-US" altLang="ja-JP" sz="21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ja-JP" sz="2100" dirty="0">
                <a:solidFill>
                  <a:schemeClr val="tx1"/>
                </a:solidFill>
                <a:latin typeface="+mn-ea"/>
              </a:rPr>
              <a:t>	1-10-2</a:t>
            </a:r>
            <a:r>
              <a:rPr lang="ja-JP" altLang="en-US" sz="2100" dirty="0">
                <a:solidFill>
                  <a:schemeClr val="tx1"/>
                </a:solidFill>
                <a:latin typeface="+mn-ea"/>
              </a:rPr>
              <a:t>　文字のコード化実験</a:t>
            </a:r>
            <a:endParaRPr lang="en-US" altLang="ja-JP" sz="21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ja-JP" sz="2100" dirty="0">
                <a:solidFill>
                  <a:schemeClr val="tx1"/>
                </a:solidFill>
                <a:latin typeface="+mn-ea"/>
              </a:rPr>
              <a:t>			</a:t>
            </a:r>
            <a:r>
              <a:rPr lang="ja-JP" altLang="en-US" sz="2100" dirty="0">
                <a:solidFill>
                  <a:schemeClr val="tx1"/>
                </a:solidFill>
                <a:latin typeface="+mn-ea"/>
              </a:rPr>
              <a:t>ツール</a:t>
            </a:r>
            <a:endParaRPr lang="en-US" altLang="ja-JP" sz="21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ja-JP" sz="2100" dirty="0">
                <a:solidFill>
                  <a:schemeClr val="tx1"/>
                </a:solidFill>
                <a:latin typeface="+mn-ea"/>
              </a:rPr>
              <a:t>			</a:t>
            </a:r>
            <a:r>
              <a:rPr lang="ja-JP" altLang="en-US" sz="2100" dirty="0">
                <a:solidFill>
                  <a:schemeClr val="tx1"/>
                </a:solidFill>
                <a:latin typeface="+mn-ea"/>
              </a:rPr>
              <a:t>バイナリエディタ</a:t>
            </a:r>
          </a:p>
          <a:p>
            <a:pPr algn="l"/>
            <a:r>
              <a:rPr lang="en-US" altLang="ja-JP" sz="2100" dirty="0">
                <a:solidFill>
                  <a:schemeClr val="tx1"/>
                </a:solidFill>
                <a:latin typeface="+mn-ea"/>
              </a:rPr>
              <a:t>			</a:t>
            </a:r>
            <a:r>
              <a:rPr lang="ja-JP" altLang="en-US" sz="2100" dirty="0">
                <a:solidFill>
                  <a:schemeClr val="tx1"/>
                </a:solidFill>
                <a:latin typeface="+mn-ea"/>
              </a:rPr>
              <a:t>テキストエディタ</a:t>
            </a:r>
            <a:endParaRPr lang="en-US" altLang="ja-JP" sz="21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ja-JP" sz="2100" dirty="0">
                <a:solidFill>
                  <a:schemeClr val="tx1"/>
                </a:solidFill>
                <a:latin typeface="+mn-ea"/>
              </a:rPr>
              <a:t>	 1-10-3</a:t>
            </a:r>
            <a:r>
              <a:rPr lang="ja-JP" altLang="en-US" sz="2100" dirty="0">
                <a:solidFill>
                  <a:schemeClr val="tx1"/>
                </a:solidFill>
                <a:latin typeface="+mn-ea"/>
              </a:rPr>
              <a:t>　文字化け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l"/>
            <a:endParaRPr kumimoji="1" lang="en-US" altLang="ja-JP" dirty="0"/>
          </a:p>
          <a:p>
            <a:pPr algn="l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76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2"/>
    </mc:Choice>
    <mc:Fallback xmlns="">
      <p:transition spd="slow" advTm="108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/>
        </p:nvSpPr>
        <p:spPr>
          <a:xfrm>
            <a:off x="364900" y="200100"/>
            <a:ext cx="86778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dk1"/>
                </a:solidFill>
              </a:rPr>
              <a:t>半角、全角１文字の情報量（プロパティ確認）実験結果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dirty="0">
                <a:solidFill>
                  <a:schemeClr val="dk1"/>
                </a:solidFill>
              </a:rPr>
              <a:t>画面キャプチャを当ファイル次シートに張り付ける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dk1"/>
                </a:solidFill>
              </a:rPr>
              <a:t>①半角　　　　　　　②全角SJIS　　　　　　③全角UTF8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1A652D-8698-E3BE-36F9-41FD25D27769}"/>
              </a:ext>
            </a:extLst>
          </p:cNvPr>
          <p:cNvSpPr txBox="1"/>
          <p:nvPr/>
        </p:nvSpPr>
        <p:spPr>
          <a:xfrm>
            <a:off x="179512" y="4227934"/>
            <a:ext cx="871296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Ascii</a:t>
            </a:r>
            <a:r>
              <a:rPr kumimoji="1" lang="ja-JP" altLang="en-US" dirty="0"/>
              <a:t>半角１文字</a:t>
            </a:r>
            <a:r>
              <a:rPr kumimoji="1" lang="ja-JP" altLang="en-US" u="sng" dirty="0">
                <a:highlight>
                  <a:srgbClr val="FFFF00"/>
                </a:highlight>
              </a:rPr>
              <a:t>　　</a:t>
            </a:r>
            <a:r>
              <a:rPr kumimoji="1" lang="ja-JP" altLang="en-US" dirty="0"/>
              <a:t>バイト　②</a:t>
            </a:r>
            <a:r>
              <a:rPr lang="ja" altLang="ja-JP" sz="1800" dirty="0">
                <a:solidFill>
                  <a:schemeClr val="dk1"/>
                </a:solidFill>
              </a:rPr>
              <a:t>全角SJIS</a:t>
            </a:r>
            <a:r>
              <a:rPr kumimoji="1" lang="ja-JP" altLang="en-US" dirty="0"/>
              <a:t>１文字</a:t>
            </a:r>
            <a:r>
              <a:rPr kumimoji="1" lang="ja-JP" altLang="en-US" u="sng" dirty="0">
                <a:highlight>
                  <a:srgbClr val="FFFF00"/>
                </a:highlight>
              </a:rPr>
              <a:t>　　</a:t>
            </a:r>
            <a:r>
              <a:rPr kumimoji="1" lang="ja-JP" altLang="en-US" dirty="0"/>
              <a:t>バイト　③</a:t>
            </a:r>
            <a:r>
              <a:rPr lang="ja" altLang="ja-JP" sz="1800" dirty="0">
                <a:solidFill>
                  <a:schemeClr val="dk1"/>
                </a:solidFill>
              </a:rPr>
              <a:t>全角UTF8 </a:t>
            </a:r>
            <a:r>
              <a:rPr kumimoji="1" lang="ja-JP" altLang="en-US" dirty="0"/>
              <a:t>１文字</a:t>
            </a:r>
            <a:r>
              <a:rPr kumimoji="1" lang="ja-JP" altLang="en-US" u="sng" dirty="0">
                <a:highlight>
                  <a:srgbClr val="FFFF00"/>
                </a:highlight>
              </a:rPr>
              <a:t>　　</a:t>
            </a:r>
            <a:r>
              <a:rPr kumimoji="1" lang="ja-JP" altLang="en-US" dirty="0"/>
              <a:t>バイト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D6A628-B962-2366-53BC-968F5C553F4B}"/>
              </a:ext>
            </a:extLst>
          </p:cNvPr>
          <p:cNvSpPr txBox="1"/>
          <p:nvPr/>
        </p:nvSpPr>
        <p:spPr>
          <a:xfrm>
            <a:off x="827584" y="77155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05A9C1-CF88-BB44-8ADF-1F0AB78A1479}"/>
              </a:ext>
            </a:extLst>
          </p:cNvPr>
          <p:cNvSpPr txBox="1"/>
          <p:nvPr/>
        </p:nvSpPr>
        <p:spPr>
          <a:xfrm>
            <a:off x="611560" y="5099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dirty="0">
                <a:solidFill>
                  <a:schemeClr val="tx1"/>
                </a:solidFill>
                <a:latin typeface="+mn-ea"/>
              </a:rPr>
              <a:t>1-10-3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　文字化け</a:t>
            </a:r>
            <a:endParaRPr kumimoji="1" lang="en-US" altLang="ja-JP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D9109E-C7CB-3770-A0CD-0D123B7E0536}"/>
              </a:ext>
            </a:extLst>
          </p:cNvPr>
          <p:cNvSpPr txBox="1"/>
          <p:nvPr/>
        </p:nvSpPr>
        <p:spPr>
          <a:xfrm>
            <a:off x="670747" y="967545"/>
            <a:ext cx="765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コンピュータ：文字を数値化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コード化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して処理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➡コード表が異なると正しく表示できない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3"/>
              </a:rPr>
              <a:t>https://pentan.info/tools/garble/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を開いて実験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9BEEF0-C7B7-D4A7-7893-C5FAFEB0A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8" t="34600" r="41338" b="36000"/>
          <a:stretch/>
        </p:blipFill>
        <p:spPr>
          <a:xfrm>
            <a:off x="755576" y="2363869"/>
            <a:ext cx="7228231" cy="244827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5358484-4756-1727-C5D0-C1C5C5A240B5}"/>
              </a:ext>
            </a:extLst>
          </p:cNvPr>
          <p:cNvSpPr/>
          <p:nvPr/>
        </p:nvSpPr>
        <p:spPr>
          <a:xfrm>
            <a:off x="6156176" y="3363838"/>
            <a:ext cx="244827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ASCII</a:t>
            </a:r>
            <a:r>
              <a:rPr kumimoji="1" lang="ja-JP" altLang="en-US" dirty="0"/>
              <a:t>は文字化けしない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3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37"/>
    </mc:Choice>
    <mc:Fallback xmlns="">
      <p:transition spd="slow" advTm="63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文字化け実験</a:t>
            </a:r>
            <a:endParaRPr kumimoji="1" lang="ja-JP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8" y="123478"/>
            <a:ext cx="8576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3478"/>
            <a:ext cx="6696123" cy="482453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1259632" y="84355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691680" y="2787774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860032" y="329183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5720"/>
            <a:ext cx="8924481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23478"/>
            <a:ext cx="7344816" cy="495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円/楕円 13"/>
          <p:cNvSpPr/>
          <p:nvPr/>
        </p:nvSpPr>
        <p:spPr>
          <a:xfrm>
            <a:off x="5004048" y="3723878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36"/>
    </mc:Choice>
    <mc:Fallback xmlns="">
      <p:transition spd="slow" advTm="50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>
                <a:latin typeface="+mn-ea"/>
                <a:ea typeface="+mn-ea"/>
              </a:rPr>
              <a:t>1-10-1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+mn-ea"/>
                <a:ea typeface="+mn-ea"/>
              </a:rPr>
              <a:t>(1)</a:t>
            </a:r>
            <a:r>
              <a:rPr lang="ja-JP" altLang="en-US" sz="2800" dirty="0">
                <a:latin typeface="+mn-ea"/>
                <a:ea typeface="+mn-ea"/>
              </a:rPr>
              <a:t>　文字のコード化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15566"/>
            <a:ext cx="8892480" cy="3456384"/>
          </a:xfrm>
        </p:spPr>
        <p:txBody>
          <a:bodyPr>
            <a:normAutofit/>
          </a:bodyPr>
          <a:lstStyle/>
          <a:p>
            <a:r>
              <a:rPr kumimoji="1" lang="en-US" altLang="ja-JP" sz="2000" dirty="0" err="1">
                <a:latin typeface="+mn-ea"/>
              </a:rPr>
              <a:t>A,a,B,b,C,c</a:t>
            </a:r>
            <a:r>
              <a:rPr lang="en-US" altLang="ja-JP" sz="2000" dirty="0">
                <a:latin typeface="+mn-ea"/>
              </a:rPr>
              <a:t>,</a:t>
            </a:r>
            <a:r>
              <a:rPr kumimoji="1" lang="ja-JP" altLang="en-US" sz="2000" dirty="0">
                <a:latin typeface="+mn-ea"/>
              </a:rPr>
              <a:t>あ</a:t>
            </a:r>
            <a:r>
              <a:rPr lang="en-US" altLang="ja-JP" sz="2000" dirty="0">
                <a:latin typeface="+mn-ea"/>
              </a:rPr>
              <a:t>,</a:t>
            </a:r>
            <a:r>
              <a:rPr kumimoji="1" lang="ja-JP" altLang="en-US" sz="2000" dirty="0">
                <a:latin typeface="+mn-ea"/>
              </a:rPr>
              <a:t>い</a:t>
            </a:r>
            <a:r>
              <a:rPr lang="en-US" altLang="ja-JP" sz="2000" dirty="0">
                <a:latin typeface="+mn-ea"/>
              </a:rPr>
              <a:t>,</a:t>
            </a:r>
            <a:r>
              <a:rPr kumimoji="1" lang="ja-JP" altLang="en-US" sz="2000" dirty="0">
                <a:latin typeface="+mn-ea"/>
              </a:rPr>
              <a:t>う･･･文字はアナログ</a:t>
            </a:r>
            <a:endParaRPr kumimoji="1"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コンピュータ内の処理や通信はディジタル➡ ０または１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文字にコード番号を割り当て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英語表現の半角文字：</a:t>
            </a:r>
            <a:r>
              <a:rPr lang="en-US" altLang="ja-JP" sz="2000" dirty="0">
                <a:latin typeface="+mn-ea"/>
              </a:rPr>
              <a:t>a</a:t>
            </a:r>
            <a:r>
              <a:rPr lang="ja-JP" altLang="en-US" sz="2000" dirty="0">
                <a:latin typeface="+mn-ea"/>
              </a:rPr>
              <a:t>～</a:t>
            </a:r>
            <a:r>
              <a:rPr lang="en-US" altLang="ja-JP" sz="2000" dirty="0">
                <a:latin typeface="+mn-ea"/>
              </a:rPr>
              <a:t>z</a:t>
            </a:r>
            <a:r>
              <a:rPr lang="ja-JP" altLang="en-US" sz="2000" dirty="0">
                <a:latin typeface="+mn-ea"/>
              </a:rPr>
              <a:t>、</a:t>
            </a:r>
            <a:r>
              <a:rPr lang="en-US" altLang="ja-JP" sz="2000" dirty="0">
                <a:latin typeface="+mn-ea"/>
              </a:rPr>
              <a:t>A</a:t>
            </a:r>
            <a:r>
              <a:rPr lang="ja-JP" altLang="en-US" sz="2000" dirty="0">
                <a:latin typeface="+mn-ea"/>
              </a:rPr>
              <a:t> ～ </a:t>
            </a:r>
            <a:r>
              <a:rPr lang="en-US" altLang="ja-JP" sz="2000" dirty="0">
                <a:latin typeface="+mn-ea"/>
              </a:rPr>
              <a:t>Z</a:t>
            </a:r>
            <a:r>
              <a:rPr lang="ja-JP" altLang="en-US" sz="2000" dirty="0">
                <a:latin typeface="+mn-ea"/>
              </a:rPr>
              <a:t>、</a:t>
            </a:r>
            <a:r>
              <a:rPr lang="en-US" altLang="ja-JP" sz="2000" dirty="0">
                <a:latin typeface="+mn-ea"/>
              </a:rPr>
              <a:t>0</a:t>
            </a:r>
            <a:r>
              <a:rPr lang="ja-JP" altLang="en-US" sz="2000" dirty="0">
                <a:latin typeface="+mn-ea"/>
              </a:rPr>
              <a:t> ～ </a:t>
            </a:r>
            <a:r>
              <a:rPr lang="en-US" altLang="ja-JP" sz="2000" dirty="0">
                <a:latin typeface="+mn-ea"/>
              </a:rPr>
              <a:t>9</a:t>
            </a:r>
            <a:r>
              <a:rPr lang="ja-JP" altLang="en-US" sz="2000" dirty="0">
                <a:latin typeface="+mn-ea"/>
              </a:rPr>
              <a:t>、</a:t>
            </a:r>
            <a:r>
              <a:rPr lang="en-US" altLang="ja-JP" sz="2000" dirty="0">
                <a:latin typeface="+mn-ea"/>
              </a:rPr>
              <a:t>$&amp;@?</a:t>
            </a:r>
            <a:r>
              <a:rPr lang="ja-JP" altLang="en-US" sz="2000" dirty="0">
                <a:latin typeface="+mn-ea"/>
              </a:rPr>
              <a:t>など記号</a:t>
            </a:r>
            <a:r>
              <a:rPr lang="ja-JP" altLang="en-US" sz="2000" dirty="0">
                <a:highlight>
                  <a:srgbClr val="FFFF00"/>
                </a:highlight>
                <a:latin typeface="+mn-ea"/>
              </a:rPr>
              <a:t>（　　　　　　　　　　） 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　➡７ビットで網羅➡２</a:t>
            </a:r>
            <a:r>
              <a:rPr lang="ja-JP" altLang="en-US" sz="2000" baseline="30000" dirty="0">
                <a:latin typeface="+mn-ea"/>
              </a:rPr>
              <a:t>７</a:t>
            </a:r>
            <a:r>
              <a:rPr lang="ja-JP" altLang="en-US" sz="2000" dirty="0">
                <a:latin typeface="+mn-ea"/>
              </a:rPr>
              <a:t>＝１２８種類➡ 便宜上１Ｂ（８ビット）扱い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日本語：漢字、かな、カナ、数字、記号</a:t>
            </a:r>
            <a:r>
              <a:rPr lang="ja-JP" altLang="en-US" sz="2000" dirty="0">
                <a:highlight>
                  <a:srgbClr val="FFFF00"/>
                </a:highlight>
                <a:latin typeface="+mn-ea"/>
              </a:rPr>
              <a:t>（　　　　　　　　　　） </a:t>
            </a:r>
            <a:endParaRPr lang="en-US" altLang="ja-JP" sz="2000" dirty="0">
              <a:highlight>
                <a:srgbClr val="FFFF00"/>
              </a:highlight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　➡１Ｂ（８ビット）では不足　➡２Ｂ（１６ビット）必要➡２</a:t>
            </a:r>
            <a:r>
              <a:rPr lang="ja-JP" altLang="en-US" sz="2000" baseline="30000" dirty="0">
                <a:latin typeface="+mn-ea"/>
              </a:rPr>
              <a:t>１６</a:t>
            </a:r>
            <a:r>
              <a:rPr lang="ja-JP" altLang="en-US" sz="2000" dirty="0">
                <a:latin typeface="+mn-ea"/>
              </a:rPr>
              <a:t>＝</a:t>
            </a:r>
            <a:r>
              <a:rPr lang="en-US" altLang="ja-JP" sz="2000" dirty="0">
                <a:latin typeface="+mn-ea"/>
              </a:rPr>
              <a:t>65,536</a:t>
            </a:r>
            <a:r>
              <a:rPr lang="ja-JP" altLang="en-US" sz="2000" dirty="0">
                <a:latin typeface="+mn-ea"/>
              </a:rPr>
              <a:t>種類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国際文字コード：国際的な統一文字コード</a:t>
            </a:r>
            <a:r>
              <a:rPr lang="ja-JP" altLang="en-US" sz="2000" dirty="0">
                <a:highlight>
                  <a:srgbClr val="FFFF00"/>
                </a:highlight>
                <a:latin typeface="+mn-ea"/>
              </a:rPr>
              <a:t>（　　　　　　　　　　）</a:t>
            </a:r>
            <a:r>
              <a:rPr lang="ja-JP" altLang="en-US" sz="2000" dirty="0">
                <a:latin typeface="+mn-ea"/>
              </a:rPr>
              <a:t>･･･多種多様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➡</a:t>
            </a:r>
            <a:r>
              <a:rPr lang="en-US" altLang="ja-JP" sz="2000" dirty="0">
                <a:latin typeface="+mn-ea"/>
              </a:rPr>
              <a:t>UTF-8</a:t>
            </a:r>
            <a:r>
              <a:rPr lang="ja-JP" altLang="en-US" sz="2000" dirty="0">
                <a:latin typeface="+mn-ea"/>
              </a:rPr>
              <a:t>では３Ｂ（２４ビット） ➡２</a:t>
            </a:r>
            <a:r>
              <a:rPr lang="ja-JP" altLang="en-US" sz="2000" baseline="30000" dirty="0">
                <a:latin typeface="+mn-ea"/>
              </a:rPr>
              <a:t>２４</a:t>
            </a:r>
            <a:r>
              <a:rPr lang="ja-JP" altLang="en-US" sz="2000" dirty="0">
                <a:latin typeface="+mn-ea"/>
              </a:rPr>
              <a:t>＝</a:t>
            </a:r>
            <a:r>
              <a:rPr lang="en-US" altLang="ja-JP" sz="2000" dirty="0">
                <a:latin typeface="+mn-ea"/>
              </a:rPr>
              <a:t>16,777,216‬</a:t>
            </a:r>
            <a:r>
              <a:rPr lang="ja-JP" altLang="en-US" sz="2000" dirty="0">
                <a:latin typeface="+mn-ea"/>
              </a:rPr>
              <a:t>種類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0D9E01-20DF-A2B9-514C-141A820FF1BF}"/>
              </a:ext>
            </a:extLst>
          </p:cNvPr>
          <p:cNvSpPr txBox="1"/>
          <p:nvPr/>
        </p:nvSpPr>
        <p:spPr>
          <a:xfrm>
            <a:off x="1331640" y="4443958"/>
            <a:ext cx="144016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ASCII</a:t>
            </a:r>
            <a:r>
              <a:rPr kumimoji="1" lang="ja-JP" altLang="en-US" sz="2000" dirty="0">
                <a:solidFill>
                  <a:srgbClr val="FF0000"/>
                </a:solidFill>
              </a:rPr>
              <a:t>コード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13B819-D272-50DB-8B74-4EC9BE5E2C84}"/>
              </a:ext>
            </a:extLst>
          </p:cNvPr>
          <p:cNvSpPr txBox="1"/>
          <p:nvPr/>
        </p:nvSpPr>
        <p:spPr>
          <a:xfrm>
            <a:off x="3131840" y="4443958"/>
            <a:ext cx="1944216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（シフト）</a:t>
            </a:r>
            <a:r>
              <a:rPr kumimoji="1" lang="en-US" altLang="ja-JP" sz="2000" dirty="0">
                <a:solidFill>
                  <a:srgbClr val="FF0000"/>
                </a:solidFill>
              </a:rPr>
              <a:t>JIS</a:t>
            </a:r>
            <a:r>
              <a:rPr kumimoji="1" lang="ja-JP" altLang="en-US" sz="2000" dirty="0">
                <a:solidFill>
                  <a:srgbClr val="FF0000"/>
                </a:solidFill>
              </a:rPr>
              <a:t>コード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ADBAC6-C7CD-21BD-8EFF-C155109D9BB4}"/>
              </a:ext>
            </a:extLst>
          </p:cNvPr>
          <p:cNvSpPr txBox="1"/>
          <p:nvPr/>
        </p:nvSpPr>
        <p:spPr>
          <a:xfrm>
            <a:off x="6156176" y="4515966"/>
            <a:ext cx="144016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UNI</a:t>
            </a:r>
            <a:r>
              <a:rPr kumimoji="1" lang="ja-JP" altLang="en-US" sz="2000" dirty="0">
                <a:solidFill>
                  <a:srgbClr val="FF0000"/>
                </a:solidFill>
              </a:rPr>
              <a:t>コード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71"/>
    </mc:Choice>
    <mc:Fallback xmlns="">
      <p:transition spd="slow" advTm="127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en-US" altLang="ja-JP" sz="2400" dirty="0">
                <a:latin typeface="+mn-ea"/>
                <a:ea typeface="+mn-ea"/>
              </a:rPr>
              <a:t>1-10-1</a:t>
            </a:r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lang="en-US" altLang="ja-JP" sz="2400" dirty="0">
                <a:latin typeface="+mn-ea"/>
                <a:ea typeface="+mn-ea"/>
              </a:rPr>
              <a:t>(2)</a:t>
            </a:r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kumimoji="1" lang="ja-JP" altLang="en-US" sz="2400" dirty="0"/>
              <a:t>コードの種類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ASCII</a:t>
            </a:r>
            <a:r>
              <a:rPr lang="ja-JP" altLang="en-US" sz="1800" b="1" dirty="0"/>
              <a:t>（アスキー）</a:t>
            </a:r>
            <a:r>
              <a:rPr lang="ja-JP" altLang="en-US" sz="2400" dirty="0"/>
              <a:t>：アメリカ規格協会（</a:t>
            </a:r>
            <a:r>
              <a:rPr lang="en-US" altLang="ja-JP" sz="2400" dirty="0"/>
              <a:t>ANSI)</a:t>
            </a:r>
            <a:r>
              <a:rPr lang="ja-JP" altLang="en-US" sz="2400" dirty="0"/>
              <a:t>制定コード、</a:t>
            </a:r>
            <a:r>
              <a:rPr lang="en-US" altLang="ja-JP" sz="2400" dirty="0"/>
              <a:t>128</a:t>
            </a:r>
            <a:r>
              <a:rPr lang="ja-JP" altLang="en-US" sz="2400" dirty="0"/>
              <a:t>文字</a:t>
            </a:r>
            <a:endParaRPr lang="en-US" altLang="ja-JP" sz="2400" dirty="0"/>
          </a:p>
          <a:p>
            <a:r>
              <a:rPr lang="en-US" altLang="ja-JP" sz="2400" dirty="0"/>
              <a:t>JIS X 0208</a:t>
            </a:r>
            <a:r>
              <a:rPr lang="ja-JP" altLang="en-US" sz="2400" dirty="0"/>
              <a:t>（</a:t>
            </a:r>
            <a:r>
              <a:rPr lang="en-US" altLang="ja-JP" sz="2400" dirty="0"/>
              <a:t>JIS</a:t>
            </a:r>
            <a:r>
              <a:rPr lang="ja-JP" altLang="en-US" sz="2400" dirty="0"/>
              <a:t>コード）：日本漢字</a:t>
            </a:r>
            <a:endParaRPr lang="en-US" altLang="ja-JP" sz="2400" dirty="0"/>
          </a:p>
          <a:p>
            <a:r>
              <a:rPr kumimoji="1" lang="en-US" altLang="ja-JP" sz="2400" dirty="0"/>
              <a:t>EUC</a:t>
            </a:r>
            <a:r>
              <a:rPr kumimoji="1" lang="ja-JP" altLang="en-US" sz="2400" dirty="0"/>
              <a:t>：</a:t>
            </a:r>
            <a:r>
              <a:rPr lang="en-US" altLang="ja-JP" sz="2400" dirty="0"/>
              <a:t>ASCII</a:t>
            </a:r>
            <a:r>
              <a:rPr lang="ja-JP" altLang="en-US" sz="2400" dirty="0"/>
              <a:t>と</a:t>
            </a:r>
            <a:r>
              <a:rPr lang="en-US" altLang="ja-JP" sz="2400" dirty="0"/>
              <a:t>JIS X 0208</a:t>
            </a:r>
            <a:r>
              <a:rPr lang="ja-JP" altLang="en-US" sz="2400" dirty="0"/>
              <a:t>の組み合わせ（</a:t>
            </a:r>
            <a:r>
              <a:rPr lang="en-US" altLang="ja-JP" sz="2400" dirty="0"/>
              <a:t>UNIX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シフト</a:t>
            </a:r>
            <a:r>
              <a:rPr lang="en-US" altLang="ja-JP" sz="2400" b="1" dirty="0">
                <a:solidFill>
                  <a:srgbClr val="FF0000"/>
                </a:solidFill>
              </a:rPr>
              <a:t>JIS</a:t>
            </a:r>
            <a:r>
              <a:rPr lang="ja-JP" altLang="en-US" sz="2400" b="1" dirty="0">
                <a:solidFill>
                  <a:srgbClr val="FF0000"/>
                </a:solidFill>
              </a:rPr>
              <a:t>：</a:t>
            </a:r>
            <a:r>
              <a:rPr lang="en-US" altLang="ja-JP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</a:rPr>
              <a:t>バイトコード</a:t>
            </a:r>
            <a:r>
              <a:rPr lang="en-US" altLang="ja-JP" sz="2400" b="1" dirty="0">
                <a:solidFill>
                  <a:srgbClr val="FF0000"/>
                </a:solidFill>
              </a:rPr>
              <a:t>JIS X 0201</a:t>
            </a:r>
            <a:r>
              <a:rPr lang="ja-JP" altLang="en-US" sz="2400" b="1" dirty="0">
                <a:solidFill>
                  <a:srgbClr val="FF0000"/>
                </a:solidFill>
              </a:rPr>
              <a:t>と</a:t>
            </a:r>
            <a:r>
              <a:rPr lang="en-US" altLang="ja-JP" sz="2400" b="1" dirty="0">
                <a:solidFill>
                  <a:srgbClr val="FF0000"/>
                </a:solidFill>
              </a:rPr>
              <a:t>JIS X 0208</a:t>
            </a:r>
            <a:r>
              <a:rPr lang="ja-JP" altLang="en-US" sz="2400" b="1" dirty="0">
                <a:solidFill>
                  <a:srgbClr val="FF0000"/>
                </a:solidFill>
              </a:rPr>
              <a:t>の組み合わせ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Unicode</a:t>
            </a:r>
            <a:r>
              <a:rPr lang="ja-JP" altLang="en-US" sz="2400" b="1" dirty="0">
                <a:solidFill>
                  <a:srgbClr val="FF0000"/>
                </a:solidFill>
              </a:rPr>
              <a:t>：国際文字コード（</a:t>
            </a:r>
            <a:r>
              <a:rPr lang="en-US" altLang="ja-JP" sz="2400" b="1" dirty="0">
                <a:solidFill>
                  <a:srgbClr val="FF0000"/>
                </a:solidFill>
              </a:rPr>
              <a:t>UTF-16</a:t>
            </a:r>
            <a:r>
              <a:rPr lang="ja-JP" altLang="en-US" sz="2400" b="1" dirty="0">
                <a:solidFill>
                  <a:srgbClr val="FF0000"/>
                </a:solidFill>
              </a:rPr>
              <a:t>や</a:t>
            </a:r>
            <a:r>
              <a:rPr lang="en-US" altLang="ja-JP" sz="2400" b="1" dirty="0">
                <a:solidFill>
                  <a:srgbClr val="FF0000"/>
                </a:solidFill>
              </a:rPr>
              <a:t>UTF-8</a:t>
            </a:r>
            <a:r>
              <a:rPr lang="ja-JP" altLang="en-US" sz="2400" b="1" dirty="0">
                <a:solidFill>
                  <a:srgbClr val="FF0000"/>
                </a:solidFill>
              </a:rPr>
              <a:t>など多様化）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dirty="0"/>
              <a:t>Unicode</a:t>
            </a:r>
            <a:r>
              <a:rPr lang="ja-JP" altLang="en-US" sz="2400" dirty="0"/>
              <a:t>：絵文字</a:t>
            </a:r>
            <a:endParaRPr lang="en-US" altLang="ja-JP" sz="2400" dirty="0"/>
          </a:p>
          <a:p>
            <a:r>
              <a:rPr kumimoji="1" lang="ja-JP" altLang="en-US" sz="2400" dirty="0"/>
              <a:t>等々</a:t>
            </a:r>
            <a:endParaRPr kumimoji="1" lang="en-US" altLang="ja-JP" sz="2400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43"/>
    </mc:Choice>
    <mc:Fallback xmlns="">
      <p:transition spd="slow" advTm="67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94398"/>
            <a:ext cx="6192688" cy="13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図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316835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139952" y="33950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文字のディジタル表現　文字コード</a:t>
            </a:r>
          </a:p>
          <a:p>
            <a:r>
              <a:rPr lang="ja-JP" altLang="en-US" dirty="0"/>
              <a:t>文字や記号　→　符号化した数値と対応</a:t>
            </a:r>
            <a:endParaRPr kumimoji="1" lang="ja-JP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7639" y="0"/>
            <a:ext cx="5292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latin typeface="+mn-ea"/>
                <a:ea typeface="+mn-ea"/>
              </a:rPr>
              <a:t>1-10-1</a:t>
            </a:r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lang="en-US" altLang="ja-JP" sz="2400" dirty="0">
                <a:latin typeface="+mn-ea"/>
                <a:ea typeface="+mn-ea"/>
              </a:rPr>
              <a:t>(3)</a:t>
            </a:r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kumimoji="1" 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例）</a:t>
            </a:r>
            <a:r>
              <a:rPr kumimoji="1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Why?</a:t>
            </a: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のコード化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48464" y="1779662"/>
            <a:ext cx="2880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80"/>
                </a:solidFill>
              </a:rPr>
              <a:t>5</a:t>
            </a:r>
            <a:endParaRPr kumimoji="1" lang="ja-JP" altLang="en-US" sz="2400" b="1" dirty="0">
              <a:solidFill>
                <a:srgbClr val="00008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48464" y="3291830"/>
            <a:ext cx="2880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7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48464" y="2355726"/>
            <a:ext cx="2880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80"/>
                </a:solidFill>
              </a:rPr>
              <a:t>6</a:t>
            </a:r>
            <a:endParaRPr kumimoji="1" lang="ja-JP" altLang="en-US" sz="2400" b="1" dirty="0">
              <a:solidFill>
                <a:srgbClr val="00008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48464" y="3723878"/>
            <a:ext cx="2880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8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748464" y="2859782"/>
            <a:ext cx="2880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80"/>
                </a:solidFill>
              </a:rPr>
              <a:t>7</a:t>
            </a:r>
            <a:endParaRPr kumimoji="1" lang="ja-JP" altLang="en-US" sz="2400" b="1" dirty="0">
              <a:solidFill>
                <a:srgbClr val="00008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8464" y="4155926"/>
            <a:ext cx="2880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9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48464" y="1347614"/>
            <a:ext cx="2880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80"/>
                </a:solidFill>
              </a:rPr>
              <a:t>3</a:t>
            </a:r>
            <a:endParaRPr kumimoji="1" lang="ja-JP" altLang="en-US" sz="2400" b="1" dirty="0">
              <a:solidFill>
                <a:srgbClr val="00008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48464" y="4515966"/>
            <a:ext cx="2880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F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63888" y="3435846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80"/>
                </a:solidFill>
              </a:rPr>
              <a:t>0                  1                0                   1                </a:t>
            </a:r>
            <a:r>
              <a:rPr lang="en-US" altLang="ja-JP" sz="1200" b="1" dirty="0">
                <a:solidFill>
                  <a:srgbClr val="FF0000"/>
                </a:solidFill>
              </a:rPr>
              <a:t>0                 1                  1                  1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63888" y="3579862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80"/>
                </a:solidFill>
              </a:rPr>
              <a:t>0                  1                1                   0                </a:t>
            </a:r>
            <a:r>
              <a:rPr lang="en-US" altLang="ja-JP" sz="1200" b="1" dirty="0">
                <a:solidFill>
                  <a:srgbClr val="FF0000"/>
                </a:solidFill>
              </a:rPr>
              <a:t>1                 0                  0                  0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63888" y="3291830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80"/>
                </a:solidFill>
              </a:rPr>
              <a:t>0                  1                1                   1                </a:t>
            </a:r>
            <a:r>
              <a:rPr lang="en-US" altLang="ja-JP" sz="1200" b="1" dirty="0">
                <a:solidFill>
                  <a:srgbClr val="FF0000"/>
                </a:solidFill>
              </a:rPr>
              <a:t>1                 0                  0                  1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63888" y="314781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80"/>
                </a:solidFill>
              </a:rPr>
              <a:t>0                  0                1                   1                </a:t>
            </a:r>
            <a:r>
              <a:rPr lang="en-US" altLang="ja-JP" sz="1200" b="1" dirty="0">
                <a:solidFill>
                  <a:srgbClr val="FF0000"/>
                </a:solidFill>
              </a:rPr>
              <a:t>1                 1                  1                  1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555776" y="2139702"/>
            <a:ext cx="360040" cy="28803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555776" y="685899"/>
            <a:ext cx="360040" cy="288032"/>
          </a:xfrm>
          <a:prstGeom prst="roundRect">
            <a:avLst/>
          </a:prstGeom>
          <a:noFill/>
          <a:ln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651143" y="2139702"/>
            <a:ext cx="36004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上矢印 26"/>
          <p:cNvSpPr/>
          <p:nvPr/>
        </p:nvSpPr>
        <p:spPr>
          <a:xfrm>
            <a:off x="2843808" y="987574"/>
            <a:ext cx="144016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矢印 28"/>
          <p:cNvSpPr/>
          <p:nvPr/>
        </p:nvSpPr>
        <p:spPr>
          <a:xfrm>
            <a:off x="1043608" y="2283718"/>
            <a:ext cx="1512168" cy="14401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51520" y="627534"/>
            <a:ext cx="5760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(16)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11560" y="464518"/>
            <a:ext cx="434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(16)</a:t>
            </a:r>
            <a:endParaRPr lang="ja-JP" altLang="en-US" sz="120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523F639D-892C-41DB-571F-3679E82FCD69}"/>
              </a:ext>
            </a:extLst>
          </p:cNvPr>
          <p:cNvSpPr/>
          <p:nvPr/>
        </p:nvSpPr>
        <p:spPr>
          <a:xfrm>
            <a:off x="395536" y="627534"/>
            <a:ext cx="662937" cy="324036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18CC272-9016-B52E-2BA1-1CFFAF890F60}"/>
              </a:ext>
            </a:extLst>
          </p:cNvPr>
          <p:cNvSpPr/>
          <p:nvPr/>
        </p:nvSpPr>
        <p:spPr>
          <a:xfrm>
            <a:off x="383356" y="494294"/>
            <a:ext cx="3252539" cy="46166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EB415F-0B32-AF03-1189-A586E514BC25}"/>
              </a:ext>
            </a:extLst>
          </p:cNvPr>
          <p:cNvSpPr txBox="1"/>
          <p:nvPr/>
        </p:nvSpPr>
        <p:spPr>
          <a:xfrm>
            <a:off x="5292080" y="20364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（　　　 　） （　　 　　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405FD2-31DA-7B34-E84E-D0B2373C30D3}"/>
              </a:ext>
            </a:extLst>
          </p:cNvPr>
          <p:cNvSpPr txBox="1"/>
          <p:nvPr/>
        </p:nvSpPr>
        <p:spPr>
          <a:xfrm>
            <a:off x="5292080" y="16983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highlight>
                  <a:srgbClr val="FFFF00"/>
                </a:highlight>
              </a:rPr>
              <a:t>（　　　 　） （　　 　　）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F9E1EF-46FB-E00B-931E-25069A71B381}"/>
              </a:ext>
            </a:extLst>
          </p:cNvPr>
          <p:cNvSpPr txBox="1"/>
          <p:nvPr/>
        </p:nvSpPr>
        <p:spPr>
          <a:xfrm>
            <a:off x="5292080" y="275653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（　　　 　） （　　 　　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5D9B5C1-F01E-A27B-CAD0-2D217FB8F24F}"/>
              </a:ext>
            </a:extLst>
          </p:cNvPr>
          <p:cNvSpPr txBox="1"/>
          <p:nvPr/>
        </p:nvSpPr>
        <p:spPr>
          <a:xfrm>
            <a:off x="5292080" y="24184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（　　　 　） （　　 　　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-2313" r="69255" b="11389"/>
          <a:stretch/>
        </p:blipFill>
        <p:spPr bwMode="auto">
          <a:xfrm>
            <a:off x="4211960" y="915566"/>
            <a:ext cx="3203679" cy="2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37"/>
    </mc:Choice>
    <mc:Fallback xmlns="">
      <p:transition spd="slow" advTm="99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F5F7BB-D85E-4975-7D29-44EBD079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8117411" cy="51435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CB1E7-BEA6-16A2-6BF7-CFC2AC773966}"/>
              </a:ext>
            </a:extLst>
          </p:cNvPr>
          <p:cNvSpPr txBox="1"/>
          <p:nvPr/>
        </p:nvSpPr>
        <p:spPr>
          <a:xfrm>
            <a:off x="8748464" y="177966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80"/>
                </a:solidFill>
              </a:rPr>
              <a:t>5</a:t>
            </a:r>
            <a:endParaRPr kumimoji="1" lang="ja-JP" altLang="en-US" sz="2400" b="1" dirty="0">
              <a:solidFill>
                <a:srgbClr val="00008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B2D19-81E9-B1B9-21E0-207E61D75341}"/>
              </a:ext>
            </a:extLst>
          </p:cNvPr>
          <p:cNvSpPr txBox="1"/>
          <p:nvPr/>
        </p:nvSpPr>
        <p:spPr>
          <a:xfrm>
            <a:off x="8748464" y="329183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7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B3C7230-095E-8F4F-CA8E-52E83F3D2793}"/>
              </a:ext>
            </a:extLst>
          </p:cNvPr>
          <p:cNvSpPr txBox="1"/>
          <p:nvPr/>
        </p:nvSpPr>
        <p:spPr>
          <a:xfrm>
            <a:off x="8748464" y="235572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80"/>
                </a:solidFill>
              </a:rPr>
              <a:t>6</a:t>
            </a:r>
            <a:endParaRPr kumimoji="1" lang="ja-JP" altLang="en-US" sz="2400" b="1" dirty="0">
              <a:solidFill>
                <a:srgbClr val="00008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772F10-DFD3-10C4-8B34-A0B43465B6D2}"/>
              </a:ext>
            </a:extLst>
          </p:cNvPr>
          <p:cNvSpPr txBox="1"/>
          <p:nvPr/>
        </p:nvSpPr>
        <p:spPr>
          <a:xfrm>
            <a:off x="8748464" y="372387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8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41F625-C726-2234-18FC-5F9C7D28AE5A}"/>
              </a:ext>
            </a:extLst>
          </p:cNvPr>
          <p:cNvSpPr txBox="1"/>
          <p:nvPr/>
        </p:nvSpPr>
        <p:spPr>
          <a:xfrm>
            <a:off x="8748464" y="285978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80"/>
                </a:solidFill>
              </a:rPr>
              <a:t>7</a:t>
            </a:r>
            <a:endParaRPr kumimoji="1" lang="ja-JP" altLang="en-US" sz="2400" b="1" dirty="0">
              <a:solidFill>
                <a:srgbClr val="00008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C6E9F5-7EE0-503C-4348-ABB0BA9B7F17}"/>
              </a:ext>
            </a:extLst>
          </p:cNvPr>
          <p:cNvSpPr txBox="1"/>
          <p:nvPr/>
        </p:nvSpPr>
        <p:spPr>
          <a:xfrm>
            <a:off x="8748464" y="415592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9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E9ABAE-E3ED-0B54-A772-B1FEF1795FDB}"/>
              </a:ext>
            </a:extLst>
          </p:cNvPr>
          <p:cNvSpPr txBox="1"/>
          <p:nvPr/>
        </p:nvSpPr>
        <p:spPr>
          <a:xfrm>
            <a:off x="8748464" y="134761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80"/>
                </a:solidFill>
              </a:rPr>
              <a:t>3</a:t>
            </a:r>
            <a:endParaRPr kumimoji="1" lang="ja-JP" altLang="en-US" sz="2400" b="1" dirty="0">
              <a:solidFill>
                <a:srgbClr val="00008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6F6531-ED4C-F87F-63FA-B2720B07AC45}"/>
              </a:ext>
            </a:extLst>
          </p:cNvPr>
          <p:cNvSpPr txBox="1"/>
          <p:nvPr/>
        </p:nvSpPr>
        <p:spPr>
          <a:xfrm>
            <a:off x="8748464" y="451596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F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7607D51-B0CA-A36E-3914-036F59184192}"/>
              </a:ext>
            </a:extLst>
          </p:cNvPr>
          <p:cNvSpPr txBox="1"/>
          <p:nvPr/>
        </p:nvSpPr>
        <p:spPr>
          <a:xfrm>
            <a:off x="3563888" y="3435846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80"/>
                </a:solidFill>
              </a:rPr>
              <a:t>0                  1                0                   1                </a:t>
            </a:r>
            <a:r>
              <a:rPr lang="en-US" altLang="ja-JP" sz="1200" b="1" dirty="0">
                <a:solidFill>
                  <a:srgbClr val="FF0000"/>
                </a:solidFill>
              </a:rPr>
              <a:t>0                 1                  1                  1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44C4013-35F5-25EB-E055-080D21DA83D7}"/>
              </a:ext>
            </a:extLst>
          </p:cNvPr>
          <p:cNvSpPr txBox="1"/>
          <p:nvPr/>
        </p:nvSpPr>
        <p:spPr>
          <a:xfrm>
            <a:off x="3563888" y="3579862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80"/>
                </a:solidFill>
              </a:rPr>
              <a:t>0                  1                1                   0                </a:t>
            </a:r>
            <a:r>
              <a:rPr lang="en-US" altLang="ja-JP" sz="1200" b="1" dirty="0">
                <a:solidFill>
                  <a:srgbClr val="FF0000"/>
                </a:solidFill>
              </a:rPr>
              <a:t>1                 0                  0                  0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BD85AD-4CC0-3F93-9617-83AE52615DB5}"/>
              </a:ext>
            </a:extLst>
          </p:cNvPr>
          <p:cNvSpPr txBox="1"/>
          <p:nvPr/>
        </p:nvSpPr>
        <p:spPr>
          <a:xfrm>
            <a:off x="3563888" y="3291830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80"/>
                </a:solidFill>
              </a:rPr>
              <a:t>0                  1                1                   1                </a:t>
            </a:r>
            <a:r>
              <a:rPr lang="en-US" altLang="ja-JP" sz="1200" b="1" dirty="0">
                <a:solidFill>
                  <a:srgbClr val="FF0000"/>
                </a:solidFill>
              </a:rPr>
              <a:t>1                 0                  0                  1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58EF7E-BD85-68C0-1FC6-AF48E2DB4B00}"/>
              </a:ext>
            </a:extLst>
          </p:cNvPr>
          <p:cNvSpPr txBox="1"/>
          <p:nvPr/>
        </p:nvSpPr>
        <p:spPr>
          <a:xfrm>
            <a:off x="3563888" y="314781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80"/>
                </a:solidFill>
              </a:rPr>
              <a:t>0                  0                1                   1                </a:t>
            </a:r>
            <a:r>
              <a:rPr lang="en-US" altLang="ja-JP" sz="1200" b="1" dirty="0">
                <a:solidFill>
                  <a:srgbClr val="FF0000"/>
                </a:solidFill>
              </a:rPr>
              <a:t>1                 1                  1                  1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BFD9D4-937A-1483-74A4-A6C906BECAA4}"/>
              </a:ext>
            </a:extLst>
          </p:cNvPr>
          <p:cNvSpPr txBox="1"/>
          <p:nvPr/>
        </p:nvSpPr>
        <p:spPr>
          <a:xfrm>
            <a:off x="2294736" y="2386720"/>
            <a:ext cx="4589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dirty="0">
                <a:effectLst/>
              </a:rPr>
              <a:t>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9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171D00-2B05-212E-A037-8053DD207FBB}"/>
              </a:ext>
            </a:extLst>
          </p:cNvPr>
          <p:cNvSpPr txBox="1"/>
          <p:nvPr/>
        </p:nvSpPr>
        <p:spPr>
          <a:xfrm>
            <a:off x="323528" y="195486"/>
            <a:ext cx="864096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dk1"/>
                </a:solidFill>
              </a:rPr>
              <a:t>1-10-2</a:t>
            </a:r>
            <a:r>
              <a:rPr lang="ja-JP" altLang="en-US" sz="2400" dirty="0">
                <a:solidFill>
                  <a:schemeClr val="dk1"/>
                </a:solidFill>
              </a:rPr>
              <a:t>　</a:t>
            </a:r>
            <a:r>
              <a:rPr lang="ja" altLang="ja-JP" sz="2400" dirty="0">
                <a:solidFill>
                  <a:schemeClr val="dk1"/>
                </a:solidFill>
              </a:rPr>
              <a:t>Why?　のコード化（メモリ内確認）実験</a:t>
            </a:r>
            <a:endParaRPr lang="en-US" altLang="ja" sz="2400" dirty="0">
              <a:solidFill>
                <a:schemeClr val="dk1"/>
              </a:solidFill>
            </a:endParaRPr>
          </a:p>
          <a:p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テキストエディタ（メモ帳で可）、バイナリエディタ（</a:t>
            </a:r>
            <a:r>
              <a:rPr lang="en-US" altLang="ja-JP" sz="2000" dirty="0">
                <a:solidFill>
                  <a:schemeClr val="dk1"/>
                </a:solidFill>
                <a:latin typeface="+mn-ea"/>
              </a:rPr>
              <a:t>TSXBIN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）を利用･･･授業で案内</a:t>
            </a:r>
            <a:endParaRPr lang="en-US" altLang="ja-JP" sz="2000" dirty="0">
              <a:solidFill>
                <a:schemeClr val="dk1"/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①半角で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Why?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と入力して、デスクトップにファイル名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ｔｘｔ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として保存</a:t>
            </a:r>
            <a:endParaRPr lang="en-US" altLang="ja-JP" sz="2000" dirty="0">
              <a:solidFill>
                <a:schemeClr val="dk1"/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②全角で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山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と入力して、</a:t>
            </a:r>
            <a:r>
              <a:rPr lang="en-US" altLang="ja-JP" sz="2000" dirty="0" err="1">
                <a:solidFill>
                  <a:schemeClr val="dk1"/>
                </a:solidFill>
                <a:latin typeface="+mn-ea"/>
              </a:rPr>
              <a:t>ShiftJIS</a:t>
            </a:r>
            <a:r>
              <a:rPr lang="en-US" altLang="ja-JP" sz="2000" dirty="0">
                <a:solidFill>
                  <a:schemeClr val="dk1"/>
                </a:solidFill>
                <a:latin typeface="+mn-ea"/>
              </a:rPr>
              <a:t>=ANSI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形式でファイル名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ｔｘｔ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として保存</a:t>
            </a:r>
            <a:endParaRPr lang="en-US" altLang="ja-JP" sz="2000" dirty="0">
              <a:solidFill>
                <a:schemeClr val="dk1"/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③全角で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山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と入力して、</a:t>
            </a:r>
            <a:r>
              <a:rPr lang="en-US" altLang="ja-JP" sz="2000" dirty="0">
                <a:solidFill>
                  <a:schemeClr val="dk1"/>
                </a:solidFill>
                <a:latin typeface="+mn-ea"/>
              </a:rPr>
              <a:t>UTF-8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形式でファイル名</a:t>
            </a:r>
            <a:r>
              <a:rPr lang="en-US" altLang="ja-JP" sz="2000" b="1" dirty="0">
                <a:solidFill>
                  <a:srgbClr val="FF0000"/>
                </a:solidFill>
                <a:latin typeface="+mn-ea"/>
              </a:rPr>
              <a:t>3.</a:t>
            </a:r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ｔｘｔ</a:t>
            </a:r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として保存</a:t>
            </a:r>
            <a:endParaRPr lang="en-US" altLang="ja-JP" sz="2000" dirty="0">
              <a:solidFill>
                <a:schemeClr val="dk1"/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④バイナリエディタに①②③を投入してメモリ上のデータを確認する</a:t>
            </a:r>
            <a:endParaRPr lang="en-US" altLang="ja-JP" sz="2000" dirty="0">
              <a:solidFill>
                <a:schemeClr val="dk1"/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⑤プリントスクリーンでキャプチャ➡当ファイルに張り付ける</a:t>
            </a:r>
            <a:endParaRPr lang="en-US" altLang="ja-JP" sz="2000" dirty="0">
              <a:solidFill>
                <a:schemeClr val="dk1"/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dk1"/>
                </a:solidFill>
                <a:latin typeface="+mn-ea"/>
              </a:rPr>
              <a:t>⑥デスクトップの①②③を右クリック➡プロパティからファイルサイズを確認する</a:t>
            </a:r>
            <a:endParaRPr lang="ja-JP" altLang="en-US" sz="2000" dirty="0"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F00DF90-D211-9DA8-207C-CD33D613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5" t="21741" r="76815" b="68730"/>
          <a:stretch/>
        </p:blipFill>
        <p:spPr>
          <a:xfrm>
            <a:off x="323984" y="2859781"/>
            <a:ext cx="1295688" cy="12514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6F0F8D6-80C1-658C-180B-3E4F14F12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9" t="33643" r="79764" b="56279"/>
          <a:stretch/>
        </p:blipFill>
        <p:spPr>
          <a:xfrm>
            <a:off x="1835696" y="2859782"/>
            <a:ext cx="1008112" cy="1251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A390BC7-5691-129D-A4FE-080EB86FFF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38" t="62852" r="44095" b="13771"/>
          <a:stretch/>
        </p:blipFill>
        <p:spPr>
          <a:xfrm>
            <a:off x="3059832" y="2859782"/>
            <a:ext cx="4191129" cy="14401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6BA4EDD-619D-7529-86CD-E3BFDA1FFA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44" t="73632" r="43780" b="13769"/>
          <a:stretch/>
        </p:blipFill>
        <p:spPr>
          <a:xfrm>
            <a:off x="3059833" y="4299943"/>
            <a:ext cx="4189524" cy="7616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AEB39D1-A33C-D2E9-7385-A192A5DF85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21" t="25138" r="78090" b="41458"/>
          <a:stretch/>
        </p:blipFill>
        <p:spPr>
          <a:xfrm>
            <a:off x="7452320" y="2859782"/>
            <a:ext cx="1008112" cy="2155023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A9C42FE-2E1C-0FA8-DF69-EB165E304D5A}"/>
              </a:ext>
            </a:extLst>
          </p:cNvPr>
          <p:cNvSpPr/>
          <p:nvPr/>
        </p:nvSpPr>
        <p:spPr>
          <a:xfrm>
            <a:off x="3707904" y="3507854"/>
            <a:ext cx="1368152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D028CFE-0430-E76F-8E95-921F6417870F}"/>
              </a:ext>
            </a:extLst>
          </p:cNvPr>
          <p:cNvSpPr/>
          <p:nvPr/>
        </p:nvSpPr>
        <p:spPr>
          <a:xfrm>
            <a:off x="3707904" y="4351412"/>
            <a:ext cx="1368152" cy="6686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E377BB7-6DF4-A91E-2CDA-1733C244EC36}"/>
              </a:ext>
            </a:extLst>
          </p:cNvPr>
          <p:cNvSpPr/>
          <p:nvPr/>
        </p:nvSpPr>
        <p:spPr>
          <a:xfrm>
            <a:off x="7308304" y="4227934"/>
            <a:ext cx="136815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96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364900" y="200100"/>
            <a:ext cx="86778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dk1"/>
                </a:solidFill>
              </a:rPr>
              <a:t>Why?　のコード化（メモリ内確認）実験結果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dirty="0">
                <a:solidFill>
                  <a:schemeClr val="dk1"/>
                </a:solidFill>
              </a:rPr>
              <a:t>画面キャプチャを当ファイル次シートに張り付ける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dk1"/>
                </a:solidFill>
              </a:rPr>
              <a:t>①16進数HEX　　　　　　　　2進数BIN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364900" y="200100"/>
            <a:ext cx="86778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全角１文字のSJISコード化（メモリ内確認）実験結果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</a:rPr>
              <a:t>画面キャプチャを当ファイル次シートに張り付ける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①16進数HEX　　　　　　　　2進数BIN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364900" y="200100"/>
            <a:ext cx="86778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全角１文字のUTF8コード化（メモリ内確認）実験結果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</a:rPr>
              <a:t>画面キャプチャを当ファイル次シートに張り付ける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chemeClr val="dk1"/>
                </a:solidFill>
              </a:rPr>
              <a:t>①16進数HEX　　　　　　　　2進数BIN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9|9.9|5.5|20.8|15|18.6|16.8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4|5.7|8.6|14.2|15.1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7.9|8.6|1.1|3.2|4.4|1.6|3.9|2.5|3.7|4.4|2.5|2.8|2.2|2.2|3.2|5|7.3|8.5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7.3|3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3|4.2|3|1.4|4.4|13.7|8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692</Words>
  <Application>Microsoft Office PowerPoint</Application>
  <PresentationFormat>画面に合わせる (16:9)</PresentationFormat>
  <Paragraphs>91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ＭＳ Ｐゴシック</vt:lpstr>
      <vt:lpstr>ＭＳ ゴシック</vt:lpstr>
      <vt:lpstr>Arial</vt:lpstr>
      <vt:lpstr>Calibri</vt:lpstr>
      <vt:lpstr>Office テーマ</vt:lpstr>
      <vt:lpstr>情報Ⅰ</vt:lpstr>
      <vt:lpstr>1-10-1　(1)　文字のコード化</vt:lpstr>
      <vt:lpstr>1-10-1　(2)　コードの種類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文字化け実験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文字コード</dc:title>
  <dc:creator>s n</dc:creator>
  <cp:lastModifiedBy>n s</cp:lastModifiedBy>
  <cp:revision>83</cp:revision>
  <dcterms:created xsi:type="dcterms:W3CDTF">2020-05-06T00:41:16Z</dcterms:created>
  <dcterms:modified xsi:type="dcterms:W3CDTF">2023-05-07T08:41:01Z</dcterms:modified>
</cp:coreProperties>
</file>