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0" r:id="rId2"/>
    <p:sldId id="256" r:id="rId3"/>
    <p:sldId id="271" r:id="rId4"/>
    <p:sldId id="257" r:id="rId5"/>
    <p:sldId id="319" r:id="rId6"/>
    <p:sldId id="320" r:id="rId7"/>
    <p:sldId id="321" r:id="rId8"/>
    <p:sldId id="322" r:id="rId9"/>
    <p:sldId id="272" r:id="rId10"/>
    <p:sldId id="264" r:id="rId11"/>
    <p:sldId id="312" r:id="rId12"/>
    <p:sldId id="311" r:id="rId13"/>
    <p:sldId id="274" r:id="rId14"/>
    <p:sldId id="265" r:id="rId15"/>
    <p:sldId id="275" r:id="rId16"/>
    <p:sldId id="276" r:id="rId17"/>
    <p:sldId id="269" r:id="rId18"/>
    <p:sldId id="314" r:id="rId19"/>
    <p:sldId id="308" r:id="rId20"/>
    <p:sldId id="309" r:id="rId21"/>
    <p:sldId id="270" r:id="rId22"/>
  </p:sldIdLst>
  <p:sldSz cx="9144000" cy="5143500" type="screen16x9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274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A807D34-94B4-4464-A2E6-6E15567D9E36}" type="datetimeFigureOut">
              <a:rPr kumimoji="1" lang="ja-JP" altLang="en-US" smtClean="0"/>
              <a:pPr/>
              <a:t>2023/5/18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A2CB19A-3B53-40D8-A352-C381C6FF54F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3749-8FAA-4622-8E70-76C77774C893}" type="datetimeFigureOut">
              <a:rPr kumimoji="1" lang="ja-JP" altLang="en-US" smtClean="0"/>
              <a:pPr/>
              <a:t>2023/5/18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7B06-572A-4AA0-91EA-CB48C490065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3749-8FAA-4622-8E70-76C77774C893}" type="datetimeFigureOut">
              <a:rPr kumimoji="1" lang="ja-JP" altLang="en-US" smtClean="0"/>
              <a:pPr/>
              <a:t>2023/5/18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7B06-572A-4AA0-91EA-CB48C490065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3749-8FAA-4622-8E70-76C77774C893}" type="datetimeFigureOut">
              <a:rPr kumimoji="1" lang="ja-JP" altLang="en-US" smtClean="0"/>
              <a:pPr/>
              <a:t>2023/5/18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7B06-572A-4AA0-91EA-CB48C490065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3749-8FAA-4622-8E70-76C77774C893}" type="datetimeFigureOut">
              <a:rPr kumimoji="1" lang="ja-JP" altLang="en-US" smtClean="0"/>
              <a:pPr/>
              <a:t>2023/5/18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7B06-572A-4AA0-91EA-CB48C490065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3749-8FAA-4622-8E70-76C77774C893}" type="datetimeFigureOut">
              <a:rPr kumimoji="1" lang="ja-JP" altLang="en-US" smtClean="0"/>
              <a:pPr/>
              <a:t>2023/5/18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7B06-572A-4AA0-91EA-CB48C490065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3749-8FAA-4622-8E70-76C77774C893}" type="datetimeFigureOut">
              <a:rPr kumimoji="1" lang="ja-JP" altLang="en-US" smtClean="0"/>
              <a:pPr/>
              <a:t>2023/5/18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7B06-572A-4AA0-91EA-CB48C490065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3749-8FAA-4622-8E70-76C77774C893}" type="datetimeFigureOut">
              <a:rPr kumimoji="1" lang="ja-JP" altLang="en-US" smtClean="0"/>
              <a:pPr/>
              <a:t>2023/5/18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7B06-572A-4AA0-91EA-CB48C490065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3749-8FAA-4622-8E70-76C77774C893}" type="datetimeFigureOut">
              <a:rPr kumimoji="1" lang="ja-JP" altLang="en-US" smtClean="0"/>
              <a:pPr/>
              <a:t>2023/5/18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7B06-572A-4AA0-91EA-CB48C490065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3749-8FAA-4622-8E70-76C77774C893}" type="datetimeFigureOut">
              <a:rPr kumimoji="1" lang="ja-JP" altLang="en-US" smtClean="0"/>
              <a:pPr/>
              <a:t>2023/5/18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7B06-572A-4AA0-91EA-CB48C490065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3749-8FAA-4622-8E70-76C77774C893}" type="datetimeFigureOut">
              <a:rPr kumimoji="1" lang="ja-JP" altLang="en-US" smtClean="0"/>
              <a:pPr/>
              <a:t>2023/5/18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7B06-572A-4AA0-91EA-CB48C490065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3749-8FAA-4622-8E70-76C77774C893}" type="datetimeFigureOut">
              <a:rPr kumimoji="1" lang="ja-JP" altLang="en-US" smtClean="0"/>
              <a:pPr/>
              <a:t>2023/5/18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7B06-572A-4AA0-91EA-CB48C490065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C3749-8FAA-4622-8E70-76C77774C893}" type="datetimeFigureOut">
              <a:rPr kumimoji="1" lang="ja-JP" altLang="en-US" smtClean="0"/>
              <a:pPr/>
              <a:t>2023/5/18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37B06-572A-4AA0-91EA-CB48C490065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4.wav"/><Relationship Id="rId7" Type="http://schemas.openxmlformats.org/officeDocument/2006/relationships/image" Target="../media/image17.jpg"/><Relationship Id="rId2" Type="http://schemas.microsoft.com/office/2007/relationships/media" Target="../media/media4.wav"/><Relationship Id="rId1" Type="http://schemas.openxmlformats.org/officeDocument/2006/relationships/tags" Target="../tags/tag9.xml"/><Relationship Id="rId6" Type="http://schemas.openxmlformats.org/officeDocument/2006/relationships/image" Target="../media/image16.jpg"/><Relationship Id="rId5" Type="http://schemas.openxmlformats.org/officeDocument/2006/relationships/hyperlink" Target="440Hzsign.wav" TargetMode="Externa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15616" y="123478"/>
            <a:ext cx="6858000" cy="1185012"/>
          </a:xfrm>
        </p:spPr>
        <p:txBody>
          <a:bodyPr>
            <a:normAutofit/>
          </a:bodyPr>
          <a:lstStyle/>
          <a:p>
            <a:r>
              <a:rPr kumimoji="1" lang="ja-JP" altLang="en-US" sz="3200" dirty="0">
                <a:latin typeface="+mn-ea"/>
                <a:ea typeface="+mn-ea"/>
              </a:rPr>
              <a:t>情報</a:t>
            </a:r>
            <a:r>
              <a:rPr kumimoji="1" lang="en-US" altLang="ja-JP" sz="3200" dirty="0">
                <a:latin typeface="+mn-ea"/>
                <a:ea typeface="+mn-ea"/>
              </a:rPr>
              <a:t>Ⅰ</a:t>
            </a:r>
            <a:endParaRPr kumimoji="1" lang="ja-JP" altLang="en-US" sz="3200" dirty="0">
              <a:latin typeface="+mn-ea"/>
              <a:ea typeface="+mn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-24050" y="1203598"/>
            <a:ext cx="9060545" cy="36004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altLang="ja-JP" dirty="0"/>
              <a:t>		</a:t>
            </a:r>
            <a:r>
              <a:rPr lang="ja-JP" altLang="en-US" sz="4400" dirty="0">
                <a:solidFill>
                  <a:schemeClr val="tx1"/>
                </a:solidFill>
                <a:latin typeface="+mn-ea"/>
              </a:rPr>
              <a:t> 　</a:t>
            </a:r>
            <a:endParaRPr lang="en-US" altLang="ja-JP" sz="4400" dirty="0">
              <a:solidFill>
                <a:schemeClr val="tx1"/>
              </a:solidFill>
              <a:latin typeface="+mn-ea"/>
            </a:endParaRPr>
          </a:p>
          <a:p>
            <a:pPr algn="l"/>
            <a:r>
              <a:rPr lang="en-US" altLang="ja-JP" sz="4400" dirty="0">
                <a:solidFill>
                  <a:schemeClr val="tx1"/>
                </a:solidFill>
                <a:latin typeface="+mn-ea"/>
              </a:rPr>
              <a:t>		</a:t>
            </a:r>
            <a:r>
              <a:rPr lang="ja-JP" altLang="en-US" sz="4400" dirty="0">
                <a:solidFill>
                  <a:schemeClr val="tx1"/>
                </a:solidFill>
                <a:latin typeface="+mn-ea"/>
              </a:rPr>
              <a:t>　</a:t>
            </a:r>
            <a:r>
              <a:rPr lang="en-US" altLang="ja-JP" sz="9600" dirty="0">
                <a:solidFill>
                  <a:schemeClr val="tx1"/>
                </a:solidFill>
                <a:latin typeface="+mn-ea"/>
              </a:rPr>
              <a:t>1-12</a:t>
            </a:r>
            <a:r>
              <a:rPr lang="ja-JP" altLang="en-US" sz="9600" dirty="0">
                <a:solidFill>
                  <a:schemeClr val="tx1"/>
                </a:solidFill>
                <a:latin typeface="+mn-ea"/>
              </a:rPr>
              <a:t>　　　 音声</a:t>
            </a:r>
            <a:r>
              <a:rPr kumimoji="1" lang="ja-JP" altLang="en-US" sz="9600" dirty="0">
                <a:solidFill>
                  <a:schemeClr val="tx1"/>
                </a:solidFill>
                <a:latin typeface="+mn-ea"/>
              </a:rPr>
              <a:t>の</a:t>
            </a:r>
            <a:r>
              <a:rPr kumimoji="1" lang="en-US" altLang="ja-JP" sz="9600" dirty="0">
                <a:solidFill>
                  <a:schemeClr val="tx1"/>
                </a:solidFill>
                <a:latin typeface="+mn-ea"/>
              </a:rPr>
              <a:t>AD</a:t>
            </a:r>
            <a:r>
              <a:rPr kumimoji="1" lang="ja-JP" altLang="en-US" sz="9600" dirty="0">
                <a:solidFill>
                  <a:schemeClr val="tx1"/>
                </a:solidFill>
                <a:latin typeface="+mn-ea"/>
              </a:rPr>
              <a:t>変換</a:t>
            </a:r>
            <a:endParaRPr lang="en-US" altLang="ja-JP" sz="9600" dirty="0">
              <a:solidFill>
                <a:schemeClr val="tx1"/>
              </a:solidFill>
              <a:latin typeface="+mn-ea"/>
            </a:endParaRPr>
          </a:p>
          <a:p>
            <a:pPr algn="l"/>
            <a:r>
              <a:rPr kumimoji="1" lang="en-US" altLang="ja-JP" sz="9600" dirty="0">
                <a:solidFill>
                  <a:schemeClr val="tx1"/>
                </a:solidFill>
                <a:latin typeface="+mn-ea"/>
              </a:rPr>
              <a:t>		</a:t>
            </a:r>
            <a:r>
              <a:rPr kumimoji="1" lang="ja-JP" altLang="en-US" sz="9600" dirty="0">
                <a:solidFill>
                  <a:schemeClr val="tx1"/>
                </a:solidFill>
                <a:latin typeface="+mn-ea"/>
              </a:rPr>
              <a:t> </a:t>
            </a:r>
            <a:r>
              <a:rPr kumimoji="1" lang="en-US" altLang="ja-JP" sz="9600" dirty="0">
                <a:solidFill>
                  <a:schemeClr val="tx1"/>
                </a:solidFill>
                <a:latin typeface="+mn-ea"/>
              </a:rPr>
              <a:t>1-12-1</a:t>
            </a:r>
            <a:r>
              <a:rPr kumimoji="1" lang="ja-JP" altLang="en-US" sz="9600" dirty="0">
                <a:solidFill>
                  <a:schemeClr val="tx1"/>
                </a:solidFill>
                <a:latin typeface="+mn-ea"/>
              </a:rPr>
              <a:t>　　音声キャプチャ実験</a:t>
            </a:r>
          </a:p>
          <a:p>
            <a:pPr algn="l"/>
            <a:r>
              <a:rPr kumimoji="1" lang="en-US" altLang="ja-JP" sz="9600" dirty="0">
                <a:solidFill>
                  <a:schemeClr val="tx1"/>
                </a:solidFill>
                <a:latin typeface="+mn-ea"/>
              </a:rPr>
              <a:t>		</a:t>
            </a:r>
            <a:r>
              <a:rPr kumimoji="1" lang="ja-JP" altLang="en-US" sz="9600" dirty="0">
                <a:solidFill>
                  <a:schemeClr val="tx1"/>
                </a:solidFill>
                <a:latin typeface="+mn-ea"/>
              </a:rPr>
              <a:t> </a:t>
            </a:r>
            <a:r>
              <a:rPr kumimoji="1" lang="en-US" altLang="ja-JP" sz="9600" dirty="0">
                <a:solidFill>
                  <a:schemeClr val="tx1"/>
                </a:solidFill>
                <a:latin typeface="+mn-ea"/>
              </a:rPr>
              <a:t>1-12-2</a:t>
            </a:r>
            <a:r>
              <a:rPr kumimoji="1" lang="ja-JP" altLang="en-US" sz="9600" dirty="0">
                <a:solidFill>
                  <a:schemeClr val="tx1"/>
                </a:solidFill>
                <a:latin typeface="+mn-ea"/>
              </a:rPr>
              <a:t>　　音声標本化（サンプリング）</a:t>
            </a:r>
            <a:endParaRPr kumimoji="1" lang="en-US" altLang="ja-JP" sz="9600" dirty="0">
              <a:solidFill>
                <a:schemeClr val="tx1"/>
              </a:solidFill>
              <a:latin typeface="+mn-ea"/>
            </a:endParaRPr>
          </a:p>
          <a:p>
            <a:pPr algn="l"/>
            <a:r>
              <a:rPr kumimoji="1" lang="en-US" altLang="ja-JP" sz="6000" dirty="0">
                <a:solidFill>
                  <a:schemeClr val="tx1"/>
                </a:solidFill>
                <a:latin typeface="+mn-ea"/>
              </a:rPr>
              <a:t>		</a:t>
            </a:r>
            <a:r>
              <a:rPr kumimoji="1" lang="ja-JP" altLang="en-US" sz="6000" dirty="0">
                <a:solidFill>
                  <a:schemeClr val="tx1"/>
                </a:solidFill>
                <a:latin typeface="+mn-ea"/>
              </a:rPr>
              <a:t> </a:t>
            </a:r>
            <a:r>
              <a:rPr kumimoji="1" lang="en-US" altLang="zh-CN" sz="9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1-12-3</a:t>
            </a:r>
            <a:r>
              <a:rPr kumimoji="1" lang="zh-CN" altLang="en-US" sz="9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音声量子化</a:t>
            </a:r>
          </a:p>
          <a:p>
            <a:pPr algn="l"/>
            <a:r>
              <a:rPr lang="en-US" altLang="ja-JP" sz="6000" dirty="0">
                <a:solidFill>
                  <a:schemeClr val="tx1"/>
                </a:solidFill>
                <a:latin typeface="+mn-ea"/>
              </a:rPr>
              <a:t>		</a:t>
            </a:r>
            <a:r>
              <a:rPr lang="ja-JP" altLang="en-US" sz="60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ja-JP" sz="9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1-12-4</a:t>
            </a:r>
            <a:r>
              <a:rPr lang="ja-JP" altLang="en-US" sz="9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kumimoji="1" lang="ja-JP" altLang="en-US" sz="9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音声符号化（コード化）</a:t>
            </a:r>
            <a:endParaRPr kumimoji="1" lang="en-US" altLang="ja-JP" sz="96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/>
            <a:r>
              <a:rPr lang="en-US" altLang="ja-JP" sz="9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	</a:t>
            </a:r>
            <a:r>
              <a:rPr lang="ja-JP" altLang="en-US" sz="9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9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1-12-5</a:t>
            </a:r>
            <a:r>
              <a:rPr lang="ja-JP" altLang="en-US" sz="9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kumimoji="1" lang="ja-JP" altLang="en-US" sz="9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標本化周波数と近似精度</a:t>
            </a:r>
            <a:endParaRPr kumimoji="1" lang="en-US" altLang="ja-JP" sz="96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/>
            <a:r>
              <a:rPr kumimoji="1" lang="en-US" altLang="ja-JP" sz="9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	</a:t>
            </a:r>
            <a:r>
              <a:rPr kumimoji="1" lang="ja-JP" altLang="en-US" sz="9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1" lang="en-US" altLang="zh-TW" sz="9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1-12-6</a:t>
            </a:r>
            <a:r>
              <a:rPr kumimoji="1" lang="zh-TW" altLang="en-US" sz="9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標本化定理</a:t>
            </a:r>
            <a:endParaRPr kumimoji="1" lang="en-US" altLang="zh-TW" sz="96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/>
            <a:r>
              <a:rPr lang="en-US" altLang="zh-TW" sz="9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	</a:t>
            </a:r>
            <a:r>
              <a:rPr lang="ja-JP" altLang="en-US" sz="9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9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1-12-7</a:t>
            </a:r>
            <a:r>
              <a:rPr lang="ja-JP" altLang="en-US" sz="9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量子化ビット数と近似精度机上実験</a:t>
            </a:r>
            <a:endParaRPr lang="en-US" altLang="ja-JP" sz="96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/>
            <a:r>
              <a:rPr lang="en-US" altLang="ja-JP" sz="9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	</a:t>
            </a:r>
            <a:r>
              <a:rPr lang="ja-JP" altLang="en-US" sz="9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9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1-12-8</a:t>
            </a:r>
            <a:r>
              <a:rPr lang="ja-JP" altLang="en-US" sz="9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音声</a:t>
            </a:r>
            <a:r>
              <a:rPr lang="en-US" altLang="ja-JP" sz="9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AD</a:t>
            </a:r>
            <a:r>
              <a:rPr lang="ja-JP" altLang="en-US" sz="9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変換後のコード確認実験　</a:t>
            </a:r>
          </a:p>
          <a:p>
            <a:pPr algn="l"/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/>
            <a:endParaRPr kumimoji="1" lang="zh-TW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/>
            <a:endParaRPr kumimoji="1" lang="en-US" altLang="ja-JP" dirty="0"/>
          </a:p>
          <a:p>
            <a:pPr algn="l"/>
            <a:endParaRPr kumimoji="1" lang="en-US" altLang="ja-JP" dirty="0"/>
          </a:p>
          <a:p>
            <a:pPr algn="l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761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1"/>
    </mc:Choice>
    <mc:Fallback xmlns="">
      <p:transition spd="slow" advTm="563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F62C406F-28D8-ACA2-FA41-FFF2D0597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98" y="421386"/>
            <a:ext cx="8566404" cy="4300728"/>
          </a:xfrm>
          <a:prstGeom prst="rect">
            <a:avLst/>
          </a:prstGeom>
        </p:spPr>
      </p:pic>
      <p:sp>
        <p:nvSpPr>
          <p:cNvPr id="40" name="テキスト ボックス 39"/>
          <p:cNvSpPr txBox="1"/>
          <p:nvPr/>
        </p:nvSpPr>
        <p:spPr>
          <a:xfrm>
            <a:off x="3995936" y="2427734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２倍以上のサンプリング周波数が必要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F9674F7-368B-BC88-DDC3-56F174DA64AB}"/>
              </a:ext>
            </a:extLst>
          </p:cNvPr>
          <p:cNvSpPr txBox="1"/>
          <p:nvPr/>
        </p:nvSpPr>
        <p:spPr>
          <a:xfrm>
            <a:off x="2483768" y="2427734"/>
            <a:ext cx="1493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dirty="0">
                <a:solidFill>
                  <a:srgbClr val="FF0000"/>
                </a:solidFill>
                <a:latin typeface="+mn-ea"/>
              </a:rPr>
              <a:t>標本化定理</a:t>
            </a:r>
            <a:endParaRPr lang="ja-JP" altLang="en-US" dirty="0">
              <a:solidFill>
                <a:srgbClr val="FF0000"/>
              </a:solidFill>
              <a:latin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03"/>
    </mc:Choice>
    <mc:Fallback xmlns="">
      <p:transition spd="slow" advTm="713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C37E960-C3C7-EE08-9F95-98502D666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" y="301752"/>
            <a:ext cx="8290560" cy="45399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895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03"/>
    </mc:Choice>
    <mc:Fallback xmlns="">
      <p:transition spd="slow" advTm="7130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4507D05-0299-4EA5-BEEC-3559C9286474}"/>
              </a:ext>
            </a:extLst>
          </p:cNvPr>
          <p:cNvSpPr txBox="1"/>
          <p:nvPr/>
        </p:nvSpPr>
        <p:spPr>
          <a:xfrm>
            <a:off x="539552" y="69954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1-12-7</a:t>
            </a: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量子化ビット数と近似精度机上実験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15E956F-774B-49F9-BF5B-1425B1931A59}"/>
              </a:ext>
            </a:extLst>
          </p:cNvPr>
          <p:cNvSpPr txBox="1"/>
          <p:nvPr/>
        </p:nvSpPr>
        <p:spPr>
          <a:xfrm>
            <a:off x="395536" y="1491630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・標本化した波形を</a:t>
            </a:r>
            <a:endParaRPr kumimoji="1"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① 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2bit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② 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3bit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③ 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4bit</a:t>
            </a:r>
          </a:p>
          <a:p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量子化した場合の元波形との差、データ量を考察する。</a:t>
            </a:r>
          </a:p>
        </p:txBody>
      </p:sp>
    </p:spTree>
    <p:extLst>
      <p:ext uri="{BB962C8B-B14F-4D97-AF65-F5344CB8AC3E}">
        <p14:creationId xmlns:p14="http://schemas.microsoft.com/office/powerpoint/2010/main" val="599874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489C1D8-C9A8-6602-E6BA-E0F2647B5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20" y="377190"/>
            <a:ext cx="4632960" cy="438912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7105D38-D92B-4CF3-73FB-6B42566A3EF6}"/>
              </a:ext>
            </a:extLst>
          </p:cNvPr>
          <p:cNvSpPr txBox="1"/>
          <p:nvPr/>
        </p:nvSpPr>
        <p:spPr>
          <a:xfrm>
            <a:off x="3131840" y="19252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元の音声波形➡１２</a:t>
            </a:r>
            <a:r>
              <a:rPr kumimoji="1" lang="en-US" altLang="ja-JP" dirty="0"/>
              <a:t>Hz </a:t>
            </a:r>
            <a:r>
              <a:rPr kumimoji="1" lang="ja-JP" altLang="en-US" dirty="0"/>
              <a:t>標本化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3A739B6-7AAE-4049-9C5C-2F66D2459CEE}"/>
              </a:ext>
            </a:extLst>
          </p:cNvPr>
          <p:cNvSpPr txBox="1"/>
          <p:nvPr/>
        </p:nvSpPr>
        <p:spPr>
          <a:xfrm>
            <a:off x="6012160" y="98757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ＭＳ ゴシック" pitchFamily="49" charset="-128"/>
                <a:ea typeface="ＭＳ ゴシック" pitchFamily="49" charset="-128"/>
              </a:rPr>
              <a:t>赤</a:t>
            </a:r>
            <a:r>
              <a:rPr lang="ja-JP" altLang="ja-JP" dirty="0">
                <a:latin typeface="ＭＳ ゴシック" pitchFamily="49" charset="-128"/>
                <a:ea typeface="ＭＳ ゴシック" pitchFamily="49" charset="-128"/>
              </a:rPr>
              <a:t>線は元の</a:t>
            </a:r>
            <a:r>
              <a:rPr lang="ja-JP" altLang="en-US" dirty="0">
                <a:latin typeface="ＭＳ ゴシック" pitchFamily="49" charset="-128"/>
                <a:ea typeface="ＭＳ ゴシック" pitchFamily="49" charset="-128"/>
              </a:rPr>
              <a:t>音声</a:t>
            </a:r>
            <a:r>
              <a:rPr lang="ja-JP" altLang="ja-JP" dirty="0">
                <a:latin typeface="ＭＳ ゴシック" pitchFamily="49" charset="-128"/>
                <a:ea typeface="ＭＳ ゴシック" pitchFamily="49" charset="-128"/>
              </a:rPr>
              <a:t>測定値</a:t>
            </a:r>
            <a:r>
              <a:rPr lang="ja-JP" altLang="en-US" dirty="0">
                <a:latin typeface="ＭＳ ゴシック" pitchFamily="49" charset="-128"/>
                <a:ea typeface="ＭＳ ゴシック" pitchFamily="49" charset="-128"/>
              </a:rPr>
              <a:t>→</a:t>
            </a:r>
            <a:r>
              <a:rPr lang="ja-JP" altLang="ja-JP" dirty="0">
                <a:latin typeface="ＭＳ ゴシック" pitchFamily="49" charset="-128"/>
                <a:ea typeface="ＭＳ ゴシック" pitchFamily="49" charset="-128"/>
              </a:rPr>
              <a:t>アナログ波形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770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63"/>
    </mc:Choice>
    <mc:Fallback xmlns="">
      <p:transition spd="slow" advTm="1726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C1BCE47-027D-0CF7-41E1-98AE9CCB2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" y="172212"/>
            <a:ext cx="9008364" cy="4799076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E9BF42E-0EB0-7636-9328-C02B20FEC20C}"/>
              </a:ext>
            </a:extLst>
          </p:cNvPr>
          <p:cNvSpPr txBox="1"/>
          <p:nvPr/>
        </p:nvSpPr>
        <p:spPr>
          <a:xfrm>
            <a:off x="7020272" y="2571750"/>
            <a:ext cx="504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24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8383222-AA0F-377C-4216-2C7115B7AA14}"/>
              </a:ext>
            </a:extLst>
          </p:cNvPr>
          <p:cNvSpPr txBox="1"/>
          <p:nvPr/>
        </p:nvSpPr>
        <p:spPr>
          <a:xfrm>
            <a:off x="7884368" y="2715766"/>
            <a:ext cx="504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3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687"/>
    </mc:Choice>
    <mc:Fallback xmlns="">
      <p:transition spd="slow" advTm="5368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4730E74-5B95-C2B8-5F7A-D27193C10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" y="136398"/>
            <a:ext cx="9089136" cy="487070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30D8BDC-FC07-5745-4088-50D68EE49955}"/>
              </a:ext>
            </a:extLst>
          </p:cNvPr>
          <p:cNvSpPr txBox="1"/>
          <p:nvPr/>
        </p:nvSpPr>
        <p:spPr>
          <a:xfrm>
            <a:off x="7020272" y="2571750"/>
            <a:ext cx="504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36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8A82E16-B4C6-B1F2-BA6C-CF5B1F4477E1}"/>
              </a:ext>
            </a:extLst>
          </p:cNvPr>
          <p:cNvSpPr txBox="1"/>
          <p:nvPr/>
        </p:nvSpPr>
        <p:spPr>
          <a:xfrm>
            <a:off x="7884368" y="2715766"/>
            <a:ext cx="720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4.5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419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15"/>
    </mc:Choice>
    <mc:Fallback xmlns="">
      <p:transition spd="slow" advTm="4541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C3B72DFE-65B1-7435-1680-2056363FD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" y="136398"/>
            <a:ext cx="8785860" cy="487070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BA19F98-BD17-175C-8DCB-4AD4CA23313F}"/>
              </a:ext>
            </a:extLst>
          </p:cNvPr>
          <p:cNvSpPr txBox="1"/>
          <p:nvPr/>
        </p:nvSpPr>
        <p:spPr>
          <a:xfrm>
            <a:off x="7020272" y="2571750"/>
            <a:ext cx="504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48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BFE7086-7504-3ACB-6F90-5A150168E43D}"/>
              </a:ext>
            </a:extLst>
          </p:cNvPr>
          <p:cNvSpPr txBox="1"/>
          <p:nvPr/>
        </p:nvSpPr>
        <p:spPr>
          <a:xfrm>
            <a:off x="7884368" y="2715766"/>
            <a:ext cx="504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6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901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40"/>
    </mc:Choice>
    <mc:Fallback xmlns="">
      <p:transition spd="slow" advTm="3034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23528" y="771550"/>
            <a:ext cx="86045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ＭＳ ゴシック" pitchFamily="49" charset="-128"/>
                <a:ea typeface="ＭＳ ゴシック" pitchFamily="49" charset="-128"/>
              </a:rPr>
              <a:t>量子化の際にビット数を　　　すると、元の波形に近似的になるが、情報量は　　　　なる。量子化の際の元のアナログ値との差を、　　　　　　という。</a:t>
            </a:r>
            <a:endParaRPr lang="en-US" altLang="ja-JP" sz="2400" dirty="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2400" dirty="0">
                <a:latin typeface="ＭＳ ゴシック" pitchFamily="49" charset="-128"/>
                <a:ea typeface="ＭＳ ゴシック" pitchFamily="49" charset="-128"/>
              </a:rPr>
              <a:t>開発当初（</a:t>
            </a:r>
            <a:r>
              <a:rPr lang="en-US" altLang="ja-JP" sz="2400" dirty="0">
                <a:latin typeface="ＭＳ ゴシック" pitchFamily="49" charset="-128"/>
                <a:ea typeface="ＭＳ ゴシック" pitchFamily="49" charset="-128"/>
              </a:rPr>
              <a:t>1980</a:t>
            </a:r>
            <a:r>
              <a:rPr lang="ja-JP" altLang="en-US" sz="2400" dirty="0">
                <a:latin typeface="ＭＳ ゴシック" pitchFamily="49" charset="-128"/>
                <a:ea typeface="ＭＳ ゴシック" pitchFamily="49" charset="-128"/>
              </a:rPr>
              <a:t>年代）ＣＤなどのディジタル音源（ＷＡＶ）の量子化ビット数は</a:t>
            </a:r>
            <a:r>
              <a:rPr lang="en-US" altLang="ja-JP" sz="2400" dirty="0">
                <a:latin typeface="ＭＳ ゴシック" pitchFamily="49" charset="-128"/>
                <a:ea typeface="ＭＳ ゴシック" pitchFamily="49" charset="-128"/>
              </a:rPr>
              <a:t>16</a:t>
            </a:r>
            <a:r>
              <a:rPr lang="ja-JP" altLang="en-US" sz="2400" dirty="0">
                <a:latin typeface="ＭＳ ゴシック" pitchFamily="49" charset="-128"/>
                <a:ea typeface="ＭＳ ゴシック" pitchFamily="49" charset="-128"/>
              </a:rPr>
              <a:t>ビット、すなわち</a:t>
            </a:r>
            <a:r>
              <a:rPr lang="en-US" altLang="ja-JP" sz="2400" dirty="0">
                <a:latin typeface="ＭＳ ゴシック" pitchFamily="49" charset="-128"/>
                <a:ea typeface="ＭＳ ゴシック" pitchFamily="49" charset="-128"/>
              </a:rPr>
              <a:t>2</a:t>
            </a:r>
            <a:r>
              <a:rPr lang="en-US" altLang="ja-JP" sz="2400" baseline="40000" dirty="0">
                <a:latin typeface="ＭＳ ゴシック" pitchFamily="49" charset="-128"/>
                <a:ea typeface="ＭＳ ゴシック" pitchFamily="49" charset="-128"/>
              </a:rPr>
              <a:t>16</a:t>
            </a:r>
            <a:r>
              <a:rPr lang="en-US" altLang="ja-JP" sz="2400" dirty="0">
                <a:latin typeface="ＭＳ ゴシック" pitchFamily="49" charset="-128"/>
                <a:ea typeface="ＭＳ ゴシック" pitchFamily="49" charset="-128"/>
              </a:rPr>
              <a:t>=65,536</a:t>
            </a:r>
            <a:r>
              <a:rPr lang="ja-JP" altLang="en-US" sz="2400" dirty="0">
                <a:latin typeface="ＭＳ ゴシック" pitchFamily="49" charset="-128"/>
                <a:ea typeface="ＭＳ ゴシック" pitchFamily="49" charset="-128"/>
              </a:rPr>
              <a:t>ステップであった。</a:t>
            </a:r>
            <a:endParaRPr lang="en-US" altLang="ja-JP" sz="2400" dirty="0">
              <a:latin typeface="ＭＳ ゴシック" pitchFamily="49" charset="-128"/>
              <a:ea typeface="ＭＳ ゴシック" pitchFamily="49" charset="-128"/>
            </a:endParaRPr>
          </a:p>
          <a:p>
            <a:endParaRPr lang="en-US" altLang="ja-JP" sz="2400" dirty="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2400" dirty="0">
                <a:latin typeface="ＭＳ ゴシック" pitchFamily="49" charset="-128"/>
                <a:ea typeface="ＭＳ ゴシック" pitchFamily="49" charset="-128"/>
              </a:rPr>
              <a:t>アナログ情報をディジタル変換することを、　　　　といい、ディジタル情報をアナログ情報に変換することを　　　　　　　　という。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779912" y="787408"/>
            <a:ext cx="1152128" cy="286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大きく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03428" y="3364200"/>
            <a:ext cx="118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AD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変換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222022" y="3751180"/>
            <a:ext cx="1176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DA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変換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22042" y="1523789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</a:rPr>
              <a:t>量子化誤差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84EAC30-107C-47C9-8F8E-384ED967EEAA}"/>
              </a:ext>
            </a:extLst>
          </p:cNvPr>
          <p:cNvSpPr txBox="1"/>
          <p:nvPr/>
        </p:nvSpPr>
        <p:spPr>
          <a:xfrm>
            <a:off x="2987824" y="1163773"/>
            <a:ext cx="1152128" cy="286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大きく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3E95C59-D02E-411B-8CD9-83E51AAA84C6}"/>
              </a:ext>
            </a:extLst>
          </p:cNvPr>
          <p:cNvSpPr/>
          <p:nvPr/>
        </p:nvSpPr>
        <p:spPr>
          <a:xfrm>
            <a:off x="319170" y="236140"/>
            <a:ext cx="8717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1-10-6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ＡＤ変換、</a:t>
            </a:r>
            <a:r>
              <a:rPr lang="ja-JP" altLang="en-US" sz="28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ＤＡ変換　</a:t>
            </a:r>
            <a:r>
              <a:rPr lang="ja-JP" altLang="en-US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（変換：コンバート）</a:t>
            </a:r>
            <a:endParaRPr lang="ja-JP" altLang="en-US" sz="28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97"/>
    </mc:Choice>
    <mc:Fallback xmlns="">
      <p:transition spd="slow" advTm="578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80E1AE3-C42D-4603-F58C-F3BA0789A15C}"/>
              </a:ext>
            </a:extLst>
          </p:cNvPr>
          <p:cNvSpPr txBox="1"/>
          <p:nvPr/>
        </p:nvSpPr>
        <p:spPr>
          <a:xfrm>
            <a:off x="827584" y="627534"/>
            <a:ext cx="77048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1-12-8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音声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AD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変換後のコード確認実験　</a:t>
            </a:r>
          </a:p>
        </p:txBody>
      </p:sp>
    </p:spTree>
    <p:extLst>
      <p:ext uri="{BB962C8B-B14F-4D97-AF65-F5344CB8AC3E}">
        <p14:creationId xmlns:p14="http://schemas.microsoft.com/office/powerpoint/2010/main" val="137384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FB2E97-64C0-59D8-5114-FF49A8635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95486"/>
            <a:ext cx="7849374" cy="5171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1-12-8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　①　正弦波を発生させて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WAV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保存</a:t>
            </a:r>
            <a:endParaRPr lang="ja-JP" altLang="en-US" sz="24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88F942-F7FB-BA17-6EA8-A49F5DB08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924" y="831192"/>
            <a:ext cx="8341451" cy="4203724"/>
          </a:xfrm>
        </p:spPr>
        <p:txBody>
          <a:bodyPr>
            <a:normAutofit fontScale="55000" lnSpcReduction="20000"/>
          </a:bodyPr>
          <a:lstStyle/>
          <a:p>
            <a:r>
              <a:rPr kumimoji="1" lang="en-US" altLang="ja-JP" dirty="0"/>
              <a:t>10Hz Sign-Wave</a:t>
            </a:r>
          </a:p>
          <a:p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 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周波数</a:t>
            </a:r>
            <a:r>
              <a:rPr lang="ja-JP" altLang="en-US" b="1" dirty="0"/>
              <a:t>ｆ</a:t>
            </a:r>
            <a:r>
              <a:rPr lang="ja-JP" altLang="en-US" dirty="0"/>
              <a:t>＝</a:t>
            </a:r>
            <a:r>
              <a:rPr lang="ja-JP" altLang="en-US" u="sng" dirty="0"/>
              <a:t>　　　</a:t>
            </a:r>
            <a:r>
              <a:rPr lang="en-US" altLang="ja-JP" dirty="0"/>
              <a:t>Hz</a:t>
            </a:r>
            <a:r>
              <a:rPr lang="ja-JP" altLang="en-US" dirty="0"/>
              <a:t>　　周期</a:t>
            </a:r>
            <a:r>
              <a:rPr lang="en-US" altLang="ja-JP" b="1" dirty="0"/>
              <a:t>T</a:t>
            </a:r>
            <a:r>
              <a:rPr lang="ja-JP" altLang="en-US" dirty="0"/>
              <a:t>＝　＝</a:t>
            </a:r>
            <a:r>
              <a:rPr lang="ja-JP" altLang="en-US" u="sng" dirty="0"/>
              <a:t>　　　</a:t>
            </a:r>
            <a:r>
              <a:rPr lang="ja-JP" altLang="en-US" dirty="0"/>
              <a:t>秒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en-US" altLang="ja-JP" dirty="0"/>
              <a:t>440Hz Sign-Wave</a:t>
            </a:r>
            <a:r>
              <a:rPr lang="ja-JP" altLang="en-US" dirty="0"/>
              <a:t>　</a:t>
            </a:r>
            <a:r>
              <a:rPr lang="en-US" altLang="ja-JP" dirty="0">
                <a:hlinkClick r:id="rId5" action="ppaction://hlinkfile"/>
              </a:rPr>
              <a:t>Listen</a:t>
            </a:r>
            <a:r>
              <a:rPr lang="en-US" altLang="ja-JP" dirty="0"/>
              <a:t> </a:t>
            </a:r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周波数ｆ＝</a:t>
            </a:r>
            <a:r>
              <a:rPr lang="ja-JP" altLang="en-US" u="sng" dirty="0"/>
              <a:t>　　　</a:t>
            </a:r>
            <a:r>
              <a:rPr lang="en-US" altLang="ja-JP" dirty="0"/>
              <a:t>Hz</a:t>
            </a:r>
            <a:r>
              <a:rPr lang="ja-JP" altLang="en-US" dirty="0"/>
              <a:t>　　周期</a:t>
            </a:r>
            <a:r>
              <a:rPr lang="en-US" altLang="ja-JP" dirty="0"/>
              <a:t>T</a:t>
            </a:r>
            <a:r>
              <a:rPr lang="ja-JP" altLang="en-US" dirty="0"/>
              <a:t> ＝　 ＝</a:t>
            </a:r>
            <a:r>
              <a:rPr lang="ja-JP" altLang="en-US" u="sng" dirty="0"/>
              <a:t>　　　　　　</a:t>
            </a:r>
            <a:r>
              <a:rPr lang="ja-JP" altLang="en-US" dirty="0"/>
              <a:t>秒</a:t>
            </a:r>
            <a:endParaRPr kumimoji="1" lang="en-US" altLang="ja-JP" dirty="0"/>
          </a:p>
          <a:p>
            <a:endParaRPr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246A881-E8EC-6D42-8601-CF1FEC95CE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4" b="63452"/>
          <a:stretch/>
        </p:blipFill>
        <p:spPr>
          <a:xfrm>
            <a:off x="481692" y="1131571"/>
            <a:ext cx="8182527" cy="99985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553FBDE-C828-4484-8CA9-C8D7385D607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6" b="61838"/>
          <a:stretch/>
        </p:blipFill>
        <p:spPr>
          <a:xfrm>
            <a:off x="471079" y="3088551"/>
            <a:ext cx="8152091" cy="1094830"/>
          </a:xfrm>
          <a:prstGeom prst="rect">
            <a:avLst/>
          </a:prstGeom>
        </p:spPr>
      </p:pic>
      <p:pic>
        <p:nvPicPr>
          <p:cNvPr id="5" name="440Hzsign">
            <a:hlinkClick r:id="" action="ppaction://media"/>
            <a:extLst>
              <a:ext uri="{FF2B5EF4-FFF2-40B4-BE49-F238E27FC236}">
                <a16:creationId xmlns:a16="http://schemas.microsoft.com/office/drawing/2014/main" id="{95999B69-FA6C-EB7B-31A5-3D66A4D5742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47864" y="2643758"/>
            <a:ext cx="363792" cy="464889"/>
          </a:xfrm>
          <a:prstGeom prst="rect">
            <a:avLst/>
          </a:prstGeom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7B08E0DA-B76D-5010-CD7B-181AFCCEEB6C}"/>
              </a:ext>
            </a:extLst>
          </p:cNvPr>
          <p:cNvCxnSpPr>
            <a:cxnSpLocks/>
          </p:cNvCxnSpPr>
          <p:nvPr/>
        </p:nvCxnSpPr>
        <p:spPr>
          <a:xfrm>
            <a:off x="1913405" y="1255525"/>
            <a:ext cx="0" cy="8818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FC855D65-031E-AAD2-7B1A-C2C13CEF7657}"/>
              </a:ext>
            </a:extLst>
          </p:cNvPr>
          <p:cNvCxnSpPr>
            <a:cxnSpLocks/>
          </p:cNvCxnSpPr>
          <p:nvPr/>
        </p:nvCxnSpPr>
        <p:spPr>
          <a:xfrm>
            <a:off x="5413271" y="3226057"/>
            <a:ext cx="0" cy="10533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ED4D94C-7612-28D2-E7A3-08354EAED6AC}"/>
              </a:ext>
            </a:extLst>
          </p:cNvPr>
          <p:cNvSpPr txBox="1"/>
          <p:nvPr/>
        </p:nvSpPr>
        <p:spPr>
          <a:xfrm>
            <a:off x="7020272" y="-27215"/>
            <a:ext cx="682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10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33763FF-B8A4-FA47-AFC5-6F000D60542E}"/>
              </a:ext>
            </a:extLst>
          </p:cNvPr>
          <p:cNvSpPr txBox="1"/>
          <p:nvPr/>
        </p:nvSpPr>
        <p:spPr>
          <a:xfrm>
            <a:off x="6876256" y="411510"/>
            <a:ext cx="682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440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3D174B-CB14-766A-9B08-4B232D719C0A}"/>
              </a:ext>
            </a:extLst>
          </p:cNvPr>
          <p:cNvSpPr txBox="1"/>
          <p:nvPr/>
        </p:nvSpPr>
        <p:spPr>
          <a:xfrm>
            <a:off x="8100392" y="26258"/>
            <a:ext cx="682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0.1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69999E5-1668-063B-FBC7-BE3FE3FE973A}"/>
              </a:ext>
            </a:extLst>
          </p:cNvPr>
          <p:cNvSpPr txBox="1"/>
          <p:nvPr/>
        </p:nvSpPr>
        <p:spPr>
          <a:xfrm>
            <a:off x="7969655" y="483518"/>
            <a:ext cx="1183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0.0027</a:t>
            </a:r>
            <a:r>
              <a:rPr lang="ja-JP" altLang="en-US" sz="2400" b="1" dirty="0">
                <a:solidFill>
                  <a:srgbClr val="FF0000"/>
                </a:solidFill>
              </a:rPr>
              <a:t>　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B626FDD-EF70-C72B-ECD8-FD72C21268DC}"/>
              </a:ext>
            </a:extLst>
          </p:cNvPr>
          <p:cNvSpPr txBox="1"/>
          <p:nvPr/>
        </p:nvSpPr>
        <p:spPr>
          <a:xfrm>
            <a:off x="3131840" y="1923678"/>
            <a:ext cx="257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u="sng" dirty="0">
                <a:solidFill>
                  <a:srgbClr val="FF0000"/>
                </a:solidFill>
              </a:rPr>
              <a:t>1</a:t>
            </a:r>
          </a:p>
          <a:p>
            <a:r>
              <a:rPr lang="en-US" altLang="ja-JP" sz="2400" b="1" dirty="0">
                <a:solidFill>
                  <a:srgbClr val="FF0000"/>
                </a:solidFill>
              </a:rPr>
              <a:t>f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72EC1CA-8F70-5ECF-4A2F-C67A5AE075E7}"/>
              </a:ext>
            </a:extLst>
          </p:cNvPr>
          <p:cNvSpPr txBox="1"/>
          <p:nvPr/>
        </p:nvSpPr>
        <p:spPr>
          <a:xfrm>
            <a:off x="3203848" y="4155926"/>
            <a:ext cx="297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u="sng" dirty="0">
                <a:solidFill>
                  <a:srgbClr val="FF0000"/>
                </a:solidFill>
              </a:rPr>
              <a:t>1</a:t>
            </a:r>
          </a:p>
          <a:p>
            <a:r>
              <a:rPr lang="en-US" altLang="ja-JP" sz="2400" b="1" dirty="0">
                <a:solidFill>
                  <a:srgbClr val="FF0000"/>
                </a:solidFill>
              </a:rPr>
              <a:t>f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534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105"/>
    </mc:Choice>
    <mc:Fallback xmlns="">
      <p:transition spd="slow" advTm="901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  <p:bldP spid="14" grpId="0"/>
      <p:bldP spid="18" grpId="0"/>
      <p:bldP spid="19" grpId="0"/>
    </p:bldLst>
  </p:timing>
  <p:extLst>
    <p:ext uri="{E180D4A7-C9FB-4DFB-919C-405C955672EB}">
      <p14:showEvtLst xmlns:p14="http://schemas.microsoft.com/office/powerpoint/2010/main">
        <p14:playEvt time="47490" objId="5"/>
        <p14:stopEvt time="48518" objId="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483518"/>
            <a:ext cx="7772400" cy="1102519"/>
          </a:xfrm>
        </p:spPr>
        <p:txBody>
          <a:bodyPr>
            <a:normAutofit/>
          </a:bodyPr>
          <a:lstStyle/>
          <a:p>
            <a:pPr algn="l"/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1-12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音声</a:t>
            </a: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kumimoji="1"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AD</a:t>
            </a: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変換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B4E4680-5417-005E-C9E4-6F5089FB5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1563638"/>
            <a:ext cx="4195227" cy="33656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97"/>
    </mc:Choice>
    <mc:Fallback xmlns="">
      <p:transition spd="slow" advTm="317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80378CBA-5592-36C7-43AF-F9746B0A0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56" y="321564"/>
            <a:ext cx="8400288" cy="45003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222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00"/>
    </mc:Choice>
    <mc:Fallback xmlns="">
      <p:transition spd="slow" advTm="537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11510"/>
            <a:ext cx="5759450" cy="430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6444208" y="1203598"/>
            <a:ext cx="2448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冒頭のデモ音源</a:t>
            </a:r>
            <a:endParaRPr kumimoji="1" lang="en-US" altLang="ja-JP" dirty="0"/>
          </a:p>
          <a:p>
            <a:r>
              <a:rPr lang="ja-JP" altLang="en-US" dirty="0"/>
              <a:t>「かあちゃん、～」を</a:t>
            </a:r>
            <a:r>
              <a:rPr lang="en-US" altLang="ja-JP" dirty="0"/>
              <a:t>mp3</a:t>
            </a:r>
            <a:r>
              <a:rPr lang="ja-JP" altLang="en-US" dirty="0"/>
              <a:t>形式で保存したものを</a:t>
            </a:r>
            <a:endParaRPr lang="en-US" altLang="ja-JP" dirty="0"/>
          </a:p>
          <a:p>
            <a:r>
              <a:rPr kumimoji="1" lang="ja-JP" altLang="en-US" dirty="0"/>
              <a:t>前述のバイナリエディタで解析を行った一部分が左画像である。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便宜上、</a:t>
            </a:r>
            <a:r>
              <a:rPr kumimoji="1" lang="en-US" altLang="ja-JP" dirty="0"/>
              <a:t>8B</a:t>
            </a:r>
            <a:r>
              <a:rPr lang="ja-JP" altLang="en-US" dirty="0"/>
              <a:t>区切りとして表記しているが、バイナリデータとして処理されていることがわかる。</a:t>
            </a:r>
            <a:endParaRPr kumimoji="1"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65"/>
    </mc:Choice>
    <mc:Fallback xmlns="">
      <p:transition spd="slow" advTm="2276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seiAD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547664" y="267494"/>
            <a:ext cx="6072675" cy="4554506"/>
          </a:xfrm>
          <a:prstGeom prst="rect">
            <a:avLst/>
          </a:prstGeom>
        </p:spPr>
      </p:pic>
      <p:pic>
        <p:nvPicPr>
          <p:cNvPr id="4" name="オーディオ 3">
            <a:hlinkClick r:id="" action="ppaction://media"/>
            <a:extLst>
              <a:ext uri="{FF2B5EF4-FFF2-40B4-BE49-F238E27FC236}">
                <a16:creationId xmlns:a16="http://schemas.microsoft.com/office/drawing/2014/main" id="{CB4EFCC8-A764-AE2E-2E72-7FC80415089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4440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3"/>
    </mc:Choice>
    <mc:Fallback xmlns="">
      <p:transition spd="slow" advTm="4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0" objId="2"/>
        <p14:stopEvt time="3528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51520" y="655987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dirty="0">
                <a:latin typeface="+mn-ea"/>
              </a:rPr>
              <a:t>音（空気や水などの媒体を進む疎密波）をマイクロホンにより電気信号にした波形（</a:t>
            </a:r>
            <a:r>
              <a:rPr lang="ja-JP" altLang="en-US" dirty="0">
                <a:latin typeface="+mn-ea"/>
              </a:rPr>
              <a:t>下</a:t>
            </a:r>
            <a:r>
              <a:rPr lang="ja-JP" altLang="ja-JP" dirty="0">
                <a:latin typeface="+mn-ea"/>
              </a:rPr>
              <a:t>図）は</a:t>
            </a:r>
            <a:r>
              <a:rPr lang="ja-JP" altLang="en-US" u="sng" dirty="0">
                <a:highlight>
                  <a:srgbClr val="FFFF00"/>
                </a:highlight>
                <a:latin typeface="+mn-ea"/>
              </a:rPr>
              <a:t>（</a:t>
            </a:r>
            <a:r>
              <a:rPr lang="ja-JP" altLang="ja-JP" u="sng" dirty="0">
                <a:highlight>
                  <a:srgbClr val="FFFF00"/>
                </a:highlight>
                <a:latin typeface="+mn-ea"/>
              </a:rPr>
              <a:t>　　　　　　　</a:t>
            </a:r>
            <a:r>
              <a:rPr lang="ja-JP" altLang="en-US" u="sng" dirty="0">
                <a:highlight>
                  <a:srgbClr val="FFFF00"/>
                </a:highlight>
                <a:latin typeface="+mn-ea"/>
              </a:rPr>
              <a:t>）</a:t>
            </a:r>
            <a:r>
              <a:rPr lang="ja-JP" altLang="ja-JP" dirty="0">
                <a:latin typeface="+mn-ea"/>
              </a:rPr>
              <a:t>情報である。これをディジタル情報に変換することを</a:t>
            </a:r>
            <a:r>
              <a:rPr lang="ja-JP" altLang="en-US" u="sng" dirty="0">
                <a:highlight>
                  <a:srgbClr val="FFFF00"/>
                </a:highlight>
                <a:latin typeface="+mn-ea"/>
              </a:rPr>
              <a:t>（</a:t>
            </a:r>
            <a:r>
              <a:rPr lang="ja-JP" altLang="ja-JP" u="sng" dirty="0">
                <a:highlight>
                  <a:srgbClr val="FFFF00"/>
                </a:highlight>
                <a:latin typeface="+mn-ea"/>
              </a:rPr>
              <a:t>　　　　　　　</a:t>
            </a:r>
            <a:r>
              <a:rPr lang="ja-JP" altLang="en-US" u="sng" dirty="0">
                <a:highlight>
                  <a:srgbClr val="FFFF00"/>
                </a:highlight>
                <a:latin typeface="+mn-ea"/>
              </a:rPr>
              <a:t>）</a:t>
            </a:r>
            <a:r>
              <a:rPr lang="ja-JP" altLang="ja-JP" dirty="0">
                <a:latin typeface="+mn-ea"/>
              </a:rPr>
              <a:t>とい</a:t>
            </a:r>
            <a:r>
              <a:rPr lang="ja-JP" altLang="en-US" dirty="0">
                <a:latin typeface="+mn-ea"/>
              </a:rPr>
              <a:t>い、　次の手順となる。</a:t>
            </a:r>
            <a:endParaRPr lang="en-US" altLang="ja-JP" dirty="0">
              <a:latin typeface="+mn-ea"/>
            </a:endParaRPr>
          </a:p>
          <a:p>
            <a:r>
              <a:rPr lang="ja-JP" altLang="en-US" b="1" dirty="0"/>
              <a:t>①</a:t>
            </a:r>
            <a:r>
              <a:rPr lang="ja-JP" altLang="en-US" u="sng" dirty="0">
                <a:highlight>
                  <a:srgbClr val="FFFF00"/>
                </a:highlight>
                <a:latin typeface="+mn-ea"/>
              </a:rPr>
              <a:t> （</a:t>
            </a:r>
            <a:r>
              <a:rPr lang="ja-JP" altLang="ja-JP" u="sng" dirty="0">
                <a:highlight>
                  <a:srgbClr val="FFFF00"/>
                </a:highlight>
                <a:latin typeface="+mn-ea"/>
              </a:rPr>
              <a:t>　　　</a:t>
            </a:r>
            <a:r>
              <a:rPr lang="ja-JP" altLang="en-US" u="sng" dirty="0">
                <a:highlight>
                  <a:srgbClr val="FFFF00"/>
                </a:highlight>
                <a:latin typeface="+mn-ea"/>
              </a:rPr>
              <a:t>　　　　</a:t>
            </a:r>
            <a:r>
              <a:rPr lang="ja-JP" altLang="ja-JP" u="sng" dirty="0">
                <a:highlight>
                  <a:srgbClr val="FFFF00"/>
                </a:highlight>
                <a:latin typeface="+mn-ea"/>
              </a:rPr>
              <a:t>　　　　</a:t>
            </a:r>
            <a:r>
              <a:rPr lang="ja-JP" altLang="en-US" u="sng" dirty="0">
                <a:highlight>
                  <a:srgbClr val="FFFF00"/>
                </a:highlight>
                <a:latin typeface="+mn-ea"/>
              </a:rPr>
              <a:t>） </a:t>
            </a:r>
            <a:r>
              <a:rPr lang="ja-JP" altLang="en-US" b="1" dirty="0"/>
              <a:t>②</a:t>
            </a:r>
            <a:r>
              <a:rPr lang="ja-JP" altLang="en-US" u="sng" dirty="0">
                <a:highlight>
                  <a:srgbClr val="FFFF00"/>
                </a:highlight>
                <a:latin typeface="+mn-ea"/>
              </a:rPr>
              <a:t> （</a:t>
            </a:r>
            <a:r>
              <a:rPr lang="ja-JP" altLang="ja-JP" u="sng" dirty="0">
                <a:highlight>
                  <a:srgbClr val="FFFF00"/>
                </a:highlight>
                <a:latin typeface="+mn-ea"/>
              </a:rPr>
              <a:t>　　　　</a:t>
            </a:r>
            <a:r>
              <a:rPr lang="ja-JP" altLang="en-US" u="sng" dirty="0">
                <a:highlight>
                  <a:srgbClr val="FFFF00"/>
                </a:highlight>
                <a:latin typeface="+mn-ea"/>
              </a:rPr>
              <a:t>　　　　</a:t>
            </a:r>
            <a:r>
              <a:rPr lang="ja-JP" altLang="ja-JP" u="sng" dirty="0">
                <a:highlight>
                  <a:srgbClr val="FFFF00"/>
                </a:highlight>
                <a:latin typeface="+mn-ea"/>
              </a:rPr>
              <a:t>　　　</a:t>
            </a:r>
            <a:r>
              <a:rPr lang="ja-JP" altLang="en-US" u="sng" dirty="0">
                <a:highlight>
                  <a:srgbClr val="FFFF00"/>
                </a:highlight>
                <a:latin typeface="+mn-ea"/>
              </a:rPr>
              <a:t>） </a:t>
            </a:r>
            <a:r>
              <a:rPr lang="ja-JP" altLang="en-US" b="1" dirty="0"/>
              <a:t>③</a:t>
            </a:r>
            <a:r>
              <a:rPr lang="ja-JP" altLang="en-US" u="sng" dirty="0">
                <a:highlight>
                  <a:srgbClr val="FFFF00"/>
                </a:highlight>
                <a:latin typeface="+mn-ea"/>
              </a:rPr>
              <a:t> （</a:t>
            </a:r>
            <a:r>
              <a:rPr lang="ja-JP" altLang="ja-JP" u="sng" dirty="0">
                <a:highlight>
                  <a:srgbClr val="FFFF00"/>
                </a:highlight>
                <a:latin typeface="+mn-ea"/>
              </a:rPr>
              <a:t>　　　</a:t>
            </a:r>
            <a:r>
              <a:rPr lang="ja-JP" altLang="en-US" u="sng" dirty="0">
                <a:highlight>
                  <a:srgbClr val="FFFF00"/>
                </a:highlight>
                <a:latin typeface="+mn-ea"/>
              </a:rPr>
              <a:t>　　　　</a:t>
            </a:r>
            <a:r>
              <a:rPr lang="ja-JP" altLang="ja-JP" u="sng" dirty="0">
                <a:highlight>
                  <a:srgbClr val="FFFF00"/>
                </a:highlight>
                <a:latin typeface="+mn-ea"/>
              </a:rPr>
              <a:t>　　　　</a:t>
            </a:r>
            <a:r>
              <a:rPr lang="ja-JP" altLang="en-US" u="sng" dirty="0">
                <a:highlight>
                  <a:srgbClr val="FFFF00"/>
                </a:highlight>
                <a:latin typeface="+mn-ea"/>
              </a:rPr>
              <a:t>）</a:t>
            </a:r>
            <a:endParaRPr lang="ja-JP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56" y="1896185"/>
            <a:ext cx="845602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>
          <a:xfrm>
            <a:off x="1115616" y="3435846"/>
            <a:ext cx="568863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</a:rPr>
              <a:t>かあ　 ちゃん　　　　　ず　ぼん　 が　や ぶ れ　　た　</a:t>
            </a:r>
            <a:r>
              <a:rPr lang="ja-JP" altLang="en-US" dirty="0" err="1">
                <a:solidFill>
                  <a:schemeClr val="tx1"/>
                </a:solidFill>
              </a:rPr>
              <a:t>よー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092280" y="3147814"/>
            <a:ext cx="1656184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ま　た　　かい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8091" y="213761"/>
            <a:ext cx="8312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+mn-ea"/>
              </a:rPr>
              <a:t>1-12-1</a:t>
            </a:r>
            <a:r>
              <a:rPr kumimoji="1" lang="ja-JP" altLang="en-US" sz="2400" dirty="0">
                <a:latin typeface="+mn-ea"/>
              </a:rPr>
              <a:t>　　音声キャプチャ実験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59632" y="4587974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アナログ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83768" y="4659982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AD</a:t>
            </a:r>
            <a:r>
              <a:rPr kumimoji="1" lang="ja-JP" altLang="en-US" b="1" dirty="0">
                <a:solidFill>
                  <a:srgbClr val="FF0000"/>
                </a:solidFill>
              </a:rPr>
              <a:t>変換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491880" y="4659982"/>
            <a:ext cx="2646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標本化・</a:t>
            </a:r>
            <a:r>
              <a:rPr lang="ja-JP" altLang="en-US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サンプリング</a:t>
            </a:r>
            <a:endParaRPr kumimoji="1" lang="ja-JP" altLang="en-US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524328" y="4587974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量子化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228184" y="4659982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符号化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161"/>
    </mc:Choice>
    <mc:Fallback xmlns="">
      <p:transition spd="slow" advTm="67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6" grpId="2" animBg="1"/>
      <p:bldP spid="7" grpId="0" animBg="1"/>
      <p:bldP spid="7" grpId="1" animBg="1"/>
      <p:bldP spid="8" grpId="0"/>
      <p:bldP spid="11" grpId="0"/>
      <p:bldP spid="12" grpId="0"/>
      <p:bldP spid="13" grpId="0"/>
      <p:bldP spid="14" grpId="0"/>
    </p:bldLst>
  </p:timing>
  <p:extLst>
    <p:ext uri="{E180D4A7-C9FB-4DFB-919C-405C955672EB}">
      <p14:showEvtLst xmlns:p14="http://schemas.microsoft.com/office/powerpoint/2010/main">
        <p14:playEvt time="3496" objId="9"/>
        <p14:stopEvt time="6801" objId="9"/>
        <p14:playEvt time="18396" objId="9"/>
        <p14:stopEvt time="18513" objId="9"/>
        <p14:playEvt time="18513" objId="9"/>
        <p14:stopEvt time="21810" objId="9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0FF32621-CC9F-77E9-D666-7718FC4A4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56"/>
            <a:ext cx="9144000" cy="5055987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53E14E7-C5A6-C60E-83AC-AC8C62C6A33A}"/>
              </a:ext>
            </a:extLst>
          </p:cNvPr>
          <p:cNvSpPr txBox="1"/>
          <p:nvPr/>
        </p:nvSpPr>
        <p:spPr>
          <a:xfrm>
            <a:off x="6588224" y="77155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1/12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C80A140-E87E-1131-DD6D-9C1B91495520}"/>
              </a:ext>
            </a:extLst>
          </p:cNvPr>
          <p:cNvSpPr txBox="1"/>
          <p:nvPr/>
        </p:nvSpPr>
        <p:spPr>
          <a:xfrm>
            <a:off x="6516216" y="120359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12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A6911D7-19DA-877A-24B4-9059659DFB1C}"/>
              </a:ext>
            </a:extLst>
          </p:cNvPr>
          <p:cNvSpPr txBox="1"/>
          <p:nvPr/>
        </p:nvSpPr>
        <p:spPr>
          <a:xfrm>
            <a:off x="7452320" y="192367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標本化＝</a:t>
            </a:r>
          </a:p>
          <a:p>
            <a:r>
              <a:rPr lang="ja-JP" altLang="en-US" b="1" dirty="0">
                <a:solidFill>
                  <a:srgbClr val="FF0000"/>
                </a:solidFill>
              </a:rPr>
              <a:t>サンプリング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7FBC9A8-A34A-6BE8-710C-F1A85EF324B0}"/>
              </a:ext>
            </a:extLst>
          </p:cNvPr>
          <p:cNvSpPr txBox="1"/>
          <p:nvPr/>
        </p:nvSpPr>
        <p:spPr>
          <a:xfrm>
            <a:off x="6588224" y="149163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1/</a:t>
            </a:r>
            <a:r>
              <a:rPr lang="en-US" altLang="ja-JP" b="1" dirty="0">
                <a:solidFill>
                  <a:srgbClr val="FF0000"/>
                </a:solidFill>
              </a:rPr>
              <a:t>f</a:t>
            </a:r>
            <a:endParaRPr lang="en-US" altLang="ja-JP" b="1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  <a:cs typeface="ＭＳ Ｐゴシック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FA3CCBF-0120-2DF0-35B0-840BDB24C2E3}"/>
              </a:ext>
            </a:extLst>
          </p:cNvPr>
          <p:cNvSpPr txBox="1"/>
          <p:nvPr/>
        </p:nvSpPr>
        <p:spPr>
          <a:xfrm>
            <a:off x="7380312" y="278777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高い（高音質）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33C2D61-8D34-72E4-75B0-9CED1A628D3D}"/>
              </a:ext>
            </a:extLst>
          </p:cNvPr>
          <p:cNvSpPr txBox="1"/>
          <p:nvPr/>
        </p:nvSpPr>
        <p:spPr>
          <a:xfrm>
            <a:off x="7956376" y="156363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標本点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F402A12-CC05-5855-0F1A-3A947B5401DF}"/>
              </a:ext>
            </a:extLst>
          </p:cNvPr>
          <p:cNvSpPr txBox="1"/>
          <p:nvPr/>
        </p:nvSpPr>
        <p:spPr>
          <a:xfrm>
            <a:off x="7596336" y="843558"/>
            <a:ext cx="1440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標本化</a:t>
            </a:r>
            <a:r>
              <a:rPr lang="ja-JP" altLang="en-US" sz="18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周期　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6562BB9-13C8-AE45-213E-9489C290D720}"/>
              </a:ext>
            </a:extLst>
          </p:cNvPr>
          <p:cNvSpPr txBox="1"/>
          <p:nvPr/>
        </p:nvSpPr>
        <p:spPr>
          <a:xfrm>
            <a:off x="7380312" y="1203598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標本化</a:t>
            </a:r>
            <a:r>
              <a:rPr lang="ja-JP" altLang="en-US" sz="18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周波数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20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D674832-64C7-BEE8-46E7-212F7E4F2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48" y="221742"/>
            <a:ext cx="8909304" cy="4700016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52393E8-6226-F887-E4CA-5C115DD164F4}"/>
              </a:ext>
            </a:extLst>
          </p:cNvPr>
          <p:cNvSpPr txBox="1"/>
          <p:nvPr/>
        </p:nvSpPr>
        <p:spPr>
          <a:xfrm>
            <a:off x="6948264" y="307580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近似する整数値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CEA48DE-61FF-D388-FEA0-365690D4D95B}"/>
              </a:ext>
            </a:extLst>
          </p:cNvPr>
          <p:cNvSpPr txBox="1"/>
          <p:nvPr/>
        </p:nvSpPr>
        <p:spPr>
          <a:xfrm>
            <a:off x="5940152" y="314781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量子化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ADFD0B1-E914-80E5-7862-98787ACB3EF6}"/>
              </a:ext>
            </a:extLst>
          </p:cNvPr>
          <p:cNvSpPr txBox="1"/>
          <p:nvPr/>
        </p:nvSpPr>
        <p:spPr>
          <a:xfrm>
            <a:off x="4932040" y="314781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離散的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31093A9-150C-B895-7CA4-5C39E56E4067}"/>
              </a:ext>
            </a:extLst>
          </p:cNvPr>
          <p:cNvSpPr txBox="1"/>
          <p:nvPr/>
        </p:nvSpPr>
        <p:spPr>
          <a:xfrm>
            <a:off x="4067944" y="285978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量子化ビット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7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D578F38-A7DA-E2A5-5824-6FD5DC31C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92" y="231648"/>
            <a:ext cx="8662416" cy="468020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C67CA89-317F-A9E0-9933-1AAD6609EED9}"/>
              </a:ext>
            </a:extLst>
          </p:cNvPr>
          <p:cNvSpPr txBox="1"/>
          <p:nvPr/>
        </p:nvSpPr>
        <p:spPr>
          <a:xfrm>
            <a:off x="4788024" y="314781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符号化、コード化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3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AC1D050-D838-2B76-343D-40CFB54B2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" y="71628"/>
            <a:ext cx="8990076" cy="50002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E4B4AFF-EFE8-9833-6F84-D21150F2B216}"/>
              </a:ext>
            </a:extLst>
          </p:cNvPr>
          <p:cNvSpPr txBox="1"/>
          <p:nvPr/>
        </p:nvSpPr>
        <p:spPr>
          <a:xfrm>
            <a:off x="8100392" y="393990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+mn-ea"/>
                <a:cs typeface="ＭＳ Ｐゴシック" pitchFamily="50" charset="-128"/>
              </a:rPr>
              <a:t>1/6</a:t>
            </a:r>
            <a:endParaRPr kumimoji="1" lang="ja-JP" altLang="en-US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93A7919-4B36-7713-F2F3-0453CF604FC2}"/>
              </a:ext>
            </a:extLst>
          </p:cNvPr>
          <p:cNvSpPr txBox="1"/>
          <p:nvPr/>
        </p:nvSpPr>
        <p:spPr>
          <a:xfrm>
            <a:off x="8316416" y="444395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+mn-ea"/>
                <a:cs typeface="ＭＳ Ｐゴシック" pitchFamily="50" charset="-128"/>
              </a:rPr>
              <a:t>6</a:t>
            </a:r>
            <a:endParaRPr kumimoji="1" lang="ja-JP" altLang="en-US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9F66DC2-7F0D-7F4A-9668-765D735C0EB6}"/>
              </a:ext>
            </a:extLst>
          </p:cNvPr>
          <p:cNvSpPr txBox="1"/>
          <p:nvPr/>
        </p:nvSpPr>
        <p:spPr>
          <a:xfrm>
            <a:off x="7452320" y="365187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+mn-ea"/>
              </a:rPr>
              <a:t>低い（低音質）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34C5D3-75E1-B3BE-7175-ED83D66F1CBC}"/>
              </a:ext>
            </a:extLst>
          </p:cNvPr>
          <p:cNvSpPr txBox="1"/>
          <p:nvPr/>
        </p:nvSpPr>
        <p:spPr>
          <a:xfrm>
            <a:off x="8260432" y="415592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小さく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BA9825C-7E29-626B-E558-7F6FAA4DC94E}"/>
              </a:ext>
            </a:extLst>
          </p:cNvPr>
          <p:cNvSpPr txBox="1"/>
          <p:nvPr/>
        </p:nvSpPr>
        <p:spPr>
          <a:xfrm>
            <a:off x="7380312" y="451596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小さく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EECCF41-6316-BCD0-3D27-8465E06ED5D7}"/>
              </a:ext>
            </a:extLst>
          </p:cNvPr>
          <p:cNvSpPr txBox="1"/>
          <p:nvPr/>
        </p:nvSpPr>
        <p:spPr>
          <a:xfrm>
            <a:off x="7236296" y="415592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大きく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2E63E58-0A08-5127-3D93-5CB2F8758388}"/>
              </a:ext>
            </a:extLst>
          </p:cNvPr>
          <p:cNvSpPr txBox="1"/>
          <p:nvPr/>
        </p:nvSpPr>
        <p:spPr>
          <a:xfrm>
            <a:off x="7524328" y="3291830"/>
            <a:ext cx="1403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+mn-ea"/>
              </a:rPr>
              <a:t>量子化誤差</a:t>
            </a: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CBBD2005-87A6-9F1C-0F20-3822F35BCE8F}"/>
              </a:ext>
            </a:extLst>
          </p:cNvPr>
          <p:cNvCxnSpPr/>
          <p:nvPr/>
        </p:nvCxnSpPr>
        <p:spPr>
          <a:xfrm flipH="1">
            <a:off x="2987824" y="1419622"/>
            <a:ext cx="504056" cy="576064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333628A3-A9DC-B893-A11F-DAB87132C810}"/>
              </a:ext>
            </a:extLst>
          </p:cNvPr>
          <p:cNvCxnSpPr/>
          <p:nvPr/>
        </p:nvCxnSpPr>
        <p:spPr>
          <a:xfrm flipH="1">
            <a:off x="3347864" y="1563638"/>
            <a:ext cx="504056" cy="576064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FCB7AFDC-6169-E073-2C5C-6C19EA12BF0A}"/>
              </a:ext>
            </a:extLst>
          </p:cNvPr>
          <p:cNvCxnSpPr>
            <a:cxnSpLocks/>
          </p:cNvCxnSpPr>
          <p:nvPr/>
        </p:nvCxnSpPr>
        <p:spPr>
          <a:xfrm>
            <a:off x="899592" y="771550"/>
            <a:ext cx="216024" cy="72008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1F4F1F56-BD18-EF6E-93A4-F360FA01372A}"/>
              </a:ext>
            </a:extLst>
          </p:cNvPr>
          <p:cNvCxnSpPr>
            <a:cxnSpLocks/>
          </p:cNvCxnSpPr>
          <p:nvPr/>
        </p:nvCxnSpPr>
        <p:spPr>
          <a:xfrm>
            <a:off x="539552" y="987574"/>
            <a:ext cx="216024" cy="72008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89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23478"/>
            <a:ext cx="573405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395536" y="33950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参考：正弦波</a:t>
            </a:r>
            <a:endParaRPr kumimoji="1" lang="ja-JP" altLang="en-US" sz="2400" dirty="0"/>
          </a:p>
        </p:txBody>
      </p:sp>
      <p:pic>
        <p:nvPicPr>
          <p:cNvPr id="7" name="signwav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51520" y="1059582"/>
            <a:ext cx="2472275" cy="18542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69"/>
    </mc:Choice>
    <mc:Fallback xmlns="">
      <p:transition spd="slow" advTm="2266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9|2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4.2|2.5|20.7|6.4|2.6|3.8|2.3|9.9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2.6|3.6|5.2|2.1|1.6|8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2.6|3.6|5.2|2.1|1.6|8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13.6|4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3|3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2.3|4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5.1|6.4|22.6|1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0.9|4.4|5.2|4.3|12.1|25.6|6.4|2.2|4.4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486</Words>
  <Application>Microsoft Office PowerPoint</Application>
  <PresentationFormat>画面に合わせる (16:9)</PresentationFormat>
  <Paragraphs>102</Paragraphs>
  <Slides>21</Slides>
  <Notes>0</Notes>
  <HiddenSlides>0</HiddenSlides>
  <MMClips>4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6" baseType="lpstr">
      <vt:lpstr>ＭＳ Ｐゴシック</vt:lpstr>
      <vt:lpstr>ＭＳ ゴシック</vt:lpstr>
      <vt:lpstr>Arial</vt:lpstr>
      <vt:lpstr>Calibri</vt:lpstr>
      <vt:lpstr>Office テーマ</vt:lpstr>
      <vt:lpstr>情報Ⅰ</vt:lpstr>
      <vt:lpstr>1-12　　音声のAD変換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1-12-8 　①　正弦波を発生させてWAV保存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音声のコード化（AD変換）</dc:title>
  <dc:creator>s n</dc:creator>
  <cp:lastModifiedBy>n s</cp:lastModifiedBy>
  <cp:revision>113</cp:revision>
  <cp:lastPrinted>2023-03-08T02:08:31Z</cp:lastPrinted>
  <dcterms:created xsi:type="dcterms:W3CDTF">2020-05-09T02:00:16Z</dcterms:created>
  <dcterms:modified xsi:type="dcterms:W3CDTF">2023-05-18T11:46:30Z</dcterms:modified>
</cp:coreProperties>
</file>