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8" r:id="rId2"/>
    <p:sldId id="346" r:id="rId3"/>
    <p:sldId id="354" r:id="rId4"/>
    <p:sldId id="347" r:id="rId5"/>
    <p:sldId id="275" r:id="rId6"/>
    <p:sldId id="260" r:id="rId7"/>
    <p:sldId id="281" r:id="rId8"/>
    <p:sldId id="348" r:id="rId9"/>
    <p:sldId id="282" r:id="rId10"/>
    <p:sldId id="349" r:id="rId11"/>
    <p:sldId id="350" r:id="rId12"/>
    <p:sldId id="262" r:id="rId13"/>
    <p:sldId id="263" r:id="rId14"/>
    <p:sldId id="267" r:id="rId15"/>
    <p:sldId id="272" r:id="rId16"/>
    <p:sldId id="273" r:id="rId17"/>
    <p:sldId id="261" r:id="rId18"/>
    <p:sldId id="271" r:id="rId19"/>
    <p:sldId id="265" r:id="rId20"/>
    <p:sldId id="293" r:id="rId21"/>
    <p:sldId id="268" r:id="rId22"/>
    <p:sldId id="303" r:id="rId23"/>
    <p:sldId id="344" r:id="rId24"/>
    <p:sldId id="283" r:id="rId25"/>
    <p:sldId id="284" r:id="rId26"/>
    <p:sldId id="264" r:id="rId27"/>
    <p:sldId id="270" r:id="rId28"/>
    <p:sldId id="362" r:id="rId29"/>
    <p:sldId id="364" r:id="rId30"/>
    <p:sldId id="286" r:id="rId31"/>
    <p:sldId id="287" r:id="rId32"/>
    <p:sldId id="285" r:id="rId33"/>
    <p:sldId id="288" r:id="rId34"/>
    <p:sldId id="289" r:id="rId35"/>
    <p:sldId id="269" r:id="rId36"/>
    <p:sldId id="291" r:id="rId37"/>
    <p:sldId id="290" r:id="rId38"/>
    <p:sldId id="332" r:id="rId39"/>
    <p:sldId id="292" r:id="rId40"/>
    <p:sldId id="333" r:id="rId41"/>
    <p:sldId id="308" r:id="rId42"/>
    <p:sldId id="335" r:id="rId43"/>
    <p:sldId id="257" r:id="rId44"/>
    <p:sldId id="336" r:id="rId45"/>
    <p:sldId id="337" r:id="rId46"/>
    <p:sldId id="345" r:id="rId47"/>
    <p:sldId id="338" r:id="rId48"/>
    <p:sldId id="315" r:id="rId49"/>
    <p:sldId id="312" r:id="rId50"/>
    <p:sldId id="340" r:id="rId51"/>
    <p:sldId id="309" r:id="rId52"/>
    <p:sldId id="317" r:id="rId53"/>
    <p:sldId id="352" r:id="rId54"/>
    <p:sldId id="341" r:id="rId55"/>
    <p:sldId id="316" r:id="rId56"/>
    <p:sldId id="342" r:id="rId57"/>
    <p:sldId id="343" r:id="rId58"/>
    <p:sldId id="319" r:id="rId59"/>
    <p:sldId id="355" r:id="rId60"/>
    <p:sldId id="356" r:id="rId61"/>
    <p:sldId id="357" r:id="rId62"/>
    <p:sldId id="361" r:id="rId63"/>
    <p:sldId id="358" r:id="rId64"/>
    <p:sldId id="359" r:id="rId65"/>
    <p:sldId id="360" r:id="rId6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 n" initials="sn" lastIdx="1" clrIdx="0">
    <p:extLst>
      <p:ext uri="{19B8F6BF-5375-455C-9EA6-DF929625EA0E}">
        <p15:presenceInfo xmlns:p15="http://schemas.microsoft.com/office/powerpoint/2012/main" userId="f8e3af67832f13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77B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0EECCA-1341-4668-9020-DB9C3F1B5419}" type="doc">
      <dgm:prSet loTypeId="urn:microsoft.com/office/officeart/2005/8/layout/cycle3" loCatId="cycle" qsTypeId="urn:microsoft.com/office/officeart/2005/8/quickstyle/3d9" qsCatId="3D" csTypeId="urn:microsoft.com/office/officeart/2005/8/colors/colorful1" csCatId="colorful" phldr="1"/>
      <dgm:spPr/>
      <dgm:t>
        <a:bodyPr/>
        <a:lstStyle/>
        <a:p>
          <a:endParaRPr kumimoji="1" lang="ja-JP" altLang="en-US"/>
        </a:p>
      </dgm:t>
    </dgm:pt>
    <dgm:pt modelId="{FB03185E-3DC1-4FFC-BCF2-AD7994D7E05D}">
      <dgm:prSet phldrT="[テキスト]"/>
      <dgm:spPr/>
      <dgm:t>
        <a:bodyPr/>
        <a:lstStyle/>
        <a:p>
          <a:r>
            <a:rPr kumimoji="1" lang="en-US" altLang="ja-JP" dirty="0"/>
            <a:t>Plan</a:t>
          </a:r>
          <a:endParaRPr kumimoji="1" lang="ja-JP" altLang="en-US" dirty="0"/>
        </a:p>
      </dgm:t>
    </dgm:pt>
    <dgm:pt modelId="{9600AF60-84AB-41C0-ACA5-F7CD649C319F}" type="parTrans" cxnId="{895810B2-4DCB-475F-B621-CA372B1AC981}">
      <dgm:prSet/>
      <dgm:spPr/>
      <dgm:t>
        <a:bodyPr/>
        <a:lstStyle/>
        <a:p>
          <a:endParaRPr kumimoji="1" lang="ja-JP" altLang="en-US"/>
        </a:p>
      </dgm:t>
    </dgm:pt>
    <dgm:pt modelId="{3740BCD4-FEAF-4907-8C64-36DD52C6F77F}" type="sibTrans" cxnId="{895810B2-4DCB-475F-B621-CA372B1AC981}">
      <dgm:prSet/>
      <dgm:spPr>
        <a:solidFill>
          <a:srgbClr val="7030A0"/>
        </a:solidFill>
        <a:ln w="76200"/>
      </dgm:spPr>
      <dgm:t>
        <a:bodyPr/>
        <a:lstStyle/>
        <a:p>
          <a:endParaRPr kumimoji="1" lang="ja-JP" altLang="en-US"/>
        </a:p>
      </dgm:t>
    </dgm:pt>
    <dgm:pt modelId="{A3D99754-9F92-4C69-96FC-C7C0CDE7417F}">
      <dgm:prSet phldrT="[テキスト]"/>
      <dgm:spPr/>
      <dgm:t>
        <a:bodyPr/>
        <a:lstStyle/>
        <a:p>
          <a:r>
            <a:rPr kumimoji="1" lang="en-US" altLang="ja-JP" dirty="0"/>
            <a:t>Do</a:t>
          </a:r>
          <a:endParaRPr kumimoji="1" lang="ja-JP" altLang="en-US" dirty="0"/>
        </a:p>
      </dgm:t>
    </dgm:pt>
    <dgm:pt modelId="{BFAE797A-D32B-4749-AF4F-606ECB6B637F}" type="parTrans" cxnId="{A6BE6C12-FD88-4B58-B0A9-2882476F5221}">
      <dgm:prSet/>
      <dgm:spPr/>
      <dgm:t>
        <a:bodyPr/>
        <a:lstStyle/>
        <a:p>
          <a:endParaRPr kumimoji="1" lang="ja-JP" altLang="en-US"/>
        </a:p>
      </dgm:t>
    </dgm:pt>
    <dgm:pt modelId="{F80D545B-763C-440D-A542-F98F8F63C8DA}" type="sibTrans" cxnId="{A6BE6C12-FD88-4B58-B0A9-2882476F5221}">
      <dgm:prSet/>
      <dgm:spPr/>
      <dgm:t>
        <a:bodyPr/>
        <a:lstStyle/>
        <a:p>
          <a:endParaRPr kumimoji="1" lang="ja-JP" altLang="en-US"/>
        </a:p>
      </dgm:t>
    </dgm:pt>
    <dgm:pt modelId="{FD3EF555-CD2E-40BE-9543-A1F10B3BAE63}">
      <dgm:prSet phldrT="[テキスト]"/>
      <dgm:spPr/>
      <dgm:t>
        <a:bodyPr/>
        <a:lstStyle/>
        <a:p>
          <a:r>
            <a:rPr kumimoji="1" lang="en-US" altLang="ja-JP" dirty="0"/>
            <a:t>Check</a:t>
          </a:r>
          <a:endParaRPr kumimoji="1" lang="ja-JP" altLang="en-US" dirty="0"/>
        </a:p>
      </dgm:t>
    </dgm:pt>
    <dgm:pt modelId="{1274961A-7F84-49C8-88DC-E9E8046EA84C}" type="parTrans" cxnId="{3CBEAA88-FB36-4487-B41D-F66F9B7E4B5D}">
      <dgm:prSet/>
      <dgm:spPr/>
      <dgm:t>
        <a:bodyPr/>
        <a:lstStyle/>
        <a:p>
          <a:endParaRPr kumimoji="1" lang="ja-JP" altLang="en-US"/>
        </a:p>
      </dgm:t>
    </dgm:pt>
    <dgm:pt modelId="{F6C3641B-A666-4984-A1FA-5251AED69E60}" type="sibTrans" cxnId="{3CBEAA88-FB36-4487-B41D-F66F9B7E4B5D}">
      <dgm:prSet/>
      <dgm:spPr/>
      <dgm:t>
        <a:bodyPr/>
        <a:lstStyle/>
        <a:p>
          <a:endParaRPr kumimoji="1" lang="ja-JP" altLang="en-US"/>
        </a:p>
      </dgm:t>
    </dgm:pt>
    <dgm:pt modelId="{720ABF88-05E0-45BE-9E8A-DA48A154CF61}">
      <dgm:prSet phldrT="[テキスト]"/>
      <dgm:spPr/>
      <dgm:t>
        <a:bodyPr/>
        <a:lstStyle/>
        <a:p>
          <a:r>
            <a:rPr kumimoji="1" lang="en-US" altLang="ja-JP" dirty="0"/>
            <a:t>Act</a:t>
          </a:r>
          <a:endParaRPr kumimoji="1" lang="ja-JP" altLang="en-US" dirty="0"/>
        </a:p>
      </dgm:t>
    </dgm:pt>
    <dgm:pt modelId="{229B3AF8-FB7F-4E88-8661-2ECACC574DA8}" type="parTrans" cxnId="{12CF1E46-F2C2-487C-8E21-64E17813F0D9}">
      <dgm:prSet/>
      <dgm:spPr/>
      <dgm:t>
        <a:bodyPr/>
        <a:lstStyle/>
        <a:p>
          <a:endParaRPr kumimoji="1" lang="ja-JP" altLang="en-US"/>
        </a:p>
      </dgm:t>
    </dgm:pt>
    <dgm:pt modelId="{EDECB36A-52E2-40D0-A314-C35DAC8AFBE1}" type="sibTrans" cxnId="{12CF1E46-F2C2-487C-8E21-64E17813F0D9}">
      <dgm:prSet/>
      <dgm:spPr/>
      <dgm:t>
        <a:bodyPr/>
        <a:lstStyle/>
        <a:p>
          <a:endParaRPr kumimoji="1" lang="ja-JP" altLang="en-US"/>
        </a:p>
      </dgm:t>
    </dgm:pt>
    <dgm:pt modelId="{54563AE5-9C36-4AA5-A836-B1BC3219876B}" type="pres">
      <dgm:prSet presAssocID="{E20EECCA-1341-4668-9020-DB9C3F1B5419}" presName="Name0" presStyleCnt="0">
        <dgm:presLayoutVars>
          <dgm:dir/>
          <dgm:resizeHandles val="exact"/>
        </dgm:presLayoutVars>
      </dgm:prSet>
      <dgm:spPr/>
    </dgm:pt>
    <dgm:pt modelId="{FBCD8BA9-F64A-4E2C-B09E-18298D8E74A3}" type="pres">
      <dgm:prSet presAssocID="{E20EECCA-1341-4668-9020-DB9C3F1B5419}" presName="cycle" presStyleCnt="0"/>
      <dgm:spPr/>
    </dgm:pt>
    <dgm:pt modelId="{59A4520E-CE95-4D6B-90C1-3D615C8C85A9}" type="pres">
      <dgm:prSet presAssocID="{FB03185E-3DC1-4FFC-BCF2-AD7994D7E05D}" presName="nodeFirstNode" presStyleLbl="node1" presStyleIdx="0" presStyleCnt="4">
        <dgm:presLayoutVars>
          <dgm:bulletEnabled val="1"/>
        </dgm:presLayoutVars>
      </dgm:prSet>
      <dgm:spPr/>
    </dgm:pt>
    <dgm:pt modelId="{40457726-65F1-4F81-8DDC-87D2E3A04CEA}" type="pres">
      <dgm:prSet presAssocID="{3740BCD4-FEAF-4907-8C64-36DD52C6F77F}" presName="sibTransFirstNode" presStyleLbl="bgShp" presStyleIdx="0" presStyleCnt="1"/>
      <dgm:spPr/>
    </dgm:pt>
    <dgm:pt modelId="{20B03E06-A0B1-4699-8447-01D143AB8D8F}" type="pres">
      <dgm:prSet presAssocID="{A3D99754-9F92-4C69-96FC-C7C0CDE7417F}" presName="nodeFollowingNodes" presStyleLbl="node1" presStyleIdx="1" presStyleCnt="4">
        <dgm:presLayoutVars>
          <dgm:bulletEnabled val="1"/>
        </dgm:presLayoutVars>
      </dgm:prSet>
      <dgm:spPr/>
    </dgm:pt>
    <dgm:pt modelId="{EA42313C-5B8A-4188-9ECB-C4AAB536BF22}" type="pres">
      <dgm:prSet presAssocID="{FD3EF555-CD2E-40BE-9543-A1F10B3BAE63}" presName="nodeFollowingNodes" presStyleLbl="node1" presStyleIdx="2" presStyleCnt="4">
        <dgm:presLayoutVars>
          <dgm:bulletEnabled val="1"/>
        </dgm:presLayoutVars>
      </dgm:prSet>
      <dgm:spPr/>
    </dgm:pt>
    <dgm:pt modelId="{A62CFAB3-6B61-45C6-BE41-6AAB041C9A2E}" type="pres">
      <dgm:prSet presAssocID="{720ABF88-05E0-45BE-9E8A-DA48A154CF61}" presName="nodeFollowingNodes" presStyleLbl="node1" presStyleIdx="3" presStyleCnt="4">
        <dgm:presLayoutVars>
          <dgm:bulletEnabled val="1"/>
        </dgm:presLayoutVars>
      </dgm:prSet>
      <dgm:spPr/>
    </dgm:pt>
  </dgm:ptLst>
  <dgm:cxnLst>
    <dgm:cxn modelId="{A6BE6C12-FD88-4B58-B0A9-2882476F5221}" srcId="{E20EECCA-1341-4668-9020-DB9C3F1B5419}" destId="{A3D99754-9F92-4C69-96FC-C7C0CDE7417F}" srcOrd="1" destOrd="0" parTransId="{BFAE797A-D32B-4749-AF4F-606ECB6B637F}" sibTransId="{F80D545B-763C-440D-A542-F98F8F63C8DA}"/>
    <dgm:cxn modelId="{A33CE02F-2EF1-431D-BA63-D152B3A788F5}" type="presOf" srcId="{E20EECCA-1341-4668-9020-DB9C3F1B5419}" destId="{54563AE5-9C36-4AA5-A836-B1BC3219876B}" srcOrd="0" destOrd="0" presId="urn:microsoft.com/office/officeart/2005/8/layout/cycle3"/>
    <dgm:cxn modelId="{A95B2E33-3E8B-4B73-9D53-EBAFD063DCD1}" type="presOf" srcId="{3740BCD4-FEAF-4907-8C64-36DD52C6F77F}" destId="{40457726-65F1-4F81-8DDC-87D2E3A04CEA}" srcOrd="0" destOrd="0" presId="urn:microsoft.com/office/officeart/2005/8/layout/cycle3"/>
    <dgm:cxn modelId="{A2DD923B-743B-4BBE-8E6B-C92DC132294F}" type="presOf" srcId="{FD3EF555-CD2E-40BE-9543-A1F10B3BAE63}" destId="{EA42313C-5B8A-4188-9ECB-C4AAB536BF22}" srcOrd="0" destOrd="0" presId="urn:microsoft.com/office/officeart/2005/8/layout/cycle3"/>
    <dgm:cxn modelId="{73440660-021D-4C11-86A5-1B5043FFAD0B}" type="presOf" srcId="{720ABF88-05E0-45BE-9E8A-DA48A154CF61}" destId="{A62CFAB3-6B61-45C6-BE41-6AAB041C9A2E}" srcOrd="0" destOrd="0" presId="urn:microsoft.com/office/officeart/2005/8/layout/cycle3"/>
    <dgm:cxn modelId="{12CF1E46-F2C2-487C-8E21-64E17813F0D9}" srcId="{E20EECCA-1341-4668-9020-DB9C3F1B5419}" destId="{720ABF88-05E0-45BE-9E8A-DA48A154CF61}" srcOrd="3" destOrd="0" parTransId="{229B3AF8-FB7F-4E88-8661-2ECACC574DA8}" sibTransId="{EDECB36A-52E2-40D0-A314-C35DAC8AFBE1}"/>
    <dgm:cxn modelId="{0BBDF14C-A0B1-4703-8F3B-376A0D8F7388}" type="presOf" srcId="{FB03185E-3DC1-4FFC-BCF2-AD7994D7E05D}" destId="{59A4520E-CE95-4D6B-90C1-3D615C8C85A9}" srcOrd="0" destOrd="0" presId="urn:microsoft.com/office/officeart/2005/8/layout/cycle3"/>
    <dgm:cxn modelId="{3CBEAA88-FB36-4487-B41D-F66F9B7E4B5D}" srcId="{E20EECCA-1341-4668-9020-DB9C3F1B5419}" destId="{FD3EF555-CD2E-40BE-9543-A1F10B3BAE63}" srcOrd="2" destOrd="0" parTransId="{1274961A-7F84-49C8-88DC-E9E8046EA84C}" sibTransId="{F6C3641B-A666-4984-A1FA-5251AED69E60}"/>
    <dgm:cxn modelId="{21E8899F-98A2-42DE-BD8B-FD1652D725F3}" type="presOf" srcId="{A3D99754-9F92-4C69-96FC-C7C0CDE7417F}" destId="{20B03E06-A0B1-4699-8447-01D143AB8D8F}" srcOrd="0" destOrd="0" presId="urn:microsoft.com/office/officeart/2005/8/layout/cycle3"/>
    <dgm:cxn modelId="{895810B2-4DCB-475F-B621-CA372B1AC981}" srcId="{E20EECCA-1341-4668-9020-DB9C3F1B5419}" destId="{FB03185E-3DC1-4FFC-BCF2-AD7994D7E05D}" srcOrd="0" destOrd="0" parTransId="{9600AF60-84AB-41C0-ACA5-F7CD649C319F}" sibTransId="{3740BCD4-FEAF-4907-8C64-36DD52C6F77F}"/>
    <dgm:cxn modelId="{D92A6170-53FE-4C76-AA96-6BE3B2794E93}" type="presParOf" srcId="{54563AE5-9C36-4AA5-A836-B1BC3219876B}" destId="{FBCD8BA9-F64A-4E2C-B09E-18298D8E74A3}" srcOrd="0" destOrd="0" presId="urn:microsoft.com/office/officeart/2005/8/layout/cycle3"/>
    <dgm:cxn modelId="{505F43C8-EB10-4A77-BD6E-E7048BFB3010}" type="presParOf" srcId="{FBCD8BA9-F64A-4E2C-B09E-18298D8E74A3}" destId="{59A4520E-CE95-4D6B-90C1-3D615C8C85A9}" srcOrd="0" destOrd="0" presId="urn:microsoft.com/office/officeart/2005/8/layout/cycle3"/>
    <dgm:cxn modelId="{C800247C-91BD-4219-A6E0-8BAF8F800CD2}" type="presParOf" srcId="{FBCD8BA9-F64A-4E2C-B09E-18298D8E74A3}" destId="{40457726-65F1-4F81-8DDC-87D2E3A04CEA}" srcOrd="1" destOrd="0" presId="urn:microsoft.com/office/officeart/2005/8/layout/cycle3"/>
    <dgm:cxn modelId="{1F22867C-F738-47D1-AB07-4ADDC1AC321C}" type="presParOf" srcId="{FBCD8BA9-F64A-4E2C-B09E-18298D8E74A3}" destId="{20B03E06-A0B1-4699-8447-01D143AB8D8F}" srcOrd="2" destOrd="0" presId="urn:microsoft.com/office/officeart/2005/8/layout/cycle3"/>
    <dgm:cxn modelId="{3F6B7D5C-EFEE-4A5F-BEBF-B4AEC2864EDD}" type="presParOf" srcId="{FBCD8BA9-F64A-4E2C-B09E-18298D8E74A3}" destId="{EA42313C-5B8A-4188-9ECB-C4AAB536BF22}" srcOrd="3" destOrd="0" presId="urn:microsoft.com/office/officeart/2005/8/layout/cycle3"/>
    <dgm:cxn modelId="{43D12407-B2B0-4861-8234-88379D5E95ED}" type="presParOf" srcId="{FBCD8BA9-F64A-4E2C-B09E-18298D8E74A3}" destId="{A62CFAB3-6B61-45C6-BE41-6AAB041C9A2E}"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BE0852-C7BA-4EF4-A2A0-1E3A0550B624}"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kumimoji="1" lang="ja-JP" altLang="en-US"/>
        </a:p>
      </dgm:t>
    </dgm:pt>
    <dgm:pt modelId="{7A723BE2-15A4-4401-B561-805A8AA2CDB3}">
      <dgm:prSet phldrT="[テキスト]" custT="1"/>
      <dgm:spPr>
        <a:solidFill>
          <a:srgbClr val="584300"/>
        </a:solidFill>
      </dgm:spPr>
      <dgm:t>
        <a:bodyPr/>
        <a:lstStyle/>
        <a:p>
          <a:r>
            <a:rPr kumimoji="1" lang="ja-JP" altLang="en-US" sz="1200" dirty="0">
              <a:latin typeface="ＭＳ Ｐゴシック" panose="020B0600070205080204" pitchFamily="50" charset="-128"/>
              <a:ea typeface="ＭＳ Ｐゴシック" panose="020B0600070205080204" pitchFamily="50" charset="-128"/>
            </a:rPr>
            <a:t>文化祭企画</a:t>
          </a:r>
          <a:endParaRPr kumimoji="1" lang="en-US" altLang="ja-JP" sz="1200" dirty="0">
            <a:latin typeface="ＭＳ Ｐゴシック" panose="020B0600070205080204" pitchFamily="50" charset="-128"/>
            <a:ea typeface="ＭＳ Ｐゴシック" panose="020B0600070205080204" pitchFamily="50" charset="-128"/>
          </a:endParaRPr>
        </a:p>
      </dgm:t>
    </dgm:pt>
    <dgm:pt modelId="{635C6BF0-F43F-440D-9720-538879981E95}" type="parTrans" cxnId="{F5200899-BC0D-4D51-A605-B2B2D90F47F3}">
      <dgm:prSet/>
      <dgm:spPr/>
      <dgm:t>
        <a:bodyPr/>
        <a:lstStyle/>
        <a:p>
          <a:endParaRPr kumimoji="1" lang="ja-JP" altLang="en-US"/>
        </a:p>
      </dgm:t>
    </dgm:pt>
    <dgm:pt modelId="{8136F300-2C6B-4564-865B-FF174B92D7C6}" type="sibTrans" cxnId="{F5200899-BC0D-4D51-A605-B2B2D90F47F3}">
      <dgm:prSet/>
      <dgm:spPr/>
      <dgm:t>
        <a:bodyPr/>
        <a:lstStyle/>
        <a:p>
          <a:endParaRPr kumimoji="1" lang="ja-JP" altLang="en-US"/>
        </a:p>
      </dgm:t>
    </dgm:pt>
    <dgm:pt modelId="{C8D34694-4F9C-46A0-8A5F-4C80EE067EBC}" type="asst">
      <dgm:prSet phldrT="[テキスト]" custT="1"/>
      <dgm:spPr>
        <a:solidFill>
          <a:srgbClr val="7030A0"/>
        </a:solidFill>
      </dgm:spPr>
      <dgm:t>
        <a:bodyPr/>
        <a:lstStyle/>
        <a:p>
          <a:r>
            <a:rPr kumimoji="1" lang="ja-JP" altLang="en-US" sz="1200" dirty="0">
              <a:latin typeface="ＭＳ Ｐゴシック" panose="020B0600070205080204" pitchFamily="50" charset="-128"/>
              <a:ea typeface="ＭＳ Ｐゴシック" panose="020B0600070205080204" pitchFamily="50" charset="-128"/>
            </a:rPr>
            <a:t>規定</a:t>
          </a:r>
        </a:p>
      </dgm:t>
    </dgm:pt>
    <dgm:pt modelId="{7B1BE86A-110D-4D51-A72D-9CD8A74847A4}" type="parTrans" cxnId="{894217F7-4D30-4B34-88CE-1C5EF41E2342}">
      <dgm:prSet/>
      <dgm:spPr>
        <a:ln w="19050">
          <a:solidFill>
            <a:schemeClr val="tx1"/>
          </a:solidFill>
        </a:ln>
      </dgm:spPr>
      <dgm:t>
        <a:bodyPr/>
        <a:lstStyle/>
        <a:p>
          <a:endParaRPr kumimoji="1" lang="ja-JP" altLang="en-US"/>
        </a:p>
      </dgm:t>
    </dgm:pt>
    <dgm:pt modelId="{2DB6F552-E42C-4DE7-92A2-CA065DCAB41D}" type="sibTrans" cxnId="{894217F7-4D30-4B34-88CE-1C5EF41E2342}">
      <dgm:prSet/>
      <dgm:spPr/>
      <dgm:t>
        <a:bodyPr/>
        <a:lstStyle/>
        <a:p>
          <a:endParaRPr kumimoji="1" lang="ja-JP" altLang="en-US"/>
        </a:p>
      </dgm:t>
    </dgm:pt>
    <dgm:pt modelId="{11BEA637-0489-4EDC-BD31-1B812F3D21CC}">
      <dgm:prSet phldrT="[テキスト]" custT="1"/>
      <dgm:spPr>
        <a:solidFill>
          <a:schemeClr val="tx1">
            <a:lumMod val="95000"/>
            <a:lumOff val="5000"/>
          </a:schemeClr>
        </a:solidFill>
      </dgm:spPr>
      <dgm:t>
        <a:bodyPr/>
        <a:lstStyle/>
        <a:p>
          <a:r>
            <a:rPr kumimoji="1" lang="ja-JP" altLang="en-US" sz="1200" dirty="0">
              <a:latin typeface="ＭＳ Ｐゴシック" panose="020B0600070205080204" pitchFamily="50" charset="-128"/>
              <a:ea typeface="ＭＳ Ｐゴシック" panose="020B0600070205080204" pitchFamily="50" charset="-128"/>
            </a:rPr>
            <a:t>パフォーマンス</a:t>
          </a:r>
        </a:p>
      </dgm:t>
    </dgm:pt>
    <dgm:pt modelId="{D86A422D-D59A-413F-97DA-FF24EB26363F}" type="parTrans" cxnId="{E104A75C-4356-4DAE-9A34-690EBA3CE6D8}">
      <dgm:prSet/>
      <dgm:spPr>
        <a:ln w="19050">
          <a:solidFill>
            <a:schemeClr val="tx1"/>
          </a:solidFill>
        </a:ln>
      </dgm:spPr>
      <dgm:t>
        <a:bodyPr/>
        <a:lstStyle/>
        <a:p>
          <a:endParaRPr kumimoji="1" lang="ja-JP" altLang="en-US"/>
        </a:p>
      </dgm:t>
    </dgm:pt>
    <dgm:pt modelId="{A93D8715-EA1B-44B1-8CBF-6327214AFE03}" type="sibTrans" cxnId="{E104A75C-4356-4DAE-9A34-690EBA3CE6D8}">
      <dgm:prSet/>
      <dgm:spPr/>
      <dgm:t>
        <a:bodyPr/>
        <a:lstStyle/>
        <a:p>
          <a:endParaRPr kumimoji="1" lang="ja-JP" altLang="en-US"/>
        </a:p>
      </dgm:t>
    </dgm:pt>
    <dgm:pt modelId="{4BCCA8D5-2519-4E16-A9B0-8F2BBD625DE8}">
      <dgm:prSet phldrT="[テキスト]" custT="1"/>
      <dgm:spPr>
        <a:solidFill>
          <a:schemeClr val="tx1">
            <a:lumMod val="95000"/>
            <a:lumOff val="5000"/>
          </a:schemeClr>
        </a:solidFill>
      </dgm:spPr>
      <dgm:t>
        <a:bodyPr/>
        <a:lstStyle/>
        <a:p>
          <a:r>
            <a:rPr kumimoji="1" lang="ja-JP" altLang="en-US" sz="1200" dirty="0">
              <a:latin typeface="ＭＳ Ｐゴシック" panose="020B0600070205080204" pitchFamily="50" charset="-128"/>
              <a:ea typeface="ＭＳ Ｐゴシック" panose="020B0600070205080204" pitchFamily="50" charset="-128"/>
            </a:rPr>
            <a:t>模擬店</a:t>
          </a:r>
        </a:p>
      </dgm:t>
    </dgm:pt>
    <dgm:pt modelId="{9728124C-D7F0-48F5-A738-591C289833F3}" type="parTrans" cxnId="{CAAE06F4-7B79-46D8-B336-8405C17D9B9B}">
      <dgm:prSet/>
      <dgm:spPr>
        <a:ln w="19050"/>
      </dgm:spPr>
      <dgm:t>
        <a:bodyPr/>
        <a:lstStyle/>
        <a:p>
          <a:endParaRPr kumimoji="1" lang="ja-JP" altLang="en-US"/>
        </a:p>
      </dgm:t>
    </dgm:pt>
    <dgm:pt modelId="{BEC1DE74-1277-4218-8C2B-03FFAA6A8CA4}" type="sibTrans" cxnId="{CAAE06F4-7B79-46D8-B336-8405C17D9B9B}">
      <dgm:prSet/>
      <dgm:spPr/>
      <dgm:t>
        <a:bodyPr/>
        <a:lstStyle/>
        <a:p>
          <a:endParaRPr kumimoji="1" lang="ja-JP" altLang="en-US"/>
        </a:p>
      </dgm:t>
    </dgm:pt>
    <dgm:pt modelId="{DE3B638D-62A2-4234-A6F7-3D94B51AC101}">
      <dgm:prSet phldrT="[テキスト]" custT="1"/>
      <dgm:spPr>
        <a:solidFill>
          <a:schemeClr val="tx1">
            <a:lumMod val="95000"/>
            <a:lumOff val="5000"/>
          </a:schemeClr>
        </a:solidFill>
      </dgm:spPr>
      <dgm:t>
        <a:bodyPr/>
        <a:lstStyle/>
        <a:p>
          <a:r>
            <a:rPr kumimoji="1" lang="ja-JP" altLang="en-US" sz="1200" dirty="0">
              <a:latin typeface="ＭＳ Ｐゴシック" panose="020B0600070205080204" pitchFamily="50" charset="-128"/>
              <a:ea typeface="ＭＳ Ｐゴシック" panose="020B0600070205080204" pitchFamily="50" charset="-128"/>
            </a:rPr>
            <a:t>展示</a:t>
          </a:r>
        </a:p>
      </dgm:t>
    </dgm:pt>
    <dgm:pt modelId="{2B1309FA-E481-4495-9E1F-73F9FDD55927}" type="parTrans" cxnId="{A0DD56F2-B402-4AC4-B76D-ECA73031E2BA}">
      <dgm:prSet/>
      <dgm:spPr>
        <a:ln w="19050">
          <a:solidFill>
            <a:schemeClr val="tx1"/>
          </a:solidFill>
        </a:ln>
      </dgm:spPr>
      <dgm:t>
        <a:bodyPr/>
        <a:lstStyle/>
        <a:p>
          <a:endParaRPr kumimoji="1" lang="ja-JP" altLang="en-US"/>
        </a:p>
      </dgm:t>
    </dgm:pt>
    <dgm:pt modelId="{A913E63B-8427-4053-ABAC-31D8910D03E5}" type="sibTrans" cxnId="{A0DD56F2-B402-4AC4-B76D-ECA73031E2BA}">
      <dgm:prSet/>
      <dgm:spPr/>
      <dgm:t>
        <a:bodyPr/>
        <a:lstStyle/>
        <a:p>
          <a:endParaRPr kumimoji="1" lang="ja-JP" altLang="en-US"/>
        </a:p>
      </dgm:t>
    </dgm:pt>
    <dgm:pt modelId="{83058CCE-15D5-4A27-AEAC-7D0199AD436D}" type="pres">
      <dgm:prSet presAssocID="{FCBE0852-C7BA-4EF4-A2A0-1E3A0550B624}" presName="hierChild1" presStyleCnt="0">
        <dgm:presLayoutVars>
          <dgm:orgChart val="1"/>
          <dgm:chPref val="1"/>
          <dgm:dir/>
          <dgm:animOne val="branch"/>
          <dgm:animLvl val="lvl"/>
          <dgm:resizeHandles/>
        </dgm:presLayoutVars>
      </dgm:prSet>
      <dgm:spPr/>
    </dgm:pt>
    <dgm:pt modelId="{B1AA71E2-97C9-4A41-BED0-67B5AE7729F3}" type="pres">
      <dgm:prSet presAssocID="{7A723BE2-15A4-4401-B561-805A8AA2CDB3}" presName="hierRoot1" presStyleCnt="0">
        <dgm:presLayoutVars>
          <dgm:hierBranch val="init"/>
        </dgm:presLayoutVars>
      </dgm:prSet>
      <dgm:spPr/>
    </dgm:pt>
    <dgm:pt modelId="{1A6F1D15-C8D6-42FD-90A7-D57E104BBD9F}" type="pres">
      <dgm:prSet presAssocID="{7A723BE2-15A4-4401-B561-805A8AA2CDB3}" presName="rootComposite1" presStyleCnt="0"/>
      <dgm:spPr/>
    </dgm:pt>
    <dgm:pt modelId="{585F4216-3A86-4F4B-BD1A-DBDE2270EF38}" type="pres">
      <dgm:prSet presAssocID="{7A723BE2-15A4-4401-B561-805A8AA2CDB3}" presName="rootText1" presStyleLbl="node0" presStyleIdx="0" presStyleCnt="1" custScaleX="135739">
        <dgm:presLayoutVars>
          <dgm:chPref val="3"/>
        </dgm:presLayoutVars>
      </dgm:prSet>
      <dgm:spPr/>
    </dgm:pt>
    <dgm:pt modelId="{6ECE3F18-B5C1-4BEE-B291-BB6F91EE60FF}" type="pres">
      <dgm:prSet presAssocID="{7A723BE2-15A4-4401-B561-805A8AA2CDB3}" presName="rootConnector1" presStyleLbl="node1" presStyleIdx="0" presStyleCnt="0"/>
      <dgm:spPr/>
    </dgm:pt>
    <dgm:pt modelId="{9B07F37E-1F3D-4E53-9F70-4CBF983C544C}" type="pres">
      <dgm:prSet presAssocID="{7A723BE2-15A4-4401-B561-805A8AA2CDB3}" presName="hierChild2" presStyleCnt="0"/>
      <dgm:spPr/>
    </dgm:pt>
    <dgm:pt modelId="{8309DD04-86BC-4BC0-B1A5-97EC2C0E59C1}" type="pres">
      <dgm:prSet presAssocID="{D86A422D-D59A-413F-97DA-FF24EB26363F}" presName="Name37" presStyleLbl="parChTrans1D2" presStyleIdx="0" presStyleCnt="4"/>
      <dgm:spPr/>
    </dgm:pt>
    <dgm:pt modelId="{9852A91F-7637-4730-82D6-A61FE124B6B0}" type="pres">
      <dgm:prSet presAssocID="{11BEA637-0489-4EDC-BD31-1B812F3D21CC}" presName="hierRoot2" presStyleCnt="0">
        <dgm:presLayoutVars>
          <dgm:hierBranch val="init"/>
        </dgm:presLayoutVars>
      </dgm:prSet>
      <dgm:spPr/>
    </dgm:pt>
    <dgm:pt modelId="{2059A051-80CF-4086-B42C-32B4F5092630}" type="pres">
      <dgm:prSet presAssocID="{11BEA637-0489-4EDC-BD31-1B812F3D21CC}" presName="rootComposite" presStyleCnt="0"/>
      <dgm:spPr/>
    </dgm:pt>
    <dgm:pt modelId="{205338E0-395B-4061-A0AD-0215B69D6D90}" type="pres">
      <dgm:prSet presAssocID="{11BEA637-0489-4EDC-BD31-1B812F3D21CC}" presName="rootText" presStyleLbl="node2" presStyleIdx="0" presStyleCnt="3" custScaleX="119476">
        <dgm:presLayoutVars>
          <dgm:chPref val="3"/>
        </dgm:presLayoutVars>
      </dgm:prSet>
      <dgm:spPr/>
    </dgm:pt>
    <dgm:pt modelId="{0F601222-452F-4333-BD2B-7E67ADE48099}" type="pres">
      <dgm:prSet presAssocID="{11BEA637-0489-4EDC-BD31-1B812F3D21CC}" presName="rootConnector" presStyleLbl="node2" presStyleIdx="0" presStyleCnt="3"/>
      <dgm:spPr/>
    </dgm:pt>
    <dgm:pt modelId="{32745F11-6E0D-44C5-B43E-671BF2CED78B}" type="pres">
      <dgm:prSet presAssocID="{11BEA637-0489-4EDC-BD31-1B812F3D21CC}" presName="hierChild4" presStyleCnt="0"/>
      <dgm:spPr/>
    </dgm:pt>
    <dgm:pt modelId="{E80636DE-D37C-40ED-9166-D5AFCDA6508A}" type="pres">
      <dgm:prSet presAssocID="{11BEA637-0489-4EDC-BD31-1B812F3D21CC}" presName="hierChild5" presStyleCnt="0"/>
      <dgm:spPr/>
    </dgm:pt>
    <dgm:pt modelId="{895AEC36-E104-450A-A418-EFF05BC0CF9B}" type="pres">
      <dgm:prSet presAssocID="{9728124C-D7F0-48F5-A738-591C289833F3}" presName="Name37" presStyleLbl="parChTrans1D2" presStyleIdx="1" presStyleCnt="4"/>
      <dgm:spPr/>
    </dgm:pt>
    <dgm:pt modelId="{C07EDB7C-12A0-499D-9CA4-D787C3002B92}" type="pres">
      <dgm:prSet presAssocID="{4BCCA8D5-2519-4E16-A9B0-8F2BBD625DE8}" presName="hierRoot2" presStyleCnt="0">
        <dgm:presLayoutVars>
          <dgm:hierBranch val="init"/>
        </dgm:presLayoutVars>
      </dgm:prSet>
      <dgm:spPr/>
    </dgm:pt>
    <dgm:pt modelId="{F755CB3B-CCA3-4ADA-96A0-C99BB342BD29}" type="pres">
      <dgm:prSet presAssocID="{4BCCA8D5-2519-4E16-A9B0-8F2BBD625DE8}" presName="rootComposite" presStyleCnt="0"/>
      <dgm:spPr/>
    </dgm:pt>
    <dgm:pt modelId="{F0045778-CEE5-4D9B-AF6B-68A91C48F240}" type="pres">
      <dgm:prSet presAssocID="{4BCCA8D5-2519-4E16-A9B0-8F2BBD625DE8}" presName="rootText" presStyleLbl="node2" presStyleIdx="1" presStyleCnt="3">
        <dgm:presLayoutVars>
          <dgm:chPref val="3"/>
        </dgm:presLayoutVars>
      </dgm:prSet>
      <dgm:spPr/>
    </dgm:pt>
    <dgm:pt modelId="{D026FF6F-FD08-4ADD-BC84-C7B682E9C685}" type="pres">
      <dgm:prSet presAssocID="{4BCCA8D5-2519-4E16-A9B0-8F2BBD625DE8}" presName="rootConnector" presStyleLbl="node2" presStyleIdx="1" presStyleCnt="3"/>
      <dgm:spPr/>
    </dgm:pt>
    <dgm:pt modelId="{5195749A-662C-4A52-A26A-20880915AA43}" type="pres">
      <dgm:prSet presAssocID="{4BCCA8D5-2519-4E16-A9B0-8F2BBD625DE8}" presName="hierChild4" presStyleCnt="0"/>
      <dgm:spPr/>
    </dgm:pt>
    <dgm:pt modelId="{9622FC58-3052-4F3B-91DE-63FCDBF17BDE}" type="pres">
      <dgm:prSet presAssocID="{4BCCA8D5-2519-4E16-A9B0-8F2BBD625DE8}" presName="hierChild5" presStyleCnt="0"/>
      <dgm:spPr/>
    </dgm:pt>
    <dgm:pt modelId="{9D6A3EEE-90C9-4718-999B-2C75F2921D62}" type="pres">
      <dgm:prSet presAssocID="{2B1309FA-E481-4495-9E1F-73F9FDD55927}" presName="Name37" presStyleLbl="parChTrans1D2" presStyleIdx="2" presStyleCnt="4"/>
      <dgm:spPr/>
    </dgm:pt>
    <dgm:pt modelId="{202733F7-EB70-4C6B-BB22-CE9C818DCFC9}" type="pres">
      <dgm:prSet presAssocID="{DE3B638D-62A2-4234-A6F7-3D94B51AC101}" presName="hierRoot2" presStyleCnt="0">
        <dgm:presLayoutVars>
          <dgm:hierBranch val="init"/>
        </dgm:presLayoutVars>
      </dgm:prSet>
      <dgm:spPr/>
    </dgm:pt>
    <dgm:pt modelId="{12ED73DD-D9AD-4F98-B273-D4FA4DC22F88}" type="pres">
      <dgm:prSet presAssocID="{DE3B638D-62A2-4234-A6F7-3D94B51AC101}" presName="rootComposite" presStyleCnt="0"/>
      <dgm:spPr/>
    </dgm:pt>
    <dgm:pt modelId="{EC95A323-21A1-49D6-95DF-B72611FAC1A4}" type="pres">
      <dgm:prSet presAssocID="{DE3B638D-62A2-4234-A6F7-3D94B51AC101}" presName="rootText" presStyleLbl="node2" presStyleIdx="2" presStyleCnt="3">
        <dgm:presLayoutVars>
          <dgm:chPref val="3"/>
        </dgm:presLayoutVars>
      </dgm:prSet>
      <dgm:spPr/>
    </dgm:pt>
    <dgm:pt modelId="{04D44F24-9CF6-40FF-90A8-12EF4AD10AA4}" type="pres">
      <dgm:prSet presAssocID="{DE3B638D-62A2-4234-A6F7-3D94B51AC101}" presName="rootConnector" presStyleLbl="node2" presStyleIdx="2" presStyleCnt="3"/>
      <dgm:spPr/>
    </dgm:pt>
    <dgm:pt modelId="{82F3BEC3-8ED1-4364-A738-9EDB36522CCD}" type="pres">
      <dgm:prSet presAssocID="{DE3B638D-62A2-4234-A6F7-3D94B51AC101}" presName="hierChild4" presStyleCnt="0"/>
      <dgm:spPr/>
    </dgm:pt>
    <dgm:pt modelId="{B40F1A18-02DD-4128-954F-4899EAC4B7D3}" type="pres">
      <dgm:prSet presAssocID="{DE3B638D-62A2-4234-A6F7-3D94B51AC101}" presName="hierChild5" presStyleCnt="0"/>
      <dgm:spPr/>
    </dgm:pt>
    <dgm:pt modelId="{FEE15F44-158D-4951-B36A-341B5D4A76D8}" type="pres">
      <dgm:prSet presAssocID="{7A723BE2-15A4-4401-B561-805A8AA2CDB3}" presName="hierChild3" presStyleCnt="0"/>
      <dgm:spPr/>
    </dgm:pt>
    <dgm:pt modelId="{3B275955-DC3A-4205-BAFA-0F0875C90717}" type="pres">
      <dgm:prSet presAssocID="{7B1BE86A-110D-4D51-A72D-9CD8A74847A4}" presName="Name111" presStyleLbl="parChTrans1D2" presStyleIdx="3" presStyleCnt="4"/>
      <dgm:spPr/>
    </dgm:pt>
    <dgm:pt modelId="{DB4BEA6C-BC83-4ABD-9AC8-5ECBBA62DD93}" type="pres">
      <dgm:prSet presAssocID="{C8D34694-4F9C-46A0-8A5F-4C80EE067EBC}" presName="hierRoot3" presStyleCnt="0">
        <dgm:presLayoutVars>
          <dgm:hierBranch val="init"/>
        </dgm:presLayoutVars>
      </dgm:prSet>
      <dgm:spPr/>
    </dgm:pt>
    <dgm:pt modelId="{E02E016E-4914-46C1-9606-889206D54853}" type="pres">
      <dgm:prSet presAssocID="{C8D34694-4F9C-46A0-8A5F-4C80EE067EBC}" presName="rootComposite3" presStyleCnt="0"/>
      <dgm:spPr/>
    </dgm:pt>
    <dgm:pt modelId="{84FFB034-A542-4DE0-BF13-87EAAEDBB43D}" type="pres">
      <dgm:prSet presAssocID="{C8D34694-4F9C-46A0-8A5F-4C80EE067EBC}" presName="rootText3" presStyleLbl="asst1" presStyleIdx="0" presStyleCnt="1">
        <dgm:presLayoutVars>
          <dgm:chPref val="3"/>
        </dgm:presLayoutVars>
      </dgm:prSet>
      <dgm:spPr/>
    </dgm:pt>
    <dgm:pt modelId="{E6C051D0-1743-4DF4-9A16-048A362B30E0}" type="pres">
      <dgm:prSet presAssocID="{C8D34694-4F9C-46A0-8A5F-4C80EE067EBC}" presName="rootConnector3" presStyleLbl="asst1" presStyleIdx="0" presStyleCnt="1"/>
      <dgm:spPr/>
    </dgm:pt>
    <dgm:pt modelId="{ACDCA012-D163-4233-BD0B-987D4A70C019}" type="pres">
      <dgm:prSet presAssocID="{C8D34694-4F9C-46A0-8A5F-4C80EE067EBC}" presName="hierChild6" presStyleCnt="0"/>
      <dgm:spPr/>
    </dgm:pt>
    <dgm:pt modelId="{E1C13885-775A-4060-AB3C-9216AA9A0693}" type="pres">
      <dgm:prSet presAssocID="{C8D34694-4F9C-46A0-8A5F-4C80EE067EBC}" presName="hierChild7" presStyleCnt="0"/>
      <dgm:spPr/>
    </dgm:pt>
  </dgm:ptLst>
  <dgm:cxnLst>
    <dgm:cxn modelId="{34D7BC14-293E-4B04-A5D5-6EBA730AF843}" type="presOf" srcId="{FCBE0852-C7BA-4EF4-A2A0-1E3A0550B624}" destId="{83058CCE-15D5-4A27-AEAC-7D0199AD436D}" srcOrd="0" destOrd="0" presId="urn:microsoft.com/office/officeart/2005/8/layout/orgChart1"/>
    <dgm:cxn modelId="{A9A03020-1606-4494-A64D-33E17EDFB585}" type="presOf" srcId="{D86A422D-D59A-413F-97DA-FF24EB26363F}" destId="{8309DD04-86BC-4BC0-B1A5-97EC2C0E59C1}" srcOrd="0" destOrd="0" presId="urn:microsoft.com/office/officeart/2005/8/layout/orgChart1"/>
    <dgm:cxn modelId="{B06E8B36-3BB2-4530-A4D1-885ABC3BDA4D}" type="presOf" srcId="{2B1309FA-E481-4495-9E1F-73F9FDD55927}" destId="{9D6A3EEE-90C9-4718-999B-2C75F2921D62}" srcOrd="0" destOrd="0" presId="urn:microsoft.com/office/officeart/2005/8/layout/orgChart1"/>
    <dgm:cxn modelId="{0D74055B-7C4A-4266-852C-BD5A5D7C6239}" type="presOf" srcId="{7A723BE2-15A4-4401-B561-805A8AA2CDB3}" destId="{585F4216-3A86-4F4B-BD1A-DBDE2270EF38}" srcOrd="0" destOrd="0" presId="urn:microsoft.com/office/officeart/2005/8/layout/orgChart1"/>
    <dgm:cxn modelId="{E104A75C-4356-4DAE-9A34-690EBA3CE6D8}" srcId="{7A723BE2-15A4-4401-B561-805A8AA2CDB3}" destId="{11BEA637-0489-4EDC-BD31-1B812F3D21CC}" srcOrd="1" destOrd="0" parTransId="{D86A422D-D59A-413F-97DA-FF24EB26363F}" sibTransId="{A93D8715-EA1B-44B1-8CBF-6327214AFE03}"/>
    <dgm:cxn modelId="{DB0E3862-9ED8-4AD8-9360-95B49C0FD300}" type="presOf" srcId="{7A723BE2-15A4-4401-B561-805A8AA2CDB3}" destId="{6ECE3F18-B5C1-4BEE-B291-BB6F91EE60FF}" srcOrd="1" destOrd="0" presId="urn:microsoft.com/office/officeart/2005/8/layout/orgChart1"/>
    <dgm:cxn modelId="{C6955F67-CFF9-4094-AA4D-B4CF307F2D66}" type="presOf" srcId="{DE3B638D-62A2-4234-A6F7-3D94B51AC101}" destId="{04D44F24-9CF6-40FF-90A8-12EF4AD10AA4}" srcOrd="1" destOrd="0" presId="urn:microsoft.com/office/officeart/2005/8/layout/orgChart1"/>
    <dgm:cxn modelId="{4F1D6F59-C782-4511-8EA8-6E3D4250DFAB}" type="presOf" srcId="{11BEA637-0489-4EDC-BD31-1B812F3D21CC}" destId="{0F601222-452F-4333-BD2B-7E67ADE48099}" srcOrd="1" destOrd="0" presId="urn:microsoft.com/office/officeart/2005/8/layout/orgChart1"/>
    <dgm:cxn modelId="{7E1DE883-860A-4D35-B958-829680DD4B54}" type="presOf" srcId="{DE3B638D-62A2-4234-A6F7-3D94B51AC101}" destId="{EC95A323-21A1-49D6-95DF-B72611FAC1A4}" srcOrd="0" destOrd="0" presId="urn:microsoft.com/office/officeart/2005/8/layout/orgChart1"/>
    <dgm:cxn modelId="{94735D8B-8C76-4355-80C6-0EF14911A2E7}" type="presOf" srcId="{7B1BE86A-110D-4D51-A72D-9CD8A74847A4}" destId="{3B275955-DC3A-4205-BAFA-0F0875C90717}" srcOrd="0" destOrd="0" presId="urn:microsoft.com/office/officeart/2005/8/layout/orgChart1"/>
    <dgm:cxn modelId="{F5200899-BC0D-4D51-A605-B2B2D90F47F3}" srcId="{FCBE0852-C7BA-4EF4-A2A0-1E3A0550B624}" destId="{7A723BE2-15A4-4401-B561-805A8AA2CDB3}" srcOrd="0" destOrd="0" parTransId="{635C6BF0-F43F-440D-9720-538879981E95}" sibTransId="{8136F300-2C6B-4564-865B-FF174B92D7C6}"/>
    <dgm:cxn modelId="{45AEBEBA-B479-4F59-8A73-D54309BC4226}" type="presOf" srcId="{4BCCA8D5-2519-4E16-A9B0-8F2BBD625DE8}" destId="{F0045778-CEE5-4D9B-AF6B-68A91C48F240}" srcOrd="0" destOrd="0" presId="urn:microsoft.com/office/officeart/2005/8/layout/orgChart1"/>
    <dgm:cxn modelId="{1775CEBB-4C36-487D-8DA1-E2BA1C203383}" type="presOf" srcId="{C8D34694-4F9C-46A0-8A5F-4C80EE067EBC}" destId="{84FFB034-A542-4DE0-BF13-87EAAEDBB43D}" srcOrd="0" destOrd="0" presId="urn:microsoft.com/office/officeart/2005/8/layout/orgChart1"/>
    <dgm:cxn modelId="{9EA7B3C3-7E34-4145-83C1-15D8A00D1A79}" type="presOf" srcId="{4BCCA8D5-2519-4E16-A9B0-8F2BBD625DE8}" destId="{D026FF6F-FD08-4ADD-BC84-C7B682E9C685}" srcOrd="1" destOrd="0" presId="urn:microsoft.com/office/officeart/2005/8/layout/orgChart1"/>
    <dgm:cxn modelId="{7BE5A0CE-B44B-46EE-92C7-412B82B3396E}" type="presOf" srcId="{11BEA637-0489-4EDC-BD31-1B812F3D21CC}" destId="{205338E0-395B-4061-A0AD-0215B69D6D90}" srcOrd="0" destOrd="0" presId="urn:microsoft.com/office/officeart/2005/8/layout/orgChart1"/>
    <dgm:cxn modelId="{496277E9-56CB-4A26-B0D9-E0121D66EBEB}" type="presOf" srcId="{9728124C-D7F0-48F5-A738-591C289833F3}" destId="{895AEC36-E104-450A-A418-EFF05BC0CF9B}" srcOrd="0" destOrd="0" presId="urn:microsoft.com/office/officeart/2005/8/layout/orgChart1"/>
    <dgm:cxn modelId="{B3326BEC-7212-4878-8371-2D5261803595}" type="presOf" srcId="{C8D34694-4F9C-46A0-8A5F-4C80EE067EBC}" destId="{E6C051D0-1743-4DF4-9A16-048A362B30E0}" srcOrd="1" destOrd="0" presId="urn:microsoft.com/office/officeart/2005/8/layout/orgChart1"/>
    <dgm:cxn modelId="{A0DD56F2-B402-4AC4-B76D-ECA73031E2BA}" srcId="{7A723BE2-15A4-4401-B561-805A8AA2CDB3}" destId="{DE3B638D-62A2-4234-A6F7-3D94B51AC101}" srcOrd="3" destOrd="0" parTransId="{2B1309FA-E481-4495-9E1F-73F9FDD55927}" sibTransId="{A913E63B-8427-4053-ABAC-31D8910D03E5}"/>
    <dgm:cxn modelId="{CAAE06F4-7B79-46D8-B336-8405C17D9B9B}" srcId="{7A723BE2-15A4-4401-B561-805A8AA2CDB3}" destId="{4BCCA8D5-2519-4E16-A9B0-8F2BBD625DE8}" srcOrd="2" destOrd="0" parTransId="{9728124C-D7F0-48F5-A738-591C289833F3}" sibTransId="{BEC1DE74-1277-4218-8C2B-03FFAA6A8CA4}"/>
    <dgm:cxn modelId="{894217F7-4D30-4B34-88CE-1C5EF41E2342}" srcId="{7A723BE2-15A4-4401-B561-805A8AA2CDB3}" destId="{C8D34694-4F9C-46A0-8A5F-4C80EE067EBC}" srcOrd="0" destOrd="0" parTransId="{7B1BE86A-110D-4D51-A72D-9CD8A74847A4}" sibTransId="{2DB6F552-E42C-4DE7-92A2-CA065DCAB41D}"/>
    <dgm:cxn modelId="{006891EB-A851-45A9-B550-7A53800DDB70}" type="presParOf" srcId="{83058CCE-15D5-4A27-AEAC-7D0199AD436D}" destId="{B1AA71E2-97C9-4A41-BED0-67B5AE7729F3}" srcOrd="0" destOrd="0" presId="urn:microsoft.com/office/officeart/2005/8/layout/orgChart1"/>
    <dgm:cxn modelId="{BC4A11DC-0E42-4A58-A467-5BE1E24F268A}" type="presParOf" srcId="{B1AA71E2-97C9-4A41-BED0-67B5AE7729F3}" destId="{1A6F1D15-C8D6-42FD-90A7-D57E104BBD9F}" srcOrd="0" destOrd="0" presId="urn:microsoft.com/office/officeart/2005/8/layout/orgChart1"/>
    <dgm:cxn modelId="{102ADBC1-B75F-4E78-A737-D24F55063134}" type="presParOf" srcId="{1A6F1D15-C8D6-42FD-90A7-D57E104BBD9F}" destId="{585F4216-3A86-4F4B-BD1A-DBDE2270EF38}" srcOrd="0" destOrd="0" presId="urn:microsoft.com/office/officeart/2005/8/layout/orgChart1"/>
    <dgm:cxn modelId="{8CA27BB9-7A60-4105-B123-BCA588CA4D02}" type="presParOf" srcId="{1A6F1D15-C8D6-42FD-90A7-D57E104BBD9F}" destId="{6ECE3F18-B5C1-4BEE-B291-BB6F91EE60FF}" srcOrd="1" destOrd="0" presId="urn:microsoft.com/office/officeart/2005/8/layout/orgChart1"/>
    <dgm:cxn modelId="{4E5D14D6-67E5-4845-B74E-EA3BE6D468D3}" type="presParOf" srcId="{B1AA71E2-97C9-4A41-BED0-67B5AE7729F3}" destId="{9B07F37E-1F3D-4E53-9F70-4CBF983C544C}" srcOrd="1" destOrd="0" presId="urn:microsoft.com/office/officeart/2005/8/layout/orgChart1"/>
    <dgm:cxn modelId="{171D9840-E276-450B-A0F6-50D4EBD72337}" type="presParOf" srcId="{9B07F37E-1F3D-4E53-9F70-4CBF983C544C}" destId="{8309DD04-86BC-4BC0-B1A5-97EC2C0E59C1}" srcOrd="0" destOrd="0" presId="urn:microsoft.com/office/officeart/2005/8/layout/orgChart1"/>
    <dgm:cxn modelId="{F8AF96D9-042B-4EC2-A25C-A58F985EEEA4}" type="presParOf" srcId="{9B07F37E-1F3D-4E53-9F70-4CBF983C544C}" destId="{9852A91F-7637-4730-82D6-A61FE124B6B0}" srcOrd="1" destOrd="0" presId="urn:microsoft.com/office/officeart/2005/8/layout/orgChart1"/>
    <dgm:cxn modelId="{99FE014A-8F27-4705-B35D-82959DBA92B0}" type="presParOf" srcId="{9852A91F-7637-4730-82D6-A61FE124B6B0}" destId="{2059A051-80CF-4086-B42C-32B4F5092630}" srcOrd="0" destOrd="0" presId="urn:microsoft.com/office/officeart/2005/8/layout/orgChart1"/>
    <dgm:cxn modelId="{9B942373-722A-4FF0-B18F-CEA07A5DC44F}" type="presParOf" srcId="{2059A051-80CF-4086-B42C-32B4F5092630}" destId="{205338E0-395B-4061-A0AD-0215B69D6D90}" srcOrd="0" destOrd="0" presId="urn:microsoft.com/office/officeart/2005/8/layout/orgChart1"/>
    <dgm:cxn modelId="{50356147-D6A3-4EFB-A80C-F4228BB28525}" type="presParOf" srcId="{2059A051-80CF-4086-B42C-32B4F5092630}" destId="{0F601222-452F-4333-BD2B-7E67ADE48099}" srcOrd="1" destOrd="0" presId="urn:microsoft.com/office/officeart/2005/8/layout/orgChart1"/>
    <dgm:cxn modelId="{68E7E1BE-8FF6-4695-8B03-0F7C58BEF4EA}" type="presParOf" srcId="{9852A91F-7637-4730-82D6-A61FE124B6B0}" destId="{32745F11-6E0D-44C5-B43E-671BF2CED78B}" srcOrd="1" destOrd="0" presId="urn:microsoft.com/office/officeart/2005/8/layout/orgChart1"/>
    <dgm:cxn modelId="{E674035A-8970-4318-91CB-8124E12E6BC5}" type="presParOf" srcId="{9852A91F-7637-4730-82D6-A61FE124B6B0}" destId="{E80636DE-D37C-40ED-9166-D5AFCDA6508A}" srcOrd="2" destOrd="0" presId="urn:microsoft.com/office/officeart/2005/8/layout/orgChart1"/>
    <dgm:cxn modelId="{8FC3E8C5-5AA8-4CEA-9C85-093A906C9288}" type="presParOf" srcId="{9B07F37E-1F3D-4E53-9F70-4CBF983C544C}" destId="{895AEC36-E104-450A-A418-EFF05BC0CF9B}" srcOrd="2" destOrd="0" presId="urn:microsoft.com/office/officeart/2005/8/layout/orgChart1"/>
    <dgm:cxn modelId="{65AFD91C-86D6-43E9-B7DC-AC31202E272D}" type="presParOf" srcId="{9B07F37E-1F3D-4E53-9F70-4CBF983C544C}" destId="{C07EDB7C-12A0-499D-9CA4-D787C3002B92}" srcOrd="3" destOrd="0" presId="urn:microsoft.com/office/officeart/2005/8/layout/orgChart1"/>
    <dgm:cxn modelId="{E5D1B3B3-9E7D-423A-AACF-81E9C8971F77}" type="presParOf" srcId="{C07EDB7C-12A0-499D-9CA4-D787C3002B92}" destId="{F755CB3B-CCA3-4ADA-96A0-C99BB342BD29}" srcOrd="0" destOrd="0" presId="urn:microsoft.com/office/officeart/2005/8/layout/orgChart1"/>
    <dgm:cxn modelId="{4C699977-EFF4-4160-802D-196F97F69070}" type="presParOf" srcId="{F755CB3B-CCA3-4ADA-96A0-C99BB342BD29}" destId="{F0045778-CEE5-4D9B-AF6B-68A91C48F240}" srcOrd="0" destOrd="0" presId="urn:microsoft.com/office/officeart/2005/8/layout/orgChart1"/>
    <dgm:cxn modelId="{BFD117E2-D4A3-42CF-BF0C-6C2BC8F58964}" type="presParOf" srcId="{F755CB3B-CCA3-4ADA-96A0-C99BB342BD29}" destId="{D026FF6F-FD08-4ADD-BC84-C7B682E9C685}" srcOrd="1" destOrd="0" presId="urn:microsoft.com/office/officeart/2005/8/layout/orgChart1"/>
    <dgm:cxn modelId="{09097043-3B68-4833-ADEA-9CF32F58A839}" type="presParOf" srcId="{C07EDB7C-12A0-499D-9CA4-D787C3002B92}" destId="{5195749A-662C-4A52-A26A-20880915AA43}" srcOrd="1" destOrd="0" presId="urn:microsoft.com/office/officeart/2005/8/layout/orgChart1"/>
    <dgm:cxn modelId="{4F393B0D-B65F-43FB-B31F-EB087BB8D63A}" type="presParOf" srcId="{C07EDB7C-12A0-499D-9CA4-D787C3002B92}" destId="{9622FC58-3052-4F3B-91DE-63FCDBF17BDE}" srcOrd="2" destOrd="0" presId="urn:microsoft.com/office/officeart/2005/8/layout/orgChart1"/>
    <dgm:cxn modelId="{7B2D8C5F-1D59-44EB-A405-C34179560CF8}" type="presParOf" srcId="{9B07F37E-1F3D-4E53-9F70-4CBF983C544C}" destId="{9D6A3EEE-90C9-4718-999B-2C75F2921D62}" srcOrd="4" destOrd="0" presId="urn:microsoft.com/office/officeart/2005/8/layout/orgChart1"/>
    <dgm:cxn modelId="{8B124D6B-EF3E-45C7-B1DA-E0EFB947E490}" type="presParOf" srcId="{9B07F37E-1F3D-4E53-9F70-4CBF983C544C}" destId="{202733F7-EB70-4C6B-BB22-CE9C818DCFC9}" srcOrd="5" destOrd="0" presId="urn:microsoft.com/office/officeart/2005/8/layout/orgChart1"/>
    <dgm:cxn modelId="{CC4EF31E-0F65-41B0-BA83-6E623254516A}" type="presParOf" srcId="{202733F7-EB70-4C6B-BB22-CE9C818DCFC9}" destId="{12ED73DD-D9AD-4F98-B273-D4FA4DC22F88}" srcOrd="0" destOrd="0" presId="urn:microsoft.com/office/officeart/2005/8/layout/orgChart1"/>
    <dgm:cxn modelId="{AAF4A54E-BE0F-48E1-906F-29AA810B3975}" type="presParOf" srcId="{12ED73DD-D9AD-4F98-B273-D4FA4DC22F88}" destId="{EC95A323-21A1-49D6-95DF-B72611FAC1A4}" srcOrd="0" destOrd="0" presId="urn:microsoft.com/office/officeart/2005/8/layout/orgChart1"/>
    <dgm:cxn modelId="{367004F5-94BB-40A4-ABFE-74E783ACA183}" type="presParOf" srcId="{12ED73DD-D9AD-4F98-B273-D4FA4DC22F88}" destId="{04D44F24-9CF6-40FF-90A8-12EF4AD10AA4}" srcOrd="1" destOrd="0" presId="urn:microsoft.com/office/officeart/2005/8/layout/orgChart1"/>
    <dgm:cxn modelId="{F06161AD-F989-4981-A29C-6E2EB5D0AA24}" type="presParOf" srcId="{202733F7-EB70-4C6B-BB22-CE9C818DCFC9}" destId="{82F3BEC3-8ED1-4364-A738-9EDB36522CCD}" srcOrd="1" destOrd="0" presId="urn:microsoft.com/office/officeart/2005/8/layout/orgChart1"/>
    <dgm:cxn modelId="{627C1094-451C-4F0A-8168-E9343F1D8035}" type="presParOf" srcId="{202733F7-EB70-4C6B-BB22-CE9C818DCFC9}" destId="{B40F1A18-02DD-4128-954F-4899EAC4B7D3}" srcOrd="2" destOrd="0" presId="urn:microsoft.com/office/officeart/2005/8/layout/orgChart1"/>
    <dgm:cxn modelId="{8E2C045B-75B2-45EC-83E5-275F4126DE42}" type="presParOf" srcId="{B1AA71E2-97C9-4A41-BED0-67B5AE7729F3}" destId="{FEE15F44-158D-4951-B36A-341B5D4A76D8}" srcOrd="2" destOrd="0" presId="urn:microsoft.com/office/officeart/2005/8/layout/orgChart1"/>
    <dgm:cxn modelId="{BD6B2393-34A9-4C97-B567-753A089B059C}" type="presParOf" srcId="{FEE15F44-158D-4951-B36A-341B5D4A76D8}" destId="{3B275955-DC3A-4205-BAFA-0F0875C90717}" srcOrd="0" destOrd="0" presId="urn:microsoft.com/office/officeart/2005/8/layout/orgChart1"/>
    <dgm:cxn modelId="{54B8C864-8097-407A-9E59-C8018F6242BF}" type="presParOf" srcId="{FEE15F44-158D-4951-B36A-341B5D4A76D8}" destId="{DB4BEA6C-BC83-4ABD-9AC8-5ECBBA62DD93}" srcOrd="1" destOrd="0" presId="urn:microsoft.com/office/officeart/2005/8/layout/orgChart1"/>
    <dgm:cxn modelId="{528B4666-AB22-41E8-910B-1ED7BA7C3FFD}" type="presParOf" srcId="{DB4BEA6C-BC83-4ABD-9AC8-5ECBBA62DD93}" destId="{E02E016E-4914-46C1-9606-889206D54853}" srcOrd="0" destOrd="0" presId="urn:microsoft.com/office/officeart/2005/8/layout/orgChart1"/>
    <dgm:cxn modelId="{42199478-D509-4E11-AFD9-6FE5EB72EA9D}" type="presParOf" srcId="{E02E016E-4914-46C1-9606-889206D54853}" destId="{84FFB034-A542-4DE0-BF13-87EAAEDBB43D}" srcOrd="0" destOrd="0" presId="urn:microsoft.com/office/officeart/2005/8/layout/orgChart1"/>
    <dgm:cxn modelId="{8DCDCAB6-9FC7-4612-8609-5996B651F8A7}" type="presParOf" srcId="{E02E016E-4914-46C1-9606-889206D54853}" destId="{E6C051D0-1743-4DF4-9A16-048A362B30E0}" srcOrd="1" destOrd="0" presId="urn:microsoft.com/office/officeart/2005/8/layout/orgChart1"/>
    <dgm:cxn modelId="{0CA943D5-002A-4CF6-A1C7-0205E0AADA6B}" type="presParOf" srcId="{DB4BEA6C-BC83-4ABD-9AC8-5ECBBA62DD93}" destId="{ACDCA012-D163-4233-BD0B-987D4A70C019}" srcOrd="1" destOrd="0" presId="urn:microsoft.com/office/officeart/2005/8/layout/orgChart1"/>
    <dgm:cxn modelId="{82DDB6EB-717B-42AB-B55A-2EF17D4B6601}" type="presParOf" srcId="{DB4BEA6C-BC83-4ABD-9AC8-5ECBBA62DD93}" destId="{E1C13885-775A-4060-AB3C-9216AA9A0693}"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2CAE8C-63BC-4F4D-9824-CD4397490698}"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CC7441F0-DFAA-4B52-A11A-BA55A0BF0228}">
      <dgm:prSet phldrT="[テキスト]" custT="1"/>
      <dgm:spPr>
        <a:solidFill>
          <a:schemeClr val="bg1"/>
        </a:solidFill>
        <a:ln w="19050">
          <a:solidFill>
            <a:schemeClr val="tx1"/>
          </a:solidFill>
        </a:ln>
      </dgm:spPr>
      <dgm:t>
        <a:bodyPr/>
        <a:lstStyle/>
        <a:p>
          <a:r>
            <a:rPr kumimoji="1" lang="ja-JP" altLang="en-US" sz="1800" b="0" dirty="0">
              <a:solidFill>
                <a:schemeClr val="tx1"/>
              </a:solidFill>
              <a:latin typeface="ＭＳ Ｐゴシック" panose="020B0600070205080204" pitchFamily="50" charset="-128"/>
              <a:ea typeface="ＭＳ Ｐゴシック" panose="020B0600070205080204" pitchFamily="50" charset="-128"/>
            </a:rPr>
            <a:t>模擬店</a:t>
          </a:r>
        </a:p>
      </dgm:t>
    </dgm:pt>
    <dgm:pt modelId="{FC0F7166-2EAF-4B13-9CCA-5FB142B18EE4}" type="parTrans" cxnId="{1464BDC7-E44D-45B8-A049-DBB479FC2B61}">
      <dgm:prSet/>
      <dgm:spPr/>
      <dgm:t>
        <a:bodyPr/>
        <a:lstStyle/>
        <a:p>
          <a:endParaRPr kumimoji="1" lang="ja-JP" altLang="en-US"/>
        </a:p>
      </dgm:t>
    </dgm:pt>
    <dgm:pt modelId="{703532BA-1878-4F69-83E3-CB3CDB2DD241}" type="sibTrans" cxnId="{1464BDC7-E44D-45B8-A049-DBB479FC2B61}">
      <dgm:prSet/>
      <dgm:spPr/>
      <dgm:t>
        <a:bodyPr/>
        <a:lstStyle/>
        <a:p>
          <a:endParaRPr kumimoji="1" lang="ja-JP" altLang="en-US"/>
        </a:p>
      </dgm:t>
    </dgm:pt>
    <dgm:pt modelId="{CDF7BC58-8E18-461E-9390-08A173DDB4EF}">
      <dgm:prSet phldrT="[テキスト]" custT="1"/>
      <dgm:spPr>
        <a:solidFill>
          <a:schemeClr val="accent6">
            <a:lumMod val="20000"/>
            <a:lumOff val="80000"/>
          </a:schemeClr>
        </a:solidFill>
        <a:ln w="19050">
          <a:solidFill>
            <a:schemeClr val="tx1"/>
          </a:solidFill>
        </a:ln>
      </dgm:spPr>
      <dgm:t>
        <a:bodyPr/>
        <a:lstStyle/>
        <a:p>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飲食</a:t>
          </a:r>
        </a:p>
      </dgm:t>
    </dgm:pt>
    <dgm:pt modelId="{B3A71970-63A1-40D8-BD4C-B286B170D073}" type="parTrans" cxnId="{345F165F-45D4-4C08-B868-9C91315EBF09}">
      <dgm:prSet/>
      <dgm:spPr/>
      <dgm:t>
        <a:bodyPr/>
        <a:lstStyle/>
        <a:p>
          <a:endParaRPr kumimoji="1" lang="ja-JP" altLang="en-US"/>
        </a:p>
      </dgm:t>
    </dgm:pt>
    <dgm:pt modelId="{C5FA1993-7054-4070-A904-8640FF057570}" type="sibTrans" cxnId="{345F165F-45D4-4C08-B868-9C91315EBF09}">
      <dgm:prSet/>
      <dgm:spPr/>
      <dgm:t>
        <a:bodyPr/>
        <a:lstStyle/>
        <a:p>
          <a:endParaRPr kumimoji="1" lang="ja-JP" altLang="en-US"/>
        </a:p>
      </dgm:t>
    </dgm:pt>
    <dgm:pt modelId="{04460860-0F3F-420E-9CF2-7D8E703F37C4}">
      <dgm:prSet phldrT="[テキスト]" custT="1"/>
      <dgm:spPr>
        <a:solidFill>
          <a:schemeClr val="accent4">
            <a:lumMod val="20000"/>
            <a:lumOff val="80000"/>
          </a:schemeClr>
        </a:solidFill>
        <a:ln w="19050">
          <a:solidFill>
            <a:schemeClr val="tx1"/>
          </a:solidFill>
        </a:ln>
      </dgm:spPr>
      <dgm:t>
        <a:bodyPr/>
        <a:lstStyle/>
        <a:p>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ゲーム</a:t>
          </a:r>
        </a:p>
      </dgm:t>
    </dgm:pt>
    <dgm:pt modelId="{8A17D168-D204-4EEF-B98F-080D059F6996}" type="parTrans" cxnId="{870D8C59-DB57-44EF-AC16-FF57A718F22D}">
      <dgm:prSet/>
      <dgm:spPr/>
      <dgm:t>
        <a:bodyPr/>
        <a:lstStyle/>
        <a:p>
          <a:endParaRPr kumimoji="1" lang="ja-JP" altLang="en-US"/>
        </a:p>
      </dgm:t>
    </dgm:pt>
    <dgm:pt modelId="{577B1293-C155-43C2-AA1D-F4B23C2494B7}" type="sibTrans" cxnId="{870D8C59-DB57-44EF-AC16-FF57A718F22D}">
      <dgm:prSet/>
      <dgm:spPr/>
      <dgm:t>
        <a:bodyPr/>
        <a:lstStyle/>
        <a:p>
          <a:endParaRPr kumimoji="1" lang="ja-JP" altLang="en-US"/>
        </a:p>
      </dgm:t>
    </dgm:pt>
    <dgm:pt modelId="{ADD37163-0ECA-4863-9E40-6C920D947B22}">
      <dgm:prSet phldrT="[テキスト]" custT="1"/>
      <dgm:spPr>
        <a:solidFill>
          <a:schemeClr val="accent6">
            <a:lumMod val="20000"/>
            <a:lumOff val="80000"/>
          </a:schemeClr>
        </a:solidFill>
        <a:ln w="19050">
          <a:solidFill>
            <a:schemeClr val="tx1"/>
          </a:solidFill>
        </a:ln>
      </dgm:spPr>
      <dgm:t>
        <a:bodyPr/>
        <a:lstStyle/>
        <a:p>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飲食の分類</a:t>
          </a:r>
        </a:p>
      </dgm:t>
    </dgm:pt>
    <dgm:pt modelId="{D24C6BEE-7AC1-4048-821B-DE9302F57AB4}" type="parTrans" cxnId="{2BCF0D36-4D7A-4218-B7A8-15A4A12E9117}">
      <dgm:prSet/>
      <dgm:spPr/>
      <dgm:t>
        <a:bodyPr/>
        <a:lstStyle/>
        <a:p>
          <a:endParaRPr kumimoji="1" lang="ja-JP" altLang="en-US"/>
        </a:p>
      </dgm:t>
    </dgm:pt>
    <dgm:pt modelId="{B10FEAAB-8294-4713-9A47-AC20D08D6D78}" type="sibTrans" cxnId="{2BCF0D36-4D7A-4218-B7A8-15A4A12E9117}">
      <dgm:prSet/>
      <dgm:spPr/>
      <dgm:t>
        <a:bodyPr/>
        <a:lstStyle/>
        <a:p>
          <a:endParaRPr kumimoji="1" lang="ja-JP" altLang="en-US"/>
        </a:p>
      </dgm:t>
    </dgm:pt>
    <dgm:pt modelId="{10D32301-B4D4-44FD-8B7B-E7D615831488}">
      <dgm:prSet phldrT="[テキスト]" custT="1"/>
      <dgm:spPr>
        <a:solidFill>
          <a:schemeClr val="accent2">
            <a:lumMod val="20000"/>
            <a:lumOff val="80000"/>
            <a:alpha val="50000"/>
          </a:schemeClr>
        </a:solidFill>
        <a:ln w="19050">
          <a:solidFill>
            <a:schemeClr val="tx1"/>
          </a:solidFill>
        </a:ln>
      </dgm:spPr>
      <dgm:t>
        <a:bodyPr/>
        <a:lstStyle/>
        <a:p>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食品</a:t>
          </a:r>
        </a:p>
      </dgm:t>
    </dgm:pt>
    <dgm:pt modelId="{CF6AA747-1FA5-48B6-B99C-2BF76EA7A5EF}" type="parTrans" cxnId="{DAA839A1-227C-46A4-AA98-DAD029DE08D1}">
      <dgm:prSet/>
      <dgm:spPr/>
      <dgm:t>
        <a:bodyPr/>
        <a:lstStyle/>
        <a:p>
          <a:endParaRPr kumimoji="1" lang="ja-JP" altLang="en-US"/>
        </a:p>
      </dgm:t>
    </dgm:pt>
    <dgm:pt modelId="{AA483ACB-36F6-44BA-AC48-4CA0F8D44B3C}" type="sibTrans" cxnId="{DAA839A1-227C-46A4-AA98-DAD029DE08D1}">
      <dgm:prSet/>
      <dgm:spPr/>
      <dgm:t>
        <a:bodyPr/>
        <a:lstStyle/>
        <a:p>
          <a:endParaRPr kumimoji="1" lang="ja-JP" altLang="en-US"/>
        </a:p>
      </dgm:t>
    </dgm:pt>
    <dgm:pt modelId="{627B7A9B-4DCF-457B-81ED-C6747942908C}">
      <dgm:prSet phldrT="[テキスト]" custT="1"/>
      <dgm:spPr>
        <a:solidFill>
          <a:schemeClr val="accent1">
            <a:lumMod val="20000"/>
            <a:lumOff val="80000"/>
            <a:alpha val="50000"/>
          </a:schemeClr>
        </a:solidFill>
        <a:ln w="19050">
          <a:solidFill>
            <a:schemeClr val="tx1"/>
          </a:solidFill>
        </a:ln>
      </dgm:spPr>
      <dgm:t>
        <a:bodyPr/>
        <a:lstStyle/>
        <a:p>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飲料</a:t>
          </a:r>
        </a:p>
      </dgm:t>
    </dgm:pt>
    <dgm:pt modelId="{10B5CCFF-67A2-4E0B-A130-1B68A77F5968}" type="parTrans" cxnId="{C18D74B5-6C47-4B8E-A1AC-9A94CD1F4BF1}">
      <dgm:prSet/>
      <dgm:spPr/>
      <dgm:t>
        <a:bodyPr/>
        <a:lstStyle/>
        <a:p>
          <a:endParaRPr kumimoji="1" lang="ja-JP" altLang="en-US"/>
        </a:p>
      </dgm:t>
    </dgm:pt>
    <dgm:pt modelId="{11E98EE0-8AE4-426F-88DF-64E679AF5D6C}" type="sibTrans" cxnId="{C18D74B5-6C47-4B8E-A1AC-9A94CD1F4BF1}">
      <dgm:prSet/>
      <dgm:spPr/>
      <dgm:t>
        <a:bodyPr/>
        <a:lstStyle/>
        <a:p>
          <a:endParaRPr kumimoji="1" lang="ja-JP" altLang="en-US"/>
        </a:p>
      </dgm:t>
    </dgm:pt>
    <dgm:pt modelId="{01FC88D9-7A71-48C8-9454-DF8A9629D98A}">
      <dgm:prSet phldrT="[テキスト]" custT="1"/>
      <dgm:spPr>
        <a:solidFill>
          <a:schemeClr val="accent2">
            <a:lumMod val="20000"/>
            <a:lumOff val="80000"/>
          </a:schemeClr>
        </a:solidFill>
        <a:ln w="19050">
          <a:solidFill>
            <a:schemeClr val="tx1"/>
          </a:solidFill>
        </a:ln>
      </dgm:spPr>
      <dgm:t>
        <a:bodyPr/>
        <a:lstStyle/>
        <a:p>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食品の分類</a:t>
          </a:r>
        </a:p>
      </dgm:t>
    </dgm:pt>
    <dgm:pt modelId="{1E0CD7EF-9F95-4B43-A8EB-380D516B17BF}" type="parTrans" cxnId="{488E6ED1-E6C5-466D-9AD4-9778BDA04494}">
      <dgm:prSet/>
      <dgm:spPr/>
      <dgm:t>
        <a:bodyPr/>
        <a:lstStyle/>
        <a:p>
          <a:endParaRPr kumimoji="1" lang="ja-JP" altLang="en-US"/>
        </a:p>
      </dgm:t>
    </dgm:pt>
    <dgm:pt modelId="{1FBCC1AD-CB84-4A30-A90E-C3786090CF3F}" type="sibTrans" cxnId="{488E6ED1-E6C5-466D-9AD4-9778BDA04494}">
      <dgm:prSet/>
      <dgm:spPr/>
      <dgm:t>
        <a:bodyPr/>
        <a:lstStyle/>
        <a:p>
          <a:endParaRPr kumimoji="1" lang="ja-JP" altLang="en-US"/>
        </a:p>
      </dgm:t>
    </dgm:pt>
    <dgm:pt modelId="{7F286371-F2A7-447D-8497-573ED9C4E3A0}">
      <dgm:prSet phldrT="[テキスト]" custT="1"/>
      <dgm:spPr>
        <a:solidFill>
          <a:srgbClr val="FFFF00">
            <a:alpha val="50000"/>
          </a:srgbClr>
        </a:solidFill>
        <a:ln w="19050">
          <a:solidFill>
            <a:schemeClr val="tx1"/>
          </a:solidFill>
        </a:ln>
      </dgm:spPr>
      <dgm:t>
        <a:bodyPr/>
        <a:lstStyle/>
        <a:p>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汁物</a:t>
          </a:r>
        </a:p>
      </dgm:t>
    </dgm:pt>
    <dgm:pt modelId="{0FF9F79D-8474-47BA-AC74-B113311EF8AA}" type="parTrans" cxnId="{BCA77C3B-F676-44EB-96C9-96CD3B88F998}">
      <dgm:prSet/>
      <dgm:spPr/>
      <dgm:t>
        <a:bodyPr/>
        <a:lstStyle/>
        <a:p>
          <a:endParaRPr kumimoji="1" lang="ja-JP" altLang="en-US"/>
        </a:p>
      </dgm:t>
    </dgm:pt>
    <dgm:pt modelId="{19C4112F-451D-4E5E-9775-90439EA50A79}" type="sibTrans" cxnId="{BCA77C3B-F676-44EB-96C9-96CD3B88F998}">
      <dgm:prSet/>
      <dgm:spPr/>
      <dgm:t>
        <a:bodyPr/>
        <a:lstStyle/>
        <a:p>
          <a:endParaRPr kumimoji="1" lang="ja-JP" altLang="en-US"/>
        </a:p>
      </dgm:t>
    </dgm:pt>
    <dgm:pt modelId="{67CF7081-5067-421B-AB35-02F0B52F7190}">
      <dgm:prSet phldrT="[テキスト]" custT="1"/>
      <dgm:spPr>
        <a:solidFill>
          <a:srgbClr val="FFC000">
            <a:alpha val="50000"/>
          </a:srgbClr>
        </a:solidFill>
        <a:ln w="19050">
          <a:solidFill>
            <a:schemeClr val="tx1"/>
          </a:solidFill>
        </a:ln>
      </dgm:spPr>
      <dgm:t>
        <a:bodyPr/>
        <a:lstStyle/>
        <a:p>
          <a:r>
            <a:rPr kumimoji="1" lang="ja-JP" altLang="en-US" sz="1200" b="1" dirty="0">
              <a:solidFill>
                <a:schemeClr val="tx1"/>
              </a:solidFill>
              <a:latin typeface="ＭＳ Ｐゴシック" panose="020B0600070205080204" pitchFamily="50" charset="-128"/>
              <a:ea typeface="ＭＳ Ｐゴシック" panose="020B0600070205080204" pitchFamily="50" charset="-128"/>
            </a:rPr>
            <a:t>固形物</a:t>
          </a:r>
        </a:p>
      </dgm:t>
    </dgm:pt>
    <dgm:pt modelId="{E6628B07-297B-4C43-B3D6-D90CE69B0E56}" type="parTrans" cxnId="{99FFD21B-495D-43C8-8747-E06E653C00C3}">
      <dgm:prSet/>
      <dgm:spPr/>
      <dgm:t>
        <a:bodyPr/>
        <a:lstStyle/>
        <a:p>
          <a:endParaRPr kumimoji="1" lang="ja-JP" altLang="en-US"/>
        </a:p>
      </dgm:t>
    </dgm:pt>
    <dgm:pt modelId="{E3C68AA5-3AA1-46B4-A0C4-B3417141FD55}" type="sibTrans" cxnId="{99FFD21B-495D-43C8-8747-E06E653C00C3}">
      <dgm:prSet/>
      <dgm:spPr/>
      <dgm:t>
        <a:bodyPr/>
        <a:lstStyle/>
        <a:p>
          <a:endParaRPr kumimoji="1" lang="ja-JP" altLang="en-US"/>
        </a:p>
      </dgm:t>
    </dgm:pt>
    <dgm:pt modelId="{7358E99C-313C-4229-961B-C28143FE5448}" type="pres">
      <dgm:prSet presAssocID="{5E2CAE8C-63BC-4F4D-9824-CD4397490698}" presName="Name0" presStyleCnt="0">
        <dgm:presLayoutVars>
          <dgm:chMax val="3"/>
          <dgm:chPref val="1"/>
          <dgm:dir/>
          <dgm:animLvl val="lvl"/>
          <dgm:resizeHandles/>
        </dgm:presLayoutVars>
      </dgm:prSet>
      <dgm:spPr/>
    </dgm:pt>
    <dgm:pt modelId="{838935CB-1E9F-4C3C-81F1-0EF1F8231C36}" type="pres">
      <dgm:prSet presAssocID="{5E2CAE8C-63BC-4F4D-9824-CD4397490698}" presName="outerBox" presStyleCnt="0"/>
      <dgm:spPr/>
    </dgm:pt>
    <dgm:pt modelId="{B2FF0FD8-B230-41BA-8A69-D0D9F88BAE6F}" type="pres">
      <dgm:prSet presAssocID="{5E2CAE8C-63BC-4F4D-9824-CD4397490698}" presName="outerBoxParent" presStyleLbl="node1" presStyleIdx="0" presStyleCnt="3" custLinFactNeighborX="-20836" custLinFactNeighborY="-58101"/>
      <dgm:spPr/>
    </dgm:pt>
    <dgm:pt modelId="{C5621D51-6216-4B49-9921-6D4AC5CD1608}" type="pres">
      <dgm:prSet presAssocID="{5E2CAE8C-63BC-4F4D-9824-CD4397490698}" presName="outerBoxChildren" presStyleCnt="0"/>
      <dgm:spPr/>
    </dgm:pt>
    <dgm:pt modelId="{35624853-405E-4402-BE32-1EB3C8033170}" type="pres">
      <dgm:prSet presAssocID="{CDF7BC58-8E18-461E-9390-08A173DDB4EF}" presName="oChild" presStyleLbl="fgAcc1" presStyleIdx="0" presStyleCnt="6">
        <dgm:presLayoutVars>
          <dgm:bulletEnabled val="1"/>
        </dgm:presLayoutVars>
      </dgm:prSet>
      <dgm:spPr/>
    </dgm:pt>
    <dgm:pt modelId="{2B41CF3F-DB49-444C-A184-1F9830F8D62A}" type="pres">
      <dgm:prSet presAssocID="{C5FA1993-7054-4070-A904-8640FF057570}" presName="outerSibTrans" presStyleCnt="0"/>
      <dgm:spPr/>
    </dgm:pt>
    <dgm:pt modelId="{B86670AB-4682-472F-853E-D61213147914}" type="pres">
      <dgm:prSet presAssocID="{04460860-0F3F-420E-9CF2-7D8E703F37C4}" presName="oChild" presStyleLbl="fgAcc1" presStyleIdx="1" presStyleCnt="6">
        <dgm:presLayoutVars>
          <dgm:bulletEnabled val="1"/>
        </dgm:presLayoutVars>
      </dgm:prSet>
      <dgm:spPr/>
    </dgm:pt>
    <dgm:pt modelId="{F52E2DFC-F15A-4D91-96A3-14930966EF84}" type="pres">
      <dgm:prSet presAssocID="{5E2CAE8C-63BC-4F4D-9824-CD4397490698}" presName="middleBox" presStyleCnt="0"/>
      <dgm:spPr/>
    </dgm:pt>
    <dgm:pt modelId="{BE534C76-461A-463B-8EAB-543C3EEF34DF}" type="pres">
      <dgm:prSet presAssocID="{5E2CAE8C-63BC-4F4D-9824-CD4397490698}" presName="middleBoxParent" presStyleLbl="node1" presStyleIdx="1" presStyleCnt="3" custLinFactNeighborX="-874"/>
      <dgm:spPr/>
    </dgm:pt>
    <dgm:pt modelId="{43755643-86B1-4228-B52C-021D1C9CB31D}" type="pres">
      <dgm:prSet presAssocID="{5E2CAE8C-63BC-4F4D-9824-CD4397490698}" presName="middleBoxChildren" presStyleCnt="0"/>
      <dgm:spPr/>
    </dgm:pt>
    <dgm:pt modelId="{52C5A6F4-03C6-401F-BAE5-374806B2226E}" type="pres">
      <dgm:prSet presAssocID="{10D32301-B4D4-44FD-8B7B-E7D615831488}" presName="mChild" presStyleLbl="fgAcc1" presStyleIdx="2" presStyleCnt="6" custScaleY="156272">
        <dgm:presLayoutVars>
          <dgm:bulletEnabled val="1"/>
        </dgm:presLayoutVars>
      </dgm:prSet>
      <dgm:spPr/>
    </dgm:pt>
    <dgm:pt modelId="{43EAB81E-66C9-473E-89BF-28B0E3B2EED5}" type="pres">
      <dgm:prSet presAssocID="{AA483ACB-36F6-44BA-AC48-4CA0F8D44B3C}" presName="middleSibTrans" presStyleCnt="0"/>
      <dgm:spPr/>
    </dgm:pt>
    <dgm:pt modelId="{AFE87BF9-33B9-4ED5-BC03-FF16F7A87CDB}" type="pres">
      <dgm:prSet presAssocID="{627B7A9B-4DCF-457B-81ED-C6747942908C}" presName="mChild" presStyleLbl="fgAcc1" presStyleIdx="3" presStyleCnt="6" custScaleY="166350" custLinFactY="-21577" custLinFactNeighborY="-100000">
        <dgm:presLayoutVars>
          <dgm:bulletEnabled val="1"/>
        </dgm:presLayoutVars>
      </dgm:prSet>
      <dgm:spPr/>
    </dgm:pt>
    <dgm:pt modelId="{3753E435-ABF5-472C-B208-84E57592C858}" type="pres">
      <dgm:prSet presAssocID="{5E2CAE8C-63BC-4F4D-9824-CD4397490698}" presName="centerBox" presStyleCnt="0"/>
      <dgm:spPr/>
    </dgm:pt>
    <dgm:pt modelId="{09AC35E1-630C-43E5-8D96-6A22E0D4A51A}" type="pres">
      <dgm:prSet presAssocID="{5E2CAE8C-63BC-4F4D-9824-CD4397490698}" presName="centerBoxParent" presStyleLbl="node1" presStyleIdx="2" presStyleCnt="3"/>
      <dgm:spPr/>
    </dgm:pt>
    <dgm:pt modelId="{9CE8BD81-F2A5-4A2F-83BF-8BB2FC22E247}" type="pres">
      <dgm:prSet presAssocID="{5E2CAE8C-63BC-4F4D-9824-CD4397490698}" presName="centerBoxChildren" presStyleCnt="0"/>
      <dgm:spPr/>
    </dgm:pt>
    <dgm:pt modelId="{2A06F523-04AC-4DD2-93AD-03AA53D3A312}" type="pres">
      <dgm:prSet presAssocID="{7F286371-F2A7-447D-8497-573ED9C4E3A0}" presName="cChild" presStyleLbl="fgAcc1" presStyleIdx="4" presStyleCnt="6" custScaleX="199186" custLinFactX="10733" custLinFactNeighborX="100000" custLinFactNeighborY="-6021">
        <dgm:presLayoutVars>
          <dgm:bulletEnabled val="1"/>
        </dgm:presLayoutVars>
      </dgm:prSet>
      <dgm:spPr/>
    </dgm:pt>
    <dgm:pt modelId="{4F4B51B2-818A-4790-974C-E45F341DF7BF}" type="pres">
      <dgm:prSet presAssocID="{19C4112F-451D-4E5E-9775-90439EA50A79}" presName="centerSibTrans" presStyleCnt="0"/>
      <dgm:spPr/>
    </dgm:pt>
    <dgm:pt modelId="{B8A07C30-72CA-45D7-8E01-C61F2599362C}" type="pres">
      <dgm:prSet presAssocID="{67CF7081-5067-421B-AB35-02F0B52F7190}" presName="cChild" presStyleLbl="fgAcc1" presStyleIdx="5" presStyleCnt="6" custScaleX="193795" custLinFactX="-2406" custLinFactNeighborX="-100000" custLinFactNeighborY="-6207">
        <dgm:presLayoutVars>
          <dgm:bulletEnabled val="1"/>
        </dgm:presLayoutVars>
      </dgm:prSet>
      <dgm:spPr/>
    </dgm:pt>
  </dgm:ptLst>
  <dgm:cxnLst>
    <dgm:cxn modelId="{8D137404-26A7-45C3-9BCF-715F5144DD4D}" type="presOf" srcId="{67CF7081-5067-421B-AB35-02F0B52F7190}" destId="{B8A07C30-72CA-45D7-8E01-C61F2599362C}" srcOrd="0" destOrd="0" presId="urn:microsoft.com/office/officeart/2005/8/layout/target2"/>
    <dgm:cxn modelId="{C575CB06-7C02-41AB-A4A4-C9E203594D5E}" type="presOf" srcId="{ADD37163-0ECA-4863-9E40-6C920D947B22}" destId="{BE534C76-461A-463B-8EAB-543C3EEF34DF}" srcOrd="0" destOrd="0" presId="urn:microsoft.com/office/officeart/2005/8/layout/target2"/>
    <dgm:cxn modelId="{99FFD21B-495D-43C8-8747-E06E653C00C3}" srcId="{01FC88D9-7A71-48C8-9454-DF8A9629D98A}" destId="{67CF7081-5067-421B-AB35-02F0B52F7190}" srcOrd="1" destOrd="0" parTransId="{E6628B07-297B-4C43-B3D6-D90CE69B0E56}" sibTransId="{E3C68AA5-3AA1-46B4-A0C4-B3417141FD55}"/>
    <dgm:cxn modelId="{2BCF0D36-4D7A-4218-B7A8-15A4A12E9117}" srcId="{5E2CAE8C-63BC-4F4D-9824-CD4397490698}" destId="{ADD37163-0ECA-4863-9E40-6C920D947B22}" srcOrd="1" destOrd="0" parTransId="{D24C6BEE-7AC1-4048-821B-DE9302F57AB4}" sibTransId="{B10FEAAB-8294-4713-9A47-AC20D08D6D78}"/>
    <dgm:cxn modelId="{BCA77C3B-F676-44EB-96C9-96CD3B88F998}" srcId="{01FC88D9-7A71-48C8-9454-DF8A9629D98A}" destId="{7F286371-F2A7-447D-8497-573ED9C4E3A0}" srcOrd="0" destOrd="0" parTransId="{0FF9F79D-8474-47BA-AC74-B113311EF8AA}" sibTransId="{19C4112F-451D-4E5E-9775-90439EA50A79}"/>
    <dgm:cxn modelId="{345F165F-45D4-4C08-B868-9C91315EBF09}" srcId="{CC7441F0-DFAA-4B52-A11A-BA55A0BF0228}" destId="{CDF7BC58-8E18-461E-9390-08A173DDB4EF}" srcOrd="0" destOrd="0" parTransId="{B3A71970-63A1-40D8-BD4C-B286B170D073}" sibTransId="{C5FA1993-7054-4070-A904-8640FF057570}"/>
    <dgm:cxn modelId="{243CE742-0A82-4896-B4A9-92735E5B3615}" type="presOf" srcId="{7F286371-F2A7-447D-8497-573ED9C4E3A0}" destId="{2A06F523-04AC-4DD2-93AD-03AA53D3A312}" srcOrd="0" destOrd="0" presId="urn:microsoft.com/office/officeart/2005/8/layout/target2"/>
    <dgm:cxn modelId="{870D8C59-DB57-44EF-AC16-FF57A718F22D}" srcId="{CC7441F0-DFAA-4B52-A11A-BA55A0BF0228}" destId="{04460860-0F3F-420E-9CF2-7D8E703F37C4}" srcOrd="1" destOrd="0" parTransId="{8A17D168-D204-4EEF-B98F-080D059F6996}" sibTransId="{577B1293-C155-43C2-AA1D-F4B23C2494B7}"/>
    <dgm:cxn modelId="{D48EBA79-2D92-4E61-9FFF-13501B3B98C9}" type="presOf" srcId="{01FC88D9-7A71-48C8-9454-DF8A9629D98A}" destId="{09AC35E1-630C-43E5-8D96-6A22E0D4A51A}" srcOrd="0" destOrd="0" presId="urn:microsoft.com/office/officeart/2005/8/layout/target2"/>
    <dgm:cxn modelId="{0FDB3991-EC3C-4CB0-BDD7-2FEB21F25BA7}" type="presOf" srcId="{CDF7BC58-8E18-461E-9390-08A173DDB4EF}" destId="{35624853-405E-4402-BE32-1EB3C8033170}" srcOrd="0" destOrd="0" presId="urn:microsoft.com/office/officeart/2005/8/layout/target2"/>
    <dgm:cxn modelId="{DAA839A1-227C-46A4-AA98-DAD029DE08D1}" srcId="{ADD37163-0ECA-4863-9E40-6C920D947B22}" destId="{10D32301-B4D4-44FD-8B7B-E7D615831488}" srcOrd="0" destOrd="0" parTransId="{CF6AA747-1FA5-48B6-B99C-2BF76EA7A5EF}" sibTransId="{AA483ACB-36F6-44BA-AC48-4CA0F8D44B3C}"/>
    <dgm:cxn modelId="{38AE1DA5-A2D3-490A-8B97-3297A01B3117}" type="presOf" srcId="{10D32301-B4D4-44FD-8B7B-E7D615831488}" destId="{52C5A6F4-03C6-401F-BAE5-374806B2226E}" srcOrd="0" destOrd="0" presId="urn:microsoft.com/office/officeart/2005/8/layout/target2"/>
    <dgm:cxn modelId="{9CD58BA9-0651-47E4-B0A4-904954E9D0BD}" type="presOf" srcId="{627B7A9B-4DCF-457B-81ED-C6747942908C}" destId="{AFE87BF9-33B9-4ED5-BC03-FF16F7A87CDB}" srcOrd="0" destOrd="0" presId="urn:microsoft.com/office/officeart/2005/8/layout/target2"/>
    <dgm:cxn modelId="{C18D74B5-6C47-4B8E-A1AC-9A94CD1F4BF1}" srcId="{ADD37163-0ECA-4863-9E40-6C920D947B22}" destId="{627B7A9B-4DCF-457B-81ED-C6747942908C}" srcOrd="1" destOrd="0" parTransId="{10B5CCFF-67A2-4E0B-A130-1B68A77F5968}" sibTransId="{11E98EE0-8AE4-426F-88DF-64E679AF5D6C}"/>
    <dgm:cxn modelId="{1464BDC7-E44D-45B8-A049-DBB479FC2B61}" srcId="{5E2CAE8C-63BC-4F4D-9824-CD4397490698}" destId="{CC7441F0-DFAA-4B52-A11A-BA55A0BF0228}" srcOrd="0" destOrd="0" parTransId="{FC0F7166-2EAF-4B13-9CCA-5FB142B18EE4}" sibTransId="{703532BA-1878-4F69-83E3-CB3CDB2DD241}"/>
    <dgm:cxn modelId="{75CE06D1-342A-4A4F-8447-E3520323C482}" type="presOf" srcId="{CC7441F0-DFAA-4B52-A11A-BA55A0BF0228}" destId="{B2FF0FD8-B230-41BA-8A69-D0D9F88BAE6F}" srcOrd="0" destOrd="0" presId="urn:microsoft.com/office/officeart/2005/8/layout/target2"/>
    <dgm:cxn modelId="{488E6ED1-E6C5-466D-9AD4-9778BDA04494}" srcId="{5E2CAE8C-63BC-4F4D-9824-CD4397490698}" destId="{01FC88D9-7A71-48C8-9454-DF8A9629D98A}" srcOrd="2" destOrd="0" parTransId="{1E0CD7EF-9F95-4B43-A8EB-380D516B17BF}" sibTransId="{1FBCC1AD-CB84-4A30-A90E-C3786090CF3F}"/>
    <dgm:cxn modelId="{3CED04E0-0975-4CA3-A0BB-C778354E15F5}" type="presOf" srcId="{04460860-0F3F-420E-9CF2-7D8E703F37C4}" destId="{B86670AB-4682-472F-853E-D61213147914}" srcOrd="0" destOrd="0" presId="urn:microsoft.com/office/officeart/2005/8/layout/target2"/>
    <dgm:cxn modelId="{23C37FE0-E8E0-4416-BEE5-CB181AC3CD08}" type="presOf" srcId="{5E2CAE8C-63BC-4F4D-9824-CD4397490698}" destId="{7358E99C-313C-4229-961B-C28143FE5448}" srcOrd="0" destOrd="0" presId="urn:microsoft.com/office/officeart/2005/8/layout/target2"/>
    <dgm:cxn modelId="{A6839D6B-89F2-4E9D-BE5B-E1E44FDE41B2}" type="presParOf" srcId="{7358E99C-313C-4229-961B-C28143FE5448}" destId="{838935CB-1E9F-4C3C-81F1-0EF1F8231C36}" srcOrd="0" destOrd="0" presId="urn:microsoft.com/office/officeart/2005/8/layout/target2"/>
    <dgm:cxn modelId="{91ABDF3C-9FA9-4CAE-9DA8-B6F468B34CCD}" type="presParOf" srcId="{838935CB-1E9F-4C3C-81F1-0EF1F8231C36}" destId="{B2FF0FD8-B230-41BA-8A69-D0D9F88BAE6F}" srcOrd="0" destOrd="0" presId="urn:microsoft.com/office/officeart/2005/8/layout/target2"/>
    <dgm:cxn modelId="{F88BC7B9-051F-4E3F-BC7F-D6C310DE0206}" type="presParOf" srcId="{838935CB-1E9F-4C3C-81F1-0EF1F8231C36}" destId="{C5621D51-6216-4B49-9921-6D4AC5CD1608}" srcOrd="1" destOrd="0" presId="urn:microsoft.com/office/officeart/2005/8/layout/target2"/>
    <dgm:cxn modelId="{768D040E-E6C6-4A5D-97AF-A50A7EBA344B}" type="presParOf" srcId="{C5621D51-6216-4B49-9921-6D4AC5CD1608}" destId="{35624853-405E-4402-BE32-1EB3C8033170}" srcOrd="0" destOrd="0" presId="urn:microsoft.com/office/officeart/2005/8/layout/target2"/>
    <dgm:cxn modelId="{5EA407FE-3A99-4E57-A235-21D46647095A}" type="presParOf" srcId="{C5621D51-6216-4B49-9921-6D4AC5CD1608}" destId="{2B41CF3F-DB49-444C-A184-1F9830F8D62A}" srcOrd="1" destOrd="0" presId="urn:microsoft.com/office/officeart/2005/8/layout/target2"/>
    <dgm:cxn modelId="{7B6720D7-7163-444D-8E9D-72053AE5DD65}" type="presParOf" srcId="{C5621D51-6216-4B49-9921-6D4AC5CD1608}" destId="{B86670AB-4682-472F-853E-D61213147914}" srcOrd="2" destOrd="0" presId="urn:microsoft.com/office/officeart/2005/8/layout/target2"/>
    <dgm:cxn modelId="{FA15E36F-78DF-49FA-867D-0072FA7E23E7}" type="presParOf" srcId="{7358E99C-313C-4229-961B-C28143FE5448}" destId="{F52E2DFC-F15A-4D91-96A3-14930966EF84}" srcOrd="1" destOrd="0" presId="urn:microsoft.com/office/officeart/2005/8/layout/target2"/>
    <dgm:cxn modelId="{CDD630C5-E38B-444F-A5B6-97C809890A97}" type="presParOf" srcId="{F52E2DFC-F15A-4D91-96A3-14930966EF84}" destId="{BE534C76-461A-463B-8EAB-543C3EEF34DF}" srcOrd="0" destOrd="0" presId="urn:microsoft.com/office/officeart/2005/8/layout/target2"/>
    <dgm:cxn modelId="{A2579E5F-894A-4D3E-9E77-F8F81C88FC37}" type="presParOf" srcId="{F52E2DFC-F15A-4D91-96A3-14930966EF84}" destId="{43755643-86B1-4228-B52C-021D1C9CB31D}" srcOrd="1" destOrd="0" presId="urn:microsoft.com/office/officeart/2005/8/layout/target2"/>
    <dgm:cxn modelId="{7ECB22EF-6D57-4FC0-906E-924D4035D759}" type="presParOf" srcId="{43755643-86B1-4228-B52C-021D1C9CB31D}" destId="{52C5A6F4-03C6-401F-BAE5-374806B2226E}" srcOrd="0" destOrd="0" presId="urn:microsoft.com/office/officeart/2005/8/layout/target2"/>
    <dgm:cxn modelId="{5D60E2E2-480F-4D15-8274-7BF5B487BEFC}" type="presParOf" srcId="{43755643-86B1-4228-B52C-021D1C9CB31D}" destId="{43EAB81E-66C9-473E-89BF-28B0E3B2EED5}" srcOrd="1" destOrd="0" presId="urn:microsoft.com/office/officeart/2005/8/layout/target2"/>
    <dgm:cxn modelId="{536D743C-3B92-4AD0-883E-08E0236083E3}" type="presParOf" srcId="{43755643-86B1-4228-B52C-021D1C9CB31D}" destId="{AFE87BF9-33B9-4ED5-BC03-FF16F7A87CDB}" srcOrd="2" destOrd="0" presId="urn:microsoft.com/office/officeart/2005/8/layout/target2"/>
    <dgm:cxn modelId="{D854047A-B4B9-4E53-892B-244808E0F1D1}" type="presParOf" srcId="{7358E99C-313C-4229-961B-C28143FE5448}" destId="{3753E435-ABF5-472C-B208-84E57592C858}" srcOrd="2" destOrd="0" presId="urn:microsoft.com/office/officeart/2005/8/layout/target2"/>
    <dgm:cxn modelId="{1BABEB22-CA33-43D9-AAE5-00393A361549}" type="presParOf" srcId="{3753E435-ABF5-472C-B208-84E57592C858}" destId="{09AC35E1-630C-43E5-8D96-6A22E0D4A51A}" srcOrd="0" destOrd="0" presId="urn:microsoft.com/office/officeart/2005/8/layout/target2"/>
    <dgm:cxn modelId="{0FF282A0-43D7-4445-9330-7EDA36B598D3}" type="presParOf" srcId="{3753E435-ABF5-472C-B208-84E57592C858}" destId="{9CE8BD81-F2A5-4A2F-83BF-8BB2FC22E247}" srcOrd="1" destOrd="0" presId="urn:microsoft.com/office/officeart/2005/8/layout/target2"/>
    <dgm:cxn modelId="{62DC9D4A-9AEB-4C3B-A381-D21445D27C32}" type="presParOf" srcId="{9CE8BD81-F2A5-4A2F-83BF-8BB2FC22E247}" destId="{2A06F523-04AC-4DD2-93AD-03AA53D3A312}" srcOrd="0" destOrd="0" presId="urn:microsoft.com/office/officeart/2005/8/layout/target2"/>
    <dgm:cxn modelId="{8FBD3260-B6A4-4AE8-A128-945C2D41C8FB}" type="presParOf" srcId="{9CE8BD81-F2A5-4A2F-83BF-8BB2FC22E247}" destId="{4F4B51B2-818A-4790-974C-E45F341DF7BF}" srcOrd="1" destOrd="0" presId="urn:microsoft.com/office/officeart/2005/8/layout/target2"/>
    <dgm:cxn modelId="{772BA1AE-A5EA-4452-BD67-1616E3535B9A}" type="presParOf" srcId="{9CE8BD81-F2A5-4A2F-83BF-8BB2FC22E247}" destId="{B8A07C30-72CA-45D7-8E01-C61F2599362C}" srcOrd="2" destOrd="0" presId="urn:microsoft.com/office/officeart/2005/8/layout/targe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06E1A3-AAE8-48BC-A277-690A2097EC66}" type="doc">
      <dgm:prSet loTypeId="urn:microsoft.com/office/officeart/2005/8/layout/matrix2" loCatId="matrix" qsTypeId="urn:microsoft.com/office/officeart/2005/8/quickstyle/simple3" qsCatId="simple" csTypeId="urn:microsoft.com/office/officeart/2005/8/colors/accent1_2" csCatId="accent1" phldr="1"/>
      <dgm:spPr/>
      <dgm:t>
        <a:bodyPr/>
        <a:lstStyle/>
        <a:p>
          <a:endParaRPr kumimoji="1" lang="ja-JP" altLang="en-US"/>
        </a:p>
      </dgm:t>
    </dgm:pt>
    <dgm:pt modelId="{0A04E7D0-ED13-46E7-B8E6-72142076757D}">
      <dgm:prSet phldrT="[テキスト]" custT="1"/>
      <dgm:spPr>
        <a:solidFill>
          <a:schemeClr val="bg1"/>
        </a:solidFill>
        <a:ln w="28575">
          <a:solidFill>
            <a:srgbClr val="7030A0"/>
          </a:solidFill>
        </a:ln>
      </dgm:spPr>
      <dgm:t>
        <a:bodyPr/>
        <a:lstStyle/>
        <a:p>
          <a:r>
            <a:rPr kumimoji="1" lang="ja-JP" altLang="en-US" sz="1100" b="1" dirty="0">
              <a:latin typeface="ＭＳ Ｐゴシック" panose="020B0600070205080204" pitchFamily="50" charset="-128"/>
              <a:ea typeface="ＭＳ Ｐゴシック" panose="020B0600070205080204" pitchFamily="50" charset="-128"/>
            </a:rPr>
            <a:t>水風船釣り</a:t>
          </a:r>
        </a:p>
      </dgm:t>
    </dgm:pt>
    <dgm:pt modelId="{6CD7FF5F-BDED-48FA-BF2F-0369341E79BA}" type="parTrans" cxnId="{959BE95D-203E-4C3E-936A-7EBCB8734BA6}">
      <dgm:prSet/>
      <dgm:spPr/>
      <dgm:t>
        <a:bodyPr/>
        <a:lstStyle/>
        <a:p>
          <a:endParaRPr kumimoji="1" lang="ja-JP" altLang="en-US"/>
        </a:p>
      </dgm:t>
    </dgm:pt>
    <dgm:pt modelId="{D2B7E43C-1AE7-4A35-8A4B-584E4C971C97}" type="sibTrans" cxnId="{959BE95D-203E-4C3E-936A-7EBCB8734BA6}">
      <dgm:prSet/>
      <dgm:spPr/>
      <dgm:t>
        <a:bodyPr/>
        <a:lstStyle/>
        <a:p>
          <a:endParaRPr kumimoji="1" lang="ja-JP" altLang="en-US"/>
        </a:p>
      </dgm:t>
    </dgm:pt>
    <dgm:pt modelId="{1818C9A9-85F8-4086-8A8D-3FEB673846D6}">
      <dgm:prSet phldrT="[テキスト]" custT="1"/>
      <dgm:spPr>
        <a:solidFill>
          <a:schemeClr val="bg1"/>
        </a:solidFill>
        <a:ln w="28575">
          <a:solidFill>
            <a:srgbClr val="7030A0"/>
          </a:solidFill>
        </a:ln>
      </dgm:spPr>
      <dgm:t>
        <a:bodyPr/>
        <a:lstStyle/>
        <a:p>
          <a:r>
            <a:rPr kumimoji="1" lang="ja-JP" altLang="en-US" sz="1100" b="1" dirty="0">
              <a:latin typeface="ＭＳ Ｐゴシック" panose="020B0600070205080204" pitchFamily="50" charset="-128"/>
              <a:ea typeface="ＭＳ Ｐゴシック" panose="020B0600070205080204" pitchFamily="50" charset="-128"/>
            </a:rPr>
            <a:t>スイカ割</a:t>
          </a:r>
        </a:p>
      </dgm:t>
    </dgm:pt>
    <dgm:pt modelId="{AF4E5366-127A-40F9-955C-D5D8288ED748}" type="parTrans" cxnId="{16E97724-A4F4-4045-B16D-E7BFC6C92519}">
      <dgm:prSet/>
      <dgm:spPr/>
      <dgm:t>
        <a:bodyPr/>
        <a:lstStyle/>
        <a:p>
          <a:endParaRPr kumimoji="1" lang="ja-JP" altLang="en-US"/>
        </a:p>
      </dgm:t>
    </dgm:pt>
    <dgm:pt modelId="{C3AD09C5-BC09-4C4D-8D04-579D3635F44A}" type="sibTrans" cxnId="{16E97724-A4F4-4045-B16D-E7BFC6C92519}">
      <dgm:prSet/>
      <dgm:spPr/>
      <dgm:t>
        <a:bodyPr/>
        <a:lstStyle/>
        <a:p>
          <a:endParaRPr kumimoji="1" lang="ja-JP" altLang="en-US"/>
        </a:p>
      </dgm:t>
    </dgm:pt>
    <dgm:pt modelId="{7B28C8E2-15AC-4B8A-9292-68232652D7EF}">
      <dgm:prSet phldrT="[テキスト]" custT="1"/>
      <dgm:spPr>
        <a:solidFill>
          <a:schemeClr val="bg1"/>
        </a:solidFill>
        <a:ln w="28575">
          <a:solidFill>
            <a:srgbClr val="7030A0"/>
          </a:solidFill>
        </a:ln>
      </dgm:spPr>
      <dgm:t>
        <a:bodyPr/>
        <a:lstStyle/>
        <a:p>
          <a:r>
            <a:rPr kumimoji="1" lang="ja-JP" altLang="en-US" sz="1100" b="1" dirty="0">
              <a:latin typeface="ＭＳ Ｐゴシック" panose="020B0600070205080204" pitchFamily="50" charset="-128"/>
              <a:ea typeface="ＭＳ Ｐゴシック" panose="020B0600070205080204" pitchFamily="50" charset="-128"/>
            </a:rPr>
            <a:t>足湯温泉</a:t>
          </a:r>
        </a:p>
      </dgm:t>
    </dgm:pt>
    <dgm:pt modelId="{FEF811FE-41D8-4F6C-A81A-436F377D3D3B}" type="parTrans" cxnId="{85656DBA-2724-4BB2-8C4C-CC53B004093F}">
      <dgm:prSet/>
      <dgm:spPr/>
      <dgm:t>
        <a:bodyPr/>
        <a:lstStyle/>
        <a:p>
          <a:endParaRPr kumimoji="1" lang="ja-JP" altLang="en-US"/>
        </a:p>
      </dgm:t>
    </dgm:pt>
    <dgm:pt modelId="{EFDEB2C6-44C6-457B-8457-47C2C1E0A89C}" type="sibTrans" cxnId="{85656DBA-2724-4BB2-8C4C-CC53B004093F}">
      <dgm:prSet/>
      <dgm:spPr/>
      <dgm:t>
        <a:bodyPr/>
        <a:lstStyle/>
        <a:p>
          <a:endParaRPr kumimoji="1" lang="ja-JP" altLang="en-US"/>
        </a:p>
      </dgm:t>
    </dgm:pt>
    <dgm:pt modelId="{EFB2FAEA-980C-409E-8595-A476810038C7}">
      <dgm:prSet phldrT="[テキスト]" custT="1"/>
      <dgm:spPr>
        <a:solidFill>
          <a:schemeClr val="bg1"/>
        </a:solidFill>
        <a:ln w="28575">
          <a:solidFill>
            <a:srgbClr val="7030A0"/>
          </a:solidFill>
        </a:ln>
      </dgm:spPr>
      <dgm:t>
        <a:bodyPr/>
        <a:lstStyle/>
        <a:p>
          <a:r>
            <a:rPr kumimoji="1" lang="ja-JP" altLang="en-US" sz="1100" b="1" dirty="0">
              <a:latin typeface="ＭＳ Ｐゴシック" panose="020B0600070205080204" pitchFamily="50" charset="-128"/>
              <a:ea typeface="ＭＳ Ｐゴシック" panose="020B0600070205080204" pitchFamily="50" charset="-128"/>
            </a:rPr>
            <a:t>お化け屋敷</a:t>
          </a:r>
        </a:p>
      </dgm:t>
    </dgm:pt>
    <dgm:pt modelId="{AF596264-BA47-4D54-BEDA-8DB1455BABE0}" type="sibTrans" cxnId="{39003198-3882-4BD9-BC63-361FDF20D172}">
      <dgm:prSet/>
      <dgm:spPr/>
      <dgm:t>
        <a:bodyPr/>
        <a:lstStyle/>
        <a:p>
          <a:endParaRPr kumimoji="1" lang="ja-JP" altLang="en-US"/>
        </a:p>
      </dgm:t>
    </dgm:pt>
    <dgm:pt modelId="{6751883D-BE8A-4DC6-8342-BAECC40C7358}" type="parTrans" cxnId="{39003198-3882-4BD9-BC63-361FDF20D172}">
      <dgm:prSet/>
      <dgm:spPr/>
      <dgm:t>
        <a:bodyPr/>
        <a:lstStyle/>
        <a:p>
          <a:endParaRPr kumimoji="1" lang="ja-JP" altLang="en-US"/>
        </a:p>
      </dgm:t>
    </dgm:pt>
    <dgm:pt modelId="{BAE371CB-F252-406E-AE2F-C835C626ADA5}" type="pres">
      <dgm:prSet presAssocID="{8806E1A3-AAE8-48BC-A277-690A2097EC66}" presName="matrix" presStyleCnt="0">
        <dgm:presLayoutVars>
          <dgm:chMax val="1"/>
          <dgm:dir/>
          <dgm:resizeHandles val="exact"/>
        </dgm:presLayoutVars>
      </dgm:prSet>
      <dgm:spPr/>
    </dgm:pt>
    <dgm:pt modelId="{14E48859-7600-45F9-96D5-8733789DB74F}" type="pres">
      <dgm:prSet presAssocID="{8806E1A3-AAE8-48BC-A277-690A2097EC66}" presName="axisShape" presStyleLbl="bgShp" presStyleIdx="0" presStyleCnt="1" custScaleX="177673"/>
      <dgm:spPr/>
    </dgm:pt>
    <dgm:pt modelId="{BF9A7518-6239-445E-AD6C-783D51C201A2}" type="pres">
      <dgm:prSet presAssocID="{8806E1A3-AAE8-48BC-A277-690A2097EC66}" presName="rect1" presStyleLbl="node1" presStyleIdx="0" presStyleCnt="4" custScaleY="57901" custLinFactNeighborX="-10741" custLinFactNeighborY="-895">
        <dgm:presLayoutVars>
          <dgm:chMax val="0"/>
          <dgm:chPref val="0"/>
          <dgm:bulletEnabled val="1"/>
        </dgm:presLayoutVars>
      </dgm:prSet>
      <dgm:spPr/>
    </dgm:pt>
    <dgm:pt modelId="{D6D0F06F-7FE0-44C4-8B93-271704DBC9D8}" type="pres">
      <dgm:prSet presAssocID="{8806E1A3-AAE8-48BC-A277-690A2097EC66}" presName="rect2" presStyleLbl="node1" presStyleIdx="1" presStyleCnt="4" custScaleY="59691" custLinFactNeighborX="10741">
        <dgm:presLayoutVars>
          <dgm:chMax val="0"/>
          <dgm:chPref val="0"/>
          <dgm:bulletEnabled val="1"/>
        </dgm:presLayoutVars>
      </dgm:prSet>
      <dgm:spPr/>
    </dgm:pt>
    <dgm:pt modelId="{83DE1A50-1853-4A32-9362-1202081768BF}" type="pres">
      <dgm:prSet presAssocID="{8806E1A3-AAE8-48BC-A277-690A2097EC66}" presName="rect3" presStyleLbl="node1" presStyleIdx="2" presStyleCnt="4" custScaleY="56593" custLinFactNeighborX="-15217" custLinFactNeighborY="-2685">
        <dgm:presLayoutVars>
          <dgm:chMax val="0"/>
          <dgm:chPref val="0"/>
          <dgm:bulletEnabled val="1"/>
        </dgm:presLayoutVars>
      </dgm:prSet>
      <dgm:spPr/>
    </dgm:pt>
    <dgm:pt modelId="{2A94C147-D4E8-427C-B1FA-0803A2CAA09B}" type="pres">
      <dgm:prSet presAssocID="{8806E1A3-AAE8-48BC-A277-690A2097EC66}" presName="rect4" presStyleLbl="node1" presStyleIdx="3" presStyleCnt="4" custScaleY="53013" custLinFactNeighborX="12531" custLinFactNeighborY="-3580">
        <dgm:presLayoutVars>
          <dgm:chMax val="0"/>
          <dgm:chPref val="0"/>
          <dgm:bulletEnabled val="1"/>
        </dgm:presLayoutVars>
      </dgm:prSet>
      <dgm:spPr/>
    </dgm:pt>
  </dgm:ptLst>
  <dgm:cxnLst>
    <dgm:cxn modelId="{42F95000-AFE0-47C3-AB90-1DD66CC28401}" type="presOf" srcId="{1818C9A9-85F8-4086-8A8D-3FEB673846D6}" destId="{83DE1A50-1853-4A32-9362-1202081768BF}" srcOrd="0" destOrd="0" presId="urn:microsoft.com/office/officeart/2005/8/layout/matrix2"/>
    <dgm:cxn modelId="{A13A5114-D752-4F67-85A1-A8E6917DF512}" type="presOf" srcId="{8806E1A3-AAE8-48BC-A277-690A2097EC66}" destId="{BAE371CB-F252-406E-AE2F-C835C626ADA5}" srcOrd="0" destOrd="0" presId="urn:microsoft.com/office/officeart/2005/8/layout/matrix2"/>
    <dgm:cxn modelId="{16E97724-A4F4-4045-B16D-E7BFC6C92519}" srcId="{8806E1A3-AAE8-48BC-A277-690A2097EC66}" destId="{1818C9A9-85F8-4086-8A8D-3FEB673846D6}" srcOrd="2" destOrd="0" parTransId="{AF4E5366-127A-40F9-955C-D5D8288ED748}" sibTransId="{C3AD09C5-BC09-4C4D-8D04-579D3635F44A}"/>
    <dgm:cxn modelId="{959BE95D-203E-4C3E-936A-7EBCB8734BA6}" srcId="{8806E1A3-AAE8-48BC-A277-690A2097EC66}" destId="{0A04E7D0-ED13-46E7-B8E6-72142076757D}" srcOrd="0" destOrd="0" parTransId="{6CD7FF5F-BDED-48FA-BF2F-0369341E79BA}" sibTransId="{D2B7E43C-1AE7-4A35-8A4B-584E4C971C97}"/>
    <dgm:cxn modelId="{06594957-A212-4DAB-936C-6048A3AAEAE6}" type="presOf" srcId="{7B28C8E2-15AC-4B8A-9292-68232652D7EF}" destId="{2A94C147-D4E8-427C-B1FA-0803A2CAA09B}" srcOrd="0" destOrd="0" presId="urn:microsoft.com/office/officeart/2005/8/layout/matrix2"/>
    <dgm:cxn modelId="{1DCBA986-08EA-4D2F-9CB4-8E8AD8F9825D}" type="presOf" srcId="{0A04E7D0-ED13-46E7-B8E6-72142076757D}" destId="{BF9A7518-6239-445E-AD6C-783D51C201A2}" srcOrd="0" destOrd="0" presId="urn:microsoft.com/office/officeart/2005/8/layout/matrix2"/>
    <dgm:cxn modelId="{39003198-3882-4BD9-BC63-361FDF20D172}" srcId="{8806E1A3-AAE8-48BC-A277-690A2097EC66}" destId="{EFB2FAEA-980C-409E-8595-A476810038C7}" srcOrd="1" destOrd="0" parTransId="{6751883D-BE8A-4DC6-8342-BAECC40C7358}" sibTransId="{AF596264-BA47-4D54-BEDA-8DB1455BABE0}"/>
    <dgm:cxn modelId="{85656DBA-2724-4BB2-8C4C-CC53B004093F}" srcId="{8806E1A3-AAE8-48BC-A277-690A2097EC66}" destId="{7B28C8E2-15AC-4B8A-9292-68232652D7EF}" srcOrd="3" destOrd="0" parTransId="{FEF811FE-41D8-4F6C-A81A-436F377D3D3B}" sibTransId="{EFDEB2C6-44C6-457B-8457-47C2C1E0A89C}"/>
    <dgm:cxn modelId="{438A92FE-5C62-4AA0-BF87-A778C241CC19}" type="presOf" srcId="{EFB2FAEA-980C-409E-8595-A476810038C7}" destId="{D6D0F06F-7FE0-44C4-8B93-271704DBC9D8}" srcOrd="0" destOrd="0" presId="urn:microsoft.com/office/officeart/2005/8/layout/matrix2"/>
    <dgm:cxn modelId="{7721A087-DE83-4E8A-88E6-BF88E3D3CEEF}" type="presParOf" srcId="{BAE371CB-F252-406E-AE2F-C835C626ADA5}" destId="{14E48859-7600-45F9-96D5-8733789DB74F}" srcOrd="0" destOrd="0" presId="urn:microsoft.com/office/officeart/2005/8/layout/matrix2"/>
    <dgm:cxn modelId="{69CF65E5-9C1B-43B6-958B-75FDF852905B}" type="presParOf" srcId="{BAE371CB-F252-406E-AE2F-C835C626ADA5}" destId="{BF9A7518-6239-445E-AD6C-783D51C201A2}" srcOrd="1" destOrd="0" presId="urn:microsoft.com/office/officeart/2005/8/layout/matrix2"/>
    <dgm:cxn modelId="{90304584-4BFF-42CB-9F7B-481C09472CC3}" type="presParOf" srcId="{BAE371CB-F252-406E-AE2F-C835C626ADA5}" destId="{D6D0F06F-7FE0-44C4-8B93-271704DBC9D8}" srcOrd="2" destOrd="0" presId="urn:microsoft.com/office/officeart/2005/8/layout/matrix2"/>
    <dgm:cxn modelId="{4098322D-85A5-4C2A-A12E-1B220D6539DE}" type="presParOf" srcId="{BAE371CB-F252-406E-AE2F-C835C626ADA5}" destId="{83DE1A50-1853-4A32-9362-1202081768BF}" srcOrd="3" destOrd="0" presId="urn:microsoft.com/office/officeart/2005/8/layout/matrix2"/>
    <dgm:cxn modelId="{8028364B-2FA4-4AFA-9FCE-9C02B7F4CF8C}" type="presParOf" srcId="{BAE371CB-F252-406E-AE2F-C835C626ADA5}" destId="{2A94C147-D4E8-427C-B1FA-0803A2CAA09B}" srcOrd="4" destOrd="0" presId="urn:microsoft.com/office/officeart/2005/8/layout/matrix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57726-65F1-4F81-8DDC-87D2E3A04CEA}">
      <dsp:nvSpPr>
        <dsp:cNvPr id="0" name=""/>
        <dsp:cNvSpPr/>
      </dsp:nvSpPr>
      <dsp:spPr>
        <a:xfrm>
          <a:off x="1236781" y="-93415"/>
          <a:ext cx="4395155" cy="4395155"/>
        </a:xfrm>
        <a:prstGeom prst="circularArrow">
          <a:avLst>
            <a:gd name="adj1" fmla="val 4668"/>
            <a:gd name="adj2" fmla="val 272909"/>
            <a:gd name="adj3" fmla="val 12950821"/>
            <a:gd name="adj4" fmla="val 17949932"/>
            <a:gd name="adj5" fmla="val 4847"/>
          </a:avLst>
        </a:prstGeom>
        <a:solidFill>
          <a:srgbClr val="7030A0"/>
        </a:solidFill>
        <a:ln w="76200">
          <a:noFill/>
        </a:ln>
        <a:effectLst/>
        <a:sp3d z="-227350" prstMaterial="matte"/>
      </dsp:spPr>
      <dsp:style>
        <a:lnRef idx="0">
          <a:scrgbClr r="0" g="0" b="0"/>
        </a:lnRef>
        <a:fillRef idx="1">
          <a:scrgbClr r="0" g="0" b="0"/>
        </a:fillRef>
        <a:effectRef idx="0">
          <a:scrgbClr r="0" g="0" b="0"/>
        </a:effectRef>
        <a:fontRef idx="minor"/>
      </dsp:style>
    </dsp:sp>
    <dsp:sp modelId="{59A4520E-CE95-4D6B-90C1-3D615C8C85A9}">
      <dsp:nvSpPr>
        <dsp:cNvPr id="0" name=""/>
        <dsp:cNvSpPr/>
      </dsp:nvSpPr>
      <dsp:spPr>
        <a:xfrm>
          <a:off x="2015673" y="1494"/>
          <a:ext cx="2837371" cy="1418685"/>
        </a:xfrm>
        <a:prstGeom prst="roundRect">
          <a:avLst/>
        </a:prstGeom>
        <a:solidFill>
          <a:schemeClr val="accent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sp3d extrusionH="28000" prstMaterial="matte"/>
        </a:bodyPr>
        <a:lstStyle/>
        <a:p>
          <a:pPr marL="0" lvl="0" indent="0" algn="ctr" defTabSz="2044700">
            <a:lnSpc>
              <a:spcPct val="90000"/>
            </a:lnSpc>
            <a:spcBef>
              <a:spcPct val="0"/>
            </a:spcBef>
            <a:spcAft>
              <a:spcPct val="35000"/>
            </a:spcAft>
            <a:buNone/>
          </a:pPr>
          <a:r>
            <a:rPr kumimoji="1" lang="en-US" altLang="ja-JP" sz="4600" kern="1200" dirty="0"/>
            <a:t>Plan</a:t>
          </a:r>
          <a:endParaRPr kumimoji="1" lang="ja-JP" altLang="en-US" sz="4600" kern="1200" dirty="0"/>
        </a:p>
      </dsp:txBody>
      <dsp:txXfrm>
        <a:off x="2084927" y="70748"/>
        <a:ext cx="2698863" cy="1280177"/>
      </dsp:txXfrm>
    </dsp:sp>
    <dsp:sp modelId="{20B03E06-A0B1-4699-8447-01D143AB8D8F}">
      <dsp:nvSpPr>
        <dsp:cNvPr id="0" name=""/>
        <dsp:cNvSpPr/>
      </dsp:nvSpPr>
      <dsp:spPr>
        <a:xfrm>
          <a:off x="3593826" y="1579647"/>
          <a:ext cx="2837371" cy="1418685"/>
        </a:xfrm>
        <a:prstGeom prst="roundRect">
          <a:avLst/>
        </a:prstGeom>
        <a:solidFill>
          <a:schemeClr val="accent3">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sp3d extrusionH="28000" prstMaterial="matte"/>
        </a:bodyPr>
        <a:lstStyle/>
        <a:p>
          <a:pPr marL="0" lvl="0" indent="0" algn="ctr" defTabSz="2044700">
            <a:lnSpc>
              <a:spcPct val="90000"/>
            </a:lnSpc>
            <a:spcBef>
              <a:spcPct val="0"/>
            </a:spcBef>
            <a:spcAft>
              <a:spcPct val="35000"/>
            </a:spcAft>
            <a:buNone/>
          </a:pPr>
          <a:r>
            <a:rPr kumimoji="1" lang="en-US" altLang="ja-JP" sz="4600" kern="1200" dirty="0"/>
            <a:t>Do</a:t>
          </a:r>
          <a:endParaRPr kumimoji="1" lang="ja-JP" altLang="en-US" sz="4600" kern="1200" dirty="0"/>
        </a:p>
      </dsp:txBody>
      <dsp:txXfrm>
        <a:off x="3663080" y="1648901"/>
        <a:ext cx="2698863" cy="1280177"/>
      </dsp:txXfrm>
    </dsp:sp>
    <dsp:sp modelId="{EA42313C-5B8A-4188-9ECB-C4AAB536BF22}">
      <dsp:nvSpPr>
        <dsp:cNvPr id="0" name=""/>
        <dsp:cNvSpPr/>
      </dsp:nvSpPr>
      <dsp:spPr>
        <a:xfrm>
          <a:off x="2015673" y="3157800"/>
          <a:ext cx="2837371" cy="1418685"/>
        </a:xfrm>
        <a:prstGeom prst="roundRect">
          <a:avLst/>
        </a:prstGeom>
        <a:solidFill>
          <a:schemeClr val="accent4">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sp3d extrusionH="28000" prstMaterial="matte"/>
        </a:bodyPr>
        <a:lstStyle/>
        <a:p>
          <a:pPr marL="0" lvl="0" indent="0" algn="ctr" defTabSz="2044700">
            <a:lnSpc>
              <a:spcPct val="90000"/>
            </a:lnSpc>
            <a:spcBef>
              <a:spcPct val="0"/>
            </a:spcBef>
            <a:spcAft>
              <a:spcPct val="35000"/>
            </a:spcAft>
            <a:buNone/>
          </a:pPr>
          <a:r>
            <a:rPr kumimoji="1" lang="en-US" altLang="ja-JP" sz="4600" kern="1200" dirty="0"/>
            <a:t>Check</a:t>
          </a:r>
          <a:endParaRPr kumimoji="1" lang="ja-JP" altLang="en-US" sz="4600" kern="1200" dirty="0"/>
        </a:p>
      </dsp:txBody>
      <dsp:txXfrm>
        <a:off x="2084927" y="3227054"/>
        <a:ext cx="2698863" cy="1280177"/>
      </dsp:txXfrm>
    </dsp:sp>
    <dsp:sp modelId="{A62CFAB3-6B61-45C6-BE41-6AAB041C9A2E}">
      <dsp:nvSpPr>
        <dsp:cNvPr id="0" name=""/>
        <dsp:cNvSpPr/>
      </dsp:nvSpPr>
      <dsp:spPr>
        <a:xfrm>
          <a:off x="437520" y="1579647"/>
          <a:ext cx="2837371" cy="1418685"/>
        </a:xfrm>
        <a:prstGeom prst="roundRect">
          <a:avLst/>
        </a:prstGeom>
        <a:solidFill>
          <a:schemeClr val="accent5">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sp3d extrusionH="28000" prstMaterial="matte"/>
        </a:bodyPr>
        <a:lstStyle/>
        <a:p>
          <a:pPr marL="0" lvl="0" indent="0" algn="ctr" defTabSz="2044700">
            <a:lnSpc>
              <a:spcPct val="90000"/>
            </a:lnSpc>
            <a:spcBef>
              <a:spcPct val="0"/>
            </a:spcBef>
            <a:spcAft>
              <a:spcPct val="35000"/>
            </a:spcAft>
            <a:buNone/>
          </a:pPr>
          <a:r>
            <a:rPr kumimoji="1" lang="en-US" altLang="ja-JP" sz="4600" kern="1200" dirty="0"/>
            <a:t>Act</a:t>
          </a:r>
          <a:endParaRPr kumimoji="1" lang="ja-JP" altLang="en-US" sz="4600" kern="1200" dirty="0"/>
        </a:p>
      </dsp:txBody>
      <dsp:txXfrm>
        <a:off x="506774" y="1648901"/>
        <a:ext cx="2698863" cy="1280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75955-DC3A-4205-BAFA-0F0875C90717}">
      <dsp:nvSpPr>
        <dsp:cNvPr id="0" name=""/>
        <dsp:cNvSpPr/>
      </dsp:nvSpPr>
      <dsp:spPr>
        <a:xfrm>
          <a:off x="2123584" y="459400"/>
          <a:ext cx="96314" cy="421948"/>
        </a:xfrm>
        <a:custGeom>
          <a:avLst/>
          <a:gdLst/>
          <a:ahLst/>
          <a:cxnLst/>
          <a:rect l="0" t="0" r="0" b="0"/>
          <a:pathLst>
            <a:path>
              <a:moveTo>
                <a:pt x="96314" y="0"/>
              </a:moveTo>
              <a:lnTo>
                <a:pt x="96314" y="421948"/>
              </a:lnTo>
              <a:lnTo>
                <a:pt x="0" y="421948"/>
              </a:lnTo>
            </a:path>
          </a:pathLst>
        </a:custGeom>
        <a:noFill/>
        <a:ln w="19050" cap="flat" cmpd="sng" algn="ctr">
          <a:solidFill>
            <a:schemeClr val="tx1"/>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D6A3EEE-90C9-4718-999B-2C75F2921D62}">
      <dsp:nvSpPr>
        <dsp:cNvPr id="0" name=""/>
        <dsp:cNvSpPr/>
      </dsp:nvSpPr>
      <dsp:spPr>
        <a:xfrm>
          <a:off x="2219898" y="459400"/>
          <a:ext cx="1199233" cy="843897"/>
        </a:xfrm>
        <a:custGeom>
          <a:avLst/>
          <a:gdLst/>
          <a:ahLst/>
          <a:cxnLst/>
          <a:rect l="0" t="0" r="0" b="0"/>
          <a:pathLst>
            <a:path>
              <a:moveTo>
                <a:pt x="0" y="0"/>
              </a:moveTo>
              <a:lnTo>
                <a:pt x="0" y="747583"/>
              </a:lnTo>
              <a:lnTo>
                <a:pt x="1199233" y="747583"/>
              </a:lnTo>
              <a:lnTo>
                <a:pt x="1199233" y="843897"/>
              </a:lnTo>
            </a:path>
          </a:pathLst>
        </a:custGeom>
        <a:noFill/>
        <a:ln w="19050" cap="flat" cmpd="sng" algn="ctr">
          <a:solidFill>
            <a:schemeClr val="tx1"/>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95AEC36-E104-450A-A418-EFF05BC0CF9B}">
      <dsp:nvSpPr>
        <dsp:cNvPr id="0" name=""/>
        <dsp:cNvSpPr/>
      </dsp:nvSpPr>
      <dsp:spPr>
        <a:xfrm>
          <a:off x="2174178" y="459400"/>
          <a:ext cx="91440" cy="843897"/>
        </a:xfrm>
        <a:custGeom>
          <a:avLst/>
          <a:gdLst/>
          <a:ahLst/>
          <a:cxnLst/>
          <a:rect l="0" t="0" r="0" b="0"/>
          <a:pathLst>
            <a:path>
              <a:moveTo>
                <a:pt x="45720" y="0"/>
              </a:moveTo>
              <a:lnTo>
                <a:pt x="45720" y="747583"/>
              </a:lnTo>
              <a:lnTo>
                <a:pt x="135044" y="747583"/>
              </a:lnTo>
              <a:lnTo>
                <a:pt x="135044" y="843897"/>
              </a:lnTo>
            </a:path>
          </a:pathLst>
        </a:custGeom>
        <a:noFill/>
        <a:ln w="19050" cap="flat" cmpd="sng" algn="ctr">
          <a:solidFill>
            <a:scrgbClr r="0" g="0" b="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309DD04-86BC-4BC0-B1A5-97EC2C0E59C1}">
      <dsp:nvSpPr>
        <dsp:cNvPr id="0" name=""/>
        <dsp:cNvSpPr/>
      </dsp:nvSpPr>
      <dsp:spPr>
        <a:xfrm>
          <a:off x="1109990" y="459400"/>
          <a:ext cx="1109908" cy="843897"/>
        </a:xfrm>
        <a:custGeom>
          <a:avLst/>
          <a:gdLst/>
          <a:ahLst/>
          <a:cxnLst/>
          <a:rect l="0" t="0" r="0" b="0"/>
          <a:pathLst>
            <a:path>
              <a:moveTo>
                <a:pt x="1109908" y="0"/>
              </a:moveTo>
              <a:lnTo>
                <a:pt x="1109908" y="747583"/>
              </a:lnTo>
              <a:lnTo>
                <a:pt x="0" y="747583"/>
              </a:lnTo>
              <a:lnTo>
                <a:pt x="0" y="843897"/>
              </a:lnTo>
            </a:path>
          </a:pathLst>
        </a:custGeom>
        <a:noFill/>
        <a:ln w="19050" cap="flat" cmpd="sng" algn="ctr">
          <a:solidFill>
            <a:schemeClr val="tx1"/>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85F4216-3A86-4F4B-BD1A-DBDE2270EF38}">
      <dsp:nvSpPr>
        <dsp:cNvPr id="0" name=""/>
        <dsp:cNvSpPr/>
      </dsp:nvSpPr>
      <dsp:spPr>
        <a:xfrm>
          <a:off x="1597345" y="760"/>
          <a:ext cx="1245106" cy="458640"/>
        </a:xfrm>
        <a:prstGeom prst="rect">
          <a:avLst/>
        </a:prstGeom>
        <a:solidFill>
          <a:srgbClr val="584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latin typeface="ＭＳ Ｐゴシック" panose="020B0600070205080204" pitchFamily="50" charset="-128"/>
              <a:ea typeface="ＭＳ Ｐゴシック" panose="020B0600070205080204" pitchFamily="50" charset="-128"/>
            </a:rPr>
            <a:t>文化祭企画</a:t>
          </a:r>
          <a:endParaRPr kumimoji="1" lang="en-US" altLang="ja-JP" sz="1200" kern="1200" dirty="0">
            <a:latin typeface="ＭＳ Ｐゴシック" panose="020B0600070205080204" pitchFamily="50" charset="-128"/>
            <a:ea typeface="ＭＳ Ｐゴシック" panose="020B0600070205080204" pitchFamily="50" charset="-128"/>
          </a:endParaRPr>
        </a:p>
      </dsp:txBody>
      <dsp:txXfrm>
        <a:off x="1597345" y="760"/>
        <a:ext cx="1245106" cy="458640"/>
      </dsp:txXfrm>
    </dsp:sp>
    <dsp:sp modelId="{205338E0-395B-4061-A0AD-0215B69D6D90}">
      <dsp:nvSpPr>
        <dsp:cNvPr id="0" name=""/>
        <dsp:cNvSpPr/>
      </dsp:nvSpPr>
      <dsp:spPr>
        <a:xfrm>
          <a:off x="562025" y="1303298"/>
          <a:ext cx="1095929" cy="458640"/>
        </a:xfrm>
        <a:prstGeom prst="rect">
          <a:avLst/>
        </a:prstGeom>
        <a:solidFill>
          <a:schemeClr val="tx1">
            <a:lumMod val="95000"/>
            <a:lumOff val="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latin typeface="ＭＳ Ｐゴシック" panose="020B0600070205080204" pitchFamily="50" charset="-128"/>
              <a:ea typeface="ＭＳ Ｐゴシック" panose="020B0600070205080204" pitchFamily="50" charset="-128"/>
            </a:rPr>
            <a:t>パフォーマンス</a:t>
          </a:r>
        </a:p>
      </dsp:txBody>
      <dsp:txXfrm>
        <a:off x="562025" y="1303298"/>
        <a:ext cx="1095929" cy="458640"/>
      </dsp:txXfrm>
    </dsp:sp>
    <dsp:sp modelId="{F0045778-CEE5-4D9B-AF6B-68A91C48F240}">
      <dsp:nvSpPr>
        <dsp:cNvPr id="0" name=""/>
        <dsp:cNvSpPr/>
      </dsp:nvSpPr>
      <dsp:spPr>
        <a:xfrm>
          <a:off x="1850583" y="1303298"/>
          <a:ext cx="917280" cy="458640"/>
        </a:xfrm>
        <a:prstGeom prst="rect">
          <a:avLst/>
        </a:prstGeom>
        <a:solidFill>
          <a:schemeClr val="tx1">
            <a:lumMod val="95000"/>
            <a:lumOff val="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latin typeface="ＭＳ Ｐゴシック" panose="020B0600070205080204" pitchFamily="50" charset="-128"/>
              <a:ea typeface="ＭＳ Ｐゴシック" panose="020B0600070205080204" pitchFamily="50" charset="-128"/>
            </a:rPr>
            <a:t>模擬店</a:t>
          </a:r>
        </a:p>
      </dsp:txBody>
      <dsp:txXfrm>
        <a:off x="1850583" y="1303298"/>
        <a:ext cx="917280" cy="458640"/>
      </dsp:txXfrm>
    </dsp:sp>
    <dsp:sp modelId="{EC95A323-21A1-49D6-95DF-B72611FAC1A4}">
      <dsp:nvSpPr>
        <dsp:cNvPr id="0" name=""/>
        <dsp:cNvSpPr/>
      </dsp:nvSpPr>
      <dsp:spPr>
        <a:xfrm>
          <a:off x="2960492" y="1303298"/>
          <a:ext cx="917280" cy="458640"/>
        </a:xfrm>
        <a:prstGeom prst="rect">
          <a:avLst/>
        </a:prstGeom>
        <a:solidFill>
          <a:schemeClr val="tx1">
            <a:lumMod val="95000"/>
            <a:lumOff val="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latin typeface="ＭＳ Ｐゴシック" panose="020B0600070205080204" pitchFamily="50" charset="-128"/>
              <a:ea typeface="ＭＳ Ｐゴシック" panose="020B0600070205080204" pitchFamily="50" charset="-128"/>
            </a:rPr>
            <a:t>展示</a:t>
          </a:r>
        </a:p>
      </dsp:txBody>
      <dsp:txXfrm>
        <a:off x="2960492" y="1303298"/>
        <a:ext cx="917280" cy="458640"/>
      </dsp:txXfrm>
    </dsp:sp>
    <dsp:sp modelId="{84FFB034-A542-4DE0-BF13-87EAAEDBB43D}">
      <dsp:nvSpPr>
        <dsp:cNvPr id="0" name=""/>
        <dsp:cNvSpPr/>
      </dsp:nvSpPr>
      <dsp:spPr>
        <a:xfrm>
          <a:off x="1206304" y="652029"/>
          <a:ext cx="917280" cy="458640"/>
        </a:xfrm>
        <a:prstGeom prst="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latin typeface="ＭＳ Ｐゴシック" panose="020B0600070205080204" pitchFamily="50" charset="-128"/>
              <a:ea typeface="ＭＳ Ｐゴシック" panose="020B0600070205080204" pitchFamily="50" charset="-128"/>
            </a:rPr>
            <a:t>規定</a:t>
          </a:r>
        </a:p>
      </dsp:txBody>
      <dsp:txXfrm>
        <a:off x="1206304" y="652029"/>
        <a:ext cx="917280" cy="458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F0FD8-B230-41BA-8A69-D0D9F88BAE6F}">
      <dsp:nvSpPr>
        <dsp:cNvPr id="0" name=""/>
        <dsp:cNvSpPr/>
      </dsp:nvSpPr>
      <dsp:spPr>
        <a:xfrm>
          <a:off x="0" y="0"/>
          <a:ext cx="3806939" cy="1972020"/>
        </a:xfrm>
        <a:prstGeom prst="roundRect">
          <a:avLst>
            <a:gd name="adj" fmla="val 8500"/>
          </a:avLst>
        </a:prstGeom>
        <a:solidFill>
          <a:schemeClr val="bg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1530507" numCol="1" spcCol="1270" anchor="t" anchorCtr="0">
          <a:noAutofit/>
        </a:bodyPr>
        <a:lstStyle/>
        <a:p>
          <a:pPr marL="0" lvl="0" indent="0" algn="l" defTabSz="800100">
            <a:lnSpc>
              <a:spcPct val="90000"/>
            </a:lnSpc>
            <a:spcBef>
              <a:spcPct val="0"/>
            </a:spcBef>
            <a:spcAft>
              <a:spcPct val="35000"/>
            </a:spcAft>
            <a:buNone/>
          </a:pPr>
          <a:r>
            <a:rPr kumimoji="1" lang="ja-JP" altLang="en-US" sz="1800" b="0" kern="1200" dirty="0">
              <a:solidFill>
                <a:schemeClr val="tx1"/>
              </a:solidFill>
              <a:latin typeface="ＭＳ Ｐゴシック" panose="020B0600070205080204" pitchFamily="50" charset="-128"/>
              <a:ea typeface="ＭＳ Ｐゴシック" panose="020B0600070205080204" pitchFamily="50" charset="-128"/>
            </a:rPr>
            <a:t>模擬店</a:t>
          </a:r>
        </a:p>
      </dsp:txBody>
      <dsp:txXfrm>
        <a:off x="49095" y="49095"/>
        <a:ext cx="3708749" cy="1873830"/>
      </dsp:txXfrm>
    </dsp:sp>
    <dsp:sp modelId="{35624853-405E-4402-BE32-1EB3C8033170}">
      <dsp:nvSpPr>
        <dsp:cNvPr id="0" name=""/>
        <dsp:cNvSpPr/>
      </dsp:nvSpPr>
      <dsp:spPr>
        <a:xfrm>
          <a:off x="95173" y="493005"/>
          <a:ext cx="571040" cy="676052"/>
        </a:xfrm>
        <a:prstGeom prst="roundRect">
          <a:avLst>
            <a:gd name="adj" fmla="val 10500"/>
          </a:avLst>
        </a:prstGeom>
        <a:solidFill>
          <a:schemeClr val="accent6">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rPr>
            <a:t>飲食</a:t>
          </a:r>
        </a:p>
      </dsp:txBody>
      <dsp:txXfrm>
        <a:off x="112734" y="510566"/>
        <a:ext cx="535918" cy="640930"/>
      </dsp:txXfrm>
    </dsp:sp>
    <dsp:sp modelId="{B86670AB-4682-472F-853E-D61213147914}">
      <dsp:nvSpPr>
        <dsp:cNvPr id="0" name=""/>
        <dsp:cNvSpPr/>
      </dsp:nvSpPr>
      <dsp:spPr>
        <a:xfrm>
          <a:off x="95173" y="1197023"/>
          <a:ext cx="571040" cy="676052"/>
        </a:xfrm>
        <a:prstGeom prst="roundRect">
          <a:avLst>
            <a:gd name="adj" fmla="val 10500"/>
          </a:avLst>
        </a:prstGeom>
        <a:solidFill>
          <a:schemeClr val="accent4">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rPr>
            <a:t>ゲーム</a:t>
          </a:r>
        </a:p>
      </dsp:txBody>
      <dsp:txXfrm>
        <a:off x="112734" y="1214584"/>
        <a:ext cx="535918" cy="640930"/>
      </dsp:txXfrm>
    </dsp:sp>
    <dsp:sp modelId="{BE534C76-461A-463B-8EAB-543C3EEF34DF}">
      <dsp:nvSpPr>
        <dsp:cNvPr id="0" name=""/>
        <dsp:cNvSpPr/>
      </dsp:nvSpPr>
      <dsp:spPr>
        <a:xfrm>
          <a:off x="735601" y="493005"/>
          <a:ext cx="2950377" cy="1380414"/>
        </a:xfrm>
        <a:prstGeom prst="roundRect">
          <a:avLst>
            <a:gd name="adj" fmla="val 10500"/>
          </a:avLst>
        </a:prstGeom>
        <a:solidFill>
          <a:schemeClr val="accent6">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876563" numCol="1" spcCol="1270" anchor="t" anchorCtr="0">
          <a:noAutofit/>
        </a:bodyPr>
        <a:lstStyle/>
        <a:p>
          <a:pPr marL="0" lvl="0" indent="0" algn="l" defTabSz="533400">
            <a:lnSpc>
              <a:spcPct val="90000"/>
            </a:lnSpc>
            <a:spcBef>
              <a:spcPct val="0"/>
            </a:spcBef>
            <a:spcAft>
              <a:spcPct val="35000"/>
            </a:spcAft>
            <a:buNone/>
          </a:pPr>
          <a:r>
            <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rPr>
            <a:t>飲食の分類</a:t>
          </a:r>
        </a:p>
      </dsp:txBody>
      <dsp:txXfrm>
        <a:off x="778053" y="535457"/>
        <a:ext cx="2865473" cy="1295510"/>
      </dsp:txXfrm>
    </dsp:sp>
    <dsp:sp modelId="{52C5A6F4-03C6-401F-BAE5-374806B2226E}">
      <dsp:nvSpPr>
        <dsp:cNvPr id="0" name=""/>
        <dsp:cNvSpPr/>
      </dsp:nvSpPr>
      <dsp:spPr>
        <a:xfrm>
          <a:off x="835147" y="976149"/>
          <a:ext cx="590075" cy="375508"/>
        </a:xfrm>
        <a:prstGeom prst="roundRect">
          <a:avLst>
            <a:gd name="adj" fmla="val 10500"/>
          </a:avLst>
        </a:prstGeom>
        <a:solidFill>
          <a:schemeClr val="accent2">
            <a:lumMod val="20000"/>
            <a:lumOff val="80000"/>
            <a:alpha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rPr>
            <a:t>食品</a:t>
          </a:r>
        </a:p>
      </dsp:txBody>
      <dsp:txXfrm>
        <a:off x="846695" y="987697"/>
        <a:ext cx="566979" cy="352412"/>
      </dsp:txXfrm>
    </dsp:sp>
    <dsp:sp modelId="{AFE87BF9-33B9-4ED5-BC03-FF16F7A87CDB}">
      <dsp:nvSpPr>
        <dsp:cNvPr id="0" name=""/>
        <dsp:cNvSpPr/>
      </dsp:nvSpPr>
      <dsp:spPr>
        <a:xfrm>
          <a:off x="835147" y="1299810"/>
          <a:ext cx="590075" cy="399725"/>
        </a:xfrm>
        <a:prstGeom prst="roundRect">
          <a:avLst>
            <a:gd name="adj" fmla="val 10500"/>
          </a:avLst>
        </a:prstGeom>
        <a:solidFill>
          <a:schemeClr val="accent1">
            <a:lumMod val="20000"/>
            <a:lumOff val="80000"/>
            <a:alpha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rPr>
            <a:t>飲料</a:t>
          </a:r>
        </a:p>
      </dsp:txBody>
      <dsp:txXfrm>
        <a:off x="847440" y="1312103"/>
        <a:ext cx="565489" cy="375139"/>
      </dsp:txXfrm>
    </dsp:sp>
    <dsp:sp modelId="{09AC35E1-630C-43E5-8D96-6A22E0D4A51A}">
      <dsp:nvSpPr>
        <dsp:cNvPr id="0" name=""/>
        <dsp:cNvSpPr/>
      </dsp:nvSpPr>
      <dsp:spPr>
        <a:xfrm>
          <a:off x="1503740" y="986010"/>
          <a:ext cx="2112851" cy="788808"/>
        </a:xfrm>
        <a:prstGeom prst="roundRect">
          <a:avLst>
            <a:gd name="adj" fmla="val 10500"/>
          </a:avLst>
        </a:prstGeom>
        <a:solidFill>
          <a:schemeClr val="accent2">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45238" numCol="1" spcCol="1270" anchor="t" anchorCtr="0">
          <a:noAutofit/>
        </a:bodyPr>
        <a:lstStyle/>
        <a:p>
          <a:pPr marL="0" lvl="0" indent="0" algn="l" defTabSz="533400">
            <a:lnSpc>
              <a:spcPct val="90000"/>
            </a:lnSpc>
            <a:spcBef>
              <a:spcPct val="0"/>
            </a:spcBef>
            <a:spcAft>
              <a:spcPct val="35000"/>
            </a:spcAft>
            <a:buNone/>
          </a:pPr>
          <a:r>
            <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rPr>
            <a:t>食品の分類</a:t>
          </a:r>
        </a:p>
      </dsp:txBody>
      <dsp:txXfrm>
        <a:off x="1527999" y="1010269"/>
        <a:ext cx="2064333" cy="740290"/>
      </dsp:txXfrm>
    </dsp:sp>
    <dsp:sp modelId="{2A06F523-04AC-4DD2-93AD-03AA53D3A312}">
      <dsp:nvSpPr>
        <dsp:cNvPr id="0" name=""/>
        <dsp:cNvSpPr/>
      </dsp:nvSpPr>
      <dsp:spPr>
        <a:xfrm>
          <a:off x="1625362" y="1319601"/>
          <a:ext cx="1009280" cy="354963"/>
        </a:xfrm>
        <a:prstGeom prst="roundRect">
          <a:avLst>
            <a:gd name="adj" fmla="val 10500"/>
          </a:avLst>
        </a:prstGeom>
        <a:solidFill>
          <a:srgbClr val="FFFF00">
            <a:alpha val="50000"/>
          </a:srgb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rPr>
            <a:t>汁物</a:t>
          </a:r>
        </a:p>
      </dsp:txBody>
      <dsp:txXfrm>
        <a:off x="1636278" y="1330517"/>
        <a:ext cx="987448" cy="333131"/>
      </dsp:txXfrm>
    </dsp:sp>
    <dsp:sp modelId="{B8A07C30-72CA-45D7-8E01-C61F2599362C}">
      <dsp:nvSpPr>
        <dsp:cNvPr id="0" name=""/>
        <dsp:cNvSpPr/>
      </dsp:nvSpPr>
      <dsp:spPr>
        <a:xfrm>
          <a:off x="2553651" y="1318941"/>
          <a:ext cx="981964" cy="354963"/>
        </a:xfrm>
        <a:prstGeom prst="roundRect">
          <a:avLst>
            <a:gd name="adj" fmla="val 10500"/>
          </a:avLst>
        </a:prstGeom>
        <a:solidFill>
          <a:srgbClr val="FFC000">
            <a:alpha val="50000"/>
          </a:srgb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solidFill>
                <a:schemeClr val="tx1"/>
              </a:solidFill>
              <a:latin typeface="ＭＳ Ｐゴシック" panose="020B0600070205080204" pitchFamily="50" charset="-128"/>
              <a:ea typeface="ＭＳ Ｐゴシック" panose="020B0600070205080204" pitchFamily="50" charset="-128"/>
            </a:rPr>
            <a:t>固形物</a:t>
          </a:r>
        </a:p>
      </dsp:txBody>
      <dsp:txXfrm>
        <a:off x="2564567" y="1329857"/>
        <a:ext cx="960132" cy="3331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48859-7600-45F9-96D5-8733789DB74F}">
      <dsp:nvSpPr>
        <dsp:cNvPr id="0" name=""/>
        <dsp:cNvSpPr/>
      </dsp:nvSpPr>
      <dsp:spPr>
        <a:xfrm>
          <a:off x="185567" y="0"/>
          <a:ext cx="4162917" cy="234302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F9A7518-6239-445E-AD6C-783D51C201A2}">
      <dsp:nvSpPr>
        <dsp:cNvPr id="0" name=""/>
        <dsp:cNvSpPr/>
      </dsp:nvSpPr>
      <dsp:spPr>
        <a:xfrm>
          <a:off x="1147146" y="341186"/>
          <a:ext cx="937208" cy="542653"/>
        </a:xfrm>
        <a:prstGeom prst="roundRect">
          <a:avLst/>
        </a:prstGeom>
        <a:solidFill>
          <a:schemeClr val="bg1"/>
        </a:solidFill>
        <a:ln w="28575">
          <a:solidFill>
            <a:srgbClr val="7030A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kumimoji="1" lang="ja-JP" altLang="en-US" sz="1100" b="1" kern="1200" dirty="0">
              <a:latin typeface="ＭＳ Ｐゴシック" panose="020B0600070205080204" pitchFamily="50" charset="-128"/>
              <a:ea typeface="ＭＳ Ｐゴシック" panose="020B0600070205080204" pitchFamily="50" charset="-128"/>
            </a:rPr>
            <a:t>水風船釣り</a:t>
          </a:r>
        </a:p>
      </dsp:txBody>
      <dsp:txXfrm>
        <a:off x="1173636" y="367676"/>
        <a:ext cx="884228" cy="489673"/>
      </dsp:txXfrm>
    </dsp:sp>
    <dsp:sp modelId="{D6D0F06F-7FE0-44C4-8B93-271704DBC9D8}">
      <dsp:nvSpPr>
        <dsp:cNvPr id="0" name=""/>
        <dsp:cNvSpPr/>
      </dsp:nvSpPr>
      <dsp:spPr>
        <a:xfrm>
          <a:off x="2449697" y="341186"/>
          <a:ext cx="937208" cy="559429"/>
        </a:xfrm>
        <a:prstGeom prst="roundRect">
          <a:avLst/>
        </a:prstGeom>
        <a:solidFill>
          <a:schemeClr val="bg1"/>
        </a:solidFill>
        <a:ln w="28575">
          <a:solidFill>
            <a:srgbClr val="7030A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kumimoji="1" lang="ja-JP" altLang="en-US" sz="1100" b="1" kern="1200" dirty="0">
              <a:latin typeface="ＭＳ Ｐゴシック" panose="020B0600070205080204" pitchFamily="50" charset="-128"/>
              <a:ea typeface="ＭＳ Ｐゴシック" panose="020B0600070205080204" pitchFamily="50" charset="-128"/>
            </a:rPr>
            <a:t>お化け屋敷</a:t>
          </a:r>
        </a:p>
      </dsp:txBody>
      <dsp:txXfrm>
        <a:off x="2477006" y="368495"/>
        <a:ext cx="882590" cy="504811"/>
      </dsp:txXfrm>
    </dsp:sp>
    <dsp:sp modelId="{83DE1A50-1853-4A32-9362-1202081768BF}">
      <dsp:nvSpPr>
        <dsp:cNvPr id="0" name=""/>
        <dsp:cNvSpPr/>
      </dsp:nvSpPr>
      <dsp:spPr>
        <a:xfrm>
          <a:off x="1105196" y="1431759"/>
          <a:ext cx="937208" cy="530394"/>
        </a:xfrm>
        <a:prstGeom prst="roundRect">
          <a:avLst/>
        </a:prstGeom>
        <a:solidFill>
          <a:schemeClr val="bg1"/>
        </a:solidFill>
        <a:ln w="28575">
          <a:solidFill>
            <a:srgbClr val="7030A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kumimoji="1" lang="ja-JP" altLang="en-US" sz="1100" b="1" kern="1200" dirty="0">
              <a:latin typeface="ＭＳ Ｐゴシック" panose="020B0600070205080204" pitchFamily="50" charset="-128"/>
              <a:ea typeface="ＭＳ Ｐゴシック" panose="020B0600070205080204" pitchFamily="50" charset="-128"/>
            </a:rPr>
            <a:t>スイカ割</a:t>
          </a:r>
        </a:p>
      </dsp:txBody>
      <dsp:txXfrm>
        <a:off x="1131088" y="1457651"/>
        <a:ext cx="885424" cy="478610"/>
      </dsp:txXfrm>
    </dsp:sp>
    <dsp:sp modelId="{2A94C147-D4E8-427C-B1FA-0803A2CAA09B}">
      <dsp:nvSpPr>
        <dsp:cNvPr id="0" name=""/>
        <dsp:cNvSpPr/>
      </dsp:nvSpPr>
      <dsp:spPr>
        <a:xfrm>
          <a:off x="2466473" y="1440147"/>
          <a:ext cx="937208" cy="496842"/>
        </a:xfrm>
        <a:prstGeom prst="roundRect">
          <a:avLst/>
        </a:prstGeom>
        <a:solidFill>
          <a:schemeClr val="bg1"/>
        </a:solidFill>
        <a:ln w="28575">
          <a:solidFill>
            <a:srgbClr val="7030A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kumimoji="1" lang="ja-JP" altLang="en-US" sz="1100" b="1" kern="1200" dirty="0">
              <a:latin typeface="ＭＳ Ｐゴシック" panose="020B0600070205080204" pitchFamily="50" charset="-128"/>
              <a:ea typeface="ＭＳ Ｐゴシック" panose="020B0600070205080204" pitchFamily="50" charset="-128"/>
            </a:rPr>
            <a:t>足湯温泉</a:t>
          </a:r>
        </a:p>
      </dsp:txBody>
      <dsp:txXfrm>
        <a:off x="2490727" y="1464401"/>
        <a:ext cx="888700" cy="4483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4F64F-B21B-49F6-9CA9-3BA1BD9978AE}" type="datetimeFigureOut">
              <a:rPr kumimoji="1" lang="ja-JP" altLang="en-US" smtClean="0"/>
              <a:t>2024/5/8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2CE27-EAF6-427D-A09E-3D74F64F0AE0}" type="slidenum">
              <a:rPr kumimoji="1" lang="ja-JP" altLang="en-US" smtClean="0"/>
              <a:t>‹#›</a:t>
            </a:fld>
            <a:endParaRPr kumimoji="1" lang="ja-JP" altLang="en-US"/>
          </a:p>
        </p:txBody>
      </p:sp>
    </p:spTree>
    <p:extLst>
      <p:ext uri="{BB962C8B-B14F-4D97-AF65-F5344CB8AC3E}">
        <p14:creationId xmlns:p14="http://schemas.microsoft.com/office/powerpoint/2010/main" val="41053307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ねらい</a:t>
            </a:r>
          </a:p>
          <a:p>
            <a:r>
              <a:rPr lang="ja-JP" altLang="ja-JP" dirty="0"/>
              <a:t>・情報や知識についての意味を理解する。</a:t>
            </a:r>
            <a:endParaRPr lang="en-US" altLang="ja-JP" dirty="0"/>
          </a:p>
          <a:p>
            <a:endParaRPr lang="ja-JP" altLang="ja-JP" dirty="0"/>
          </a:p>
          <a:p>
            <a:r>
              <a:rPr lang="ja-JP" altLang="ja-JP" dirty="0"/>
              <a:t>・情報技術の進展によるコミュニケーションの変化を理解する。</a:t>
            </a:r>
            <a:endParaRPr lang="en-US" altLang="ja-JP" dirty="0"/>
          </a:p>
          <a:p>
            <a:endParaRPr lang="en-US" altLang="ja-JP" dirty="0"/>
          </a:p>
          <a:p>
            <a:r>
              <a:rPr lang="ja-JP" altLang="ja-JP" dirty="0"/>
              <a:t>授業の展開例</a:t>
            </a:r>
            <a:r>
              <a:rPr lang="en-US" altLang="ja-JP" dirty="0"/>
              <a:t> </a:t>
            </a:r>
            <a:endParaRPr lang="ja-JP" altLang="ja-JP" dirty="0"/>
          </a:p>
          <a:p>
            <a:r>
              <a:rPr lang="ja-JP" altLang="ja-JP" dirty="0"/>
              <a:t>・情報社会のしくみ　データ</a:t>
            </a:r>
            <a:r>
              <a:rPr lang="ja-JP" altLang="en-US" dirty="0"/>
              <a:t>，</a:t>
            </a:r>
            <a:r>
              <a:rPr lang="ja-JP" altLang="ja-JP" dirty="0"/>
              <a:t>情報，知識の具体的な例をあげ，それぞれの関係を考えてみる。</a:t>
            </a:r>
          </a:p>
          <a:p>
            <a:endParaRPr lang="en-US" altLang="ja-JP" dirty="0"/>
          </a:p>
          <a:p>
            <a:r>
              <a:rPr lang="ja-JP" altLang="ja-JP" dirty="0"/>
              <a:t>・コミュニケーションの変化や注意点　対面のコミュニケーションとネットワークを用いた場合とを比べた場合に，異なる点や注意すべき点を考えてみる。</a:t>
            </a:r>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1</a:t>
            </a:fld>
            <a:endParaRPr kumimoji="1" lang="ja-JP" altLang="en-US"/>
          </a:p>
        </p:txBody>
      </p:sp>
    </p:spTree>
    <p:extLst>
      <p:ext uri="{BB962C8B-B14F-4D97-AF65-F5344CB8AC3E}">
        <p14:creationId xmlns:p14="http://schemas.microsoft.com/office/powerpoint/2010/main" val="304991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4300" algn="just">
              <a:spcAft>
                <a:spcPts val="0"/>
              </a:spcAft>
            </a:pPr>
            <a:r>
              <a:rPr lang="ja-JP" altLang="ja-JP" kern="100" dirty="0">
                <a:latin typeface="+mn-ea"/>
                <a:ea typeface="+mn-ea"/>
                <a:cs typeface="Times New Roman"/>
              </a:rPr>
              <a:t>表現メディアが単独で用いられることは少ない。</a:t>
            </a:r>
            <a:endParaRPr lang="en-US" altLang="ja-JP" kern="100" dirty="0">
              <a:latin typeface="+mn-ea"/>
              <a:ea typeface="+mn-ea"/>
              <a:cs typeface="Times New Roman"/>
            </a:endParaRPr>
          </a:p>
          <a:p>
            <a:pPr indent="114300" algn="just">
              <a:spcAft>
                <a:spcPts val="0"/>
              </a:spcAft>
            </a:pPr>
            <a:r>
              <a:rPr lang="ja-JP" altLang="ja-JP" kern="100" dirty="0">
                <a:latin typeface="+mn-ea"/>
                <a:ea typeface="+mn-ea"/>
                <a:cs typeface="Times New Roman"/>
              </a:rPr>
              <a:t>例えば</a:t>
            </a:r>
            <a:r>
              <a:rPr lang="ja-JP" altLang="en-US" kern="100" dirty="0">
                <a:latin typeface="+mn-ea"/>
                <a:ea typeface="+mn-ea"/>
                <a:cs typeface="Times New Roman"/>
              </a:rPr>
              <a:t>、</a:t>
            </a:r>
            <a:r>
              <a:rPr lang="ja-JP" altLang="ja-JP" kern="100" dirty="0">
                <a:latin typeface="+mn-ea"/>
                <a:ea typeface="+mn-ea"/>
                <a:cs typeface="Times New Roman"/>
              </a:rPr>
              <a:t>単に「文字」と書いても</a:t>
            </a:r>
            <a:r>
              <a:rPr lang="ja-JP" altLang="en-US" kern="100" dirty="0">
                <a:latin typeface="+mn-ea"/>
                <a:ea typeface="+mn-ea"/>
                <a:cs typeface="Times New Roman"/>
              </a:rPr>
              <a:t>、</a:t>
            </a:r>
            <a:r>
              <a:rPr lang="ja-JP" altLang="ja-JP" kern="100" dirty="0">
                <a:latin typeface="+mn-ea"/>
                <a:ea typeface="+mn-ea"/>
                <a:cs typeface="Times New Roman"/>
              </a:rPr>
              <a:t>何色の背景に何色で文字を書いたかという「色」の要素が加わる。</a:t>
            </a:r>
            <a:endParaRPr lang="en-US" altLang="ja-JP" kern="100" dirty="0">
              <a:latin typeface="+mn-ea"/>
              <a:ea typeface="+mn-ea"/>
              <a:cs typeface="Times New Roman"/>
            </a:endParaRPr>
          </a:p>
          <a:p>
            <a:pPr indent="114300" algn="just">
              <a:spcAft>
                <a:spcPts val="0"/>
              </a:spcAft>
            </a:pPr>
            <a:r>
              <a:rPr lang="ja-JP" altLang="ja-JP" kern="100" dirty="0">
                <a:latin typeface="+mn-ea"/>
                <a:ea typeface="+mn-ea"/>
                <a:cs typeface="Times New Roman"/>
              </a:rPr>
              <a:t>色の組み合わせが変われば伝わり方も変わる。</a:t>
            </a:r>
            <a:endParaRPr lang="en-US" altLang="ja-JP" kern="100" dirty="0">
              <a:latin typeface="+mn-ea"/>
              <a:cs typeface="Times New Roman"/>
            </a:endParaRPr>
          </a:p>
          <a:p>
            <a:pPr indent="114300" algn="just">
              <a:spcAft>
                <a:spcPts val="0"/>
              </a:spcAft>
            </a:pPr>
            <a:endParaRPr lang="ja-JP" altLang="ja-JP" kern="100" dirty="0">
              <a:latin typeface="+mn-ea"/>
              <a:ea typeface="+mn-ea"/>
              <a:cs typeface="Times New Roman"/>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26</a:t>
            </a:fld>
            <a:endParaRPr kumimoji="1" lang="ja-JP" altLang="en-US"/>
          </a:p>
        </p:txBody>
      </p:sp>
    </p:spTree>
    <p:extLst>
      <p:ext uri="{BB962C8B-B14F-4D97-AF65-F5344CB8AC3E}">
        <p14:creationId xmlns:p14="http://schemas.microsoft.com/office/powerpoint/2010/main" val="987880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一般的に、判読性を確保するには文字数が少ないほうがよいとされ、</a:t>
            </a:r>
            <a:endParaRPr kumimoji="1" lang="en-US" altLang="ja-JP" dirty="0">
              <a:solidFill>
                <a:schemeClr val="tx1"/>
              </a:solidFill>
            </a:endParaRPr>
          </a:p>
          <a:p>
            <a:r>
              <a:rPr kumimoji="1" lang="ja-JP" altLang="en-US" dirty="0">
                <a:solidFill>
                  <a:schemeClr val="tx1"/>
                </a:solidFill>
              </a:rPr>
              <a:t>道路標識などは文字が判別できない人にも理解できるようにと、</a:t>
            </a:r>
            <a:endParaRPr kumimoji="1" lang="en-US" altLang="ja-JP" dirty="0">
              <a:solidFill>
                <a:schemeClr val="tx1"/>
              </a:solidFill>
            </a:endParaRPr>
          </a:p>
          <a:p>
            <a:r>
              <a:rPr kumimoji="1" lang="ja-JP" altLang="en-US" dirty="0">
                <a:solidFill>
                  <a:schemeClr val="tx1"/>
                </a:solidFill>
              </a:rPr>
              <a:t>できるだけ色や形で表現しようとしている。</a:t>
            </a:r>
            <a:endParaRPr kumimoji="1" lang="en-US" altLang="ja-JP" dirty="0">
              <a:solidFill>
                <a:schemeClr val="tx1"/>
              </a:solidFill>
            </a:endParaRPr>
          </a:p>
          <a:p>
            <a:endParaRPr kumimoji="1" lang="en-US" altLang="ja-JP" dirty="0">
              <a:solidFill>
                <a:schemeClr val="tx1"/>
              </a:solidFill>
            </a:endParaRPr>
          </a:p>
          <a:p>
            <a:r>
              <a:rPr kumimoji="1" lang="ja-JP" altLang="en-US" dirty="0">
                <a:solidFill>
                  <a:schemeClr val="tx1"/>
                </a:solidFill>
              </a:rPr>
              <a:t>しかし、日本の「止まれ」、欧米の「</a:t>
            </a:r>
            <a:r>
              <a:rPr kumimoji="1" lang="en-US" altLang="ja-JP" dirty="0">
                <a:solidFill>
                  <a:schemeClr val="tx1"/>
                </a:solidFill>
              </a:rPr>
              <a:t>STOP</a:t>
            </a:r>
            <a:r>
              <a:rPr kumimoji="1" lang="ja-JP" altLang="en-US" dirty="0">
                <a:solidFill>
                  <a:schemeClr val="tx1"/>
                </a:solidFill>
              </a:rPr>
              <a:t>」など、</a:t>
            </a:r>
            <a:endParaRPr kumimoji="1" lang="en-US" altLang="ja-JP" dirty="0">
              <a:solidFill>
                <a:schemeClr val="tx1"/>
              </a:solidFill>
            </a:endParaRPr>
          </a:p>
          <a:p>
            <a:r>
              <a:rPr kumimoji="1" lang="ja-JP" altLang="en-US" dirty="0">
                <a:solidFill>
                  <a:schemeClr val="tx1"/>
                </a:solidFill>
              </a:rPr>
              <a:t>いずれの国にも文字を含んだ道路標識はあり、単語の意味を知っていることが要求される。</a:t>
            </a:r>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30</a:t>
            </a:fld>
            <a:endParaRPr kumimoji="1" lang="ja-JP" altLang="en-US"/>
          </a:p>
        </p:txBody>
      </p:sp>
    </p:spTree>
    <p:extLst>
      <p:ext uri="{BB962C8B-B14F-4D97-AF65-F5344CB8AC3E}">
        <p14:creationId xmlns:p14="http://schemas.microsoft.com/office/powerpoint/2010/main" val="67568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kern="100" dirty="0">
                <a:latin typeface="+mn-ea"/>
                <a:ea typeface="+mn-ea"/>
                <a:cs typeface="Times New Roman"/>
              </a:rPr>
              <a:t>音声は方向を問わず関知することができるのが他の表現メディアとの違いであり</a:t>
            </a:r>
            <a:r>
              <a:rPr lang="ja-JP" altLang="en-US" kern="100" dirty="0">
                <a:latin typeface="+mn-ea"/>
                <a:ea typeface="+mn-ea"/>
                <a:cs typeface="Times New Roman"/>
              </a:rPr>
              <a:t>、</a:t>
            </a:r>
            <a:endParaRPr lang="en-US" altLang="ja-JP" kern="100" dirty="0">
              <a:latin typeface="+mn-ea"/>
              <a:ea typeface="+mn-ea"/>
              <a:cs typeface="Times New Roman"/>
            </a:endParaRPr>
          </a:p>
          <a:p>
            <a:r>
              <a:rPr lang="ja-JP" altLang="ja-JP" kern="100" dirty="0">
                <a:latin typeface="+mn-ea"/>
                <a:ea typeface="+mn-ea"/>
                <a:cs typeface="Times New Roman"/>
              </a:rPr>
              <a:t>利用者に注意を促すサインとして音声が使われることが多い。</a:t>
            </a:r>
            <a:endParaRPr lang="en-US" altLang="ja-JP" kern="100" dirty="0">
              <a:latin typeface="+mn-ea"/>
              <a:ea typeface="+mn-ea"/>
              <a:cs typeface="Times New Roman"/>
            </a:endParaRPr>
          </a:p>
          <a:p>
            <a:endParaRPr lang="en-US" altLang="ja-JP" kern="100" dirty="0">
              <a:latin typeface="+mn-ea"/>
              <a:ea typeface="+mn-ea"/>
              <a:cs typeface="Times New Roman"/>
            </a:endParaRPr>
          </a:p>
          <a:p>
            <a:endParaRPr lang="en-US" altLang="ja-JP" kern="100" dirty="0">
              <a:latin typeface="+mn-ea"/>
              <a:ea typeface="+mn-ea"/>
              <a:cs typeface="Times New Roman"/>
            </a:endParaRPr>
          </a:p>
          <a:p>
            <a:endParaRPr kumimoji="1" lang="en-US" altLang="ja-JP" kern="100" dirty="0">
              <a:latin typeface="+mn-ea"/>
              <a:ea typeface="+mn-ea"/>
              <a:cs typeface="Times New Roman"/>
            </a:endParaRP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31</a:t>
            </a:fld>
            <a:endParaRPr kumimoji="1" lang="ja-JP" altLang="en-US"/>
          </a:p>
        </p:txBody>
      </p:sp>
    </p:spTree>
    <p:extLst>
      <p:ext uri="{BB962C8B-B14F-4D97-AF65-F5344CB8AC3E}">
        <p14:creationId xmlns:p14="http://schemas.microsoft.com/office/powerpoint/2010/main" val="2848278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32</a:t>
            </a:fld>
            <a:endParaRPr kumimoji="1" lang="ja-JP" altLang="en-US"/>
          </a:p>
        </p:txBody>
      </p:sp>
    </p:spTree>
    <p:extLst>
      <p:ext uri="{BB962C8B-B14F-4D97-AF65-F5344CB8AC3E}">
        <p14:creationId xmlns:p14="http://schemas.microsoft.com/office/powerpoint/2010/main" val="564690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pPr algn="just">
              <a:spcAft>
                <a:spcPts val="0"/>
              </a:spcAft>
            </a:pPr>
            <a:r>
              <a:rPr lang="ja-JP" altLang="en-US" kern="100" dirty="0">
                <a:latin typeface="+mn-ea"/>
                <a:ea typeface="+mn-ea"/>
                <a:cs typeface="Times New Roman"/>
              </a:rPr>
              <a:t>●マスメディア</a:t>
            </a:r>
            <a:endParaRPr lang="en-US" altLang="ja-JP" kern="100" dirty="0">
              <a:latin typeface="+mn-ea"/>
              <a:ea typeface="+mn-ea"/>
              <a:cs typeface="Times New Roman"/>
            </a:endParaRPr>
          </a:p>
          <a:p>
            <a:pPr marL="0" marR="0" indent="0" algn="just" defTabSz="914400" rtl="0" eaLnBrk="1" fontAlgn="auto" latinLnBrk="0" hangingPunct="1">
              <a:lnSpc>
                <a:spcPct val="100000"/>
              </a:lnSpc>
              <a:spcBef>
                <a:spcPts val="0"/>
              </a:spcBef>
              <a:spcAft>
                <a:spcPts val="0"/>
              </a:spcAft>
              <a:buClrTx/>
              <a:buSzTx/>
              <a:buFontTx/>
              <a:buNone/>
              <a:tabLst/>
              <a:defRPr/>
            </a:pPr>
            <a:r>
              <a:rPr lang="ja-JP" altLang="ja-JP" kern="100" dirty="0">
                <a:latin typeface="+mn-ea"/>
                <a:ea typeface="+mn-ea"/>
                <a:cs typeface="Times New Roman"/>
              </a:rPr>
              <a:t>「マス」には「大衆」「集団」「大量」などの意味がある。</a:t>
            </a:r>
            <a:endParaRPr lang="en-US" altLang="ja-JP" kern="100" dirty="0">
              <a:latin typeface="+mn-ea"/>
              <a:ea typeface="+mn-ea"/>
              <a:cs typeface="Times New Roman"/>
            </a:endParaRPr>
          </a:p>
          <a:p>
            <a:pPr algn="just">
              <a:spcAft>
                <a:spcPts val="0"/>
              </a:spcAft>
            </a:pPr>
            <a:r>
              <a:rPr lang="ja-JP" altLang="ja-JP" kern="100" dirty="0">
                <a:latin typeface="+mn-ea"/>
                <a:ea typeface="+mn-ea"/>
                <a:cs typeface="Times New Roman"/>
              </a:rPr>
              <a:t>新聞社</a:t>
            </a:r>
            <a:r>
              <a:rPr lang="ja-JP" altLang="en-US" kern="100" dirty="0">
                <a:latin typeface="+mn-ea"/>
                <a:ea typeface="+mn-ea"/>
                <a:cs typeface="Times New Roman"/>
              </a:rPr>
              <a:t>、</a:t>
            </a:r>
            <a:r>
              <a:rPr lang="ja-JP" altLang="ja-JP" kern="100" dirty="0">
                <a:latin typeface="+mn-ea"/>
                <a:ea typeface="+mn-ea"/>
                <a:cs typeface="Times New Roman"/>
              </a:rPr>
              <a:t>出版社</a:t>
            </a:r>
            <a:r>
              <a:rPr lang="ja-JP" altLang="en-US" kern="100" dirty="0">
                <a:latin typeface="+mn-ea"/>
                <a:ea typeface="+mn-ea"/>
                <a:cs typeface="Times New Roman"/>
              </a:rPr>
              <a:t>、</a:t>
            </a:r>
            <a:r>
              <a:rPr lang="ja-JP" altLang="ja-JP" kern="100" dirty="0">
                <a:latin typeface="+mn-ea"/>
                <a:ea typeface="+mn-ea"/>
                <a:cs typeface="Times New Roman"/>
              </a:rPr>
              <a:t>放送局など</a:t>
            </a:r>
            <a:r>
              <a:rPr lang="ja-JP" altLang="en-US" kern="100" dirty="0">
                <a:latin typeface="+mn-ea"/>
                <a:ea typeface="+mn-ea"/>
                <a:cs typeface="Times New Roman"/>
              </a:rPr>
              <a:t>、</a:t>
            </a:r>
            <a:endParaRPr lang="en-US" altLang="ja-JP" kern="100" dirty="0">
              <a:latin typeface="+mn-ea"/>
              <a:ea typeface="+mn-ea"/>
              <a:cs typeface="Times New Roman"/>
            </a:endParaRPr>
          </a:p>
          <a:p>
            <a:pPr algn="just">
              <a:spcAft>
                <a:spcPts val="0"/>
              </a:spcAft>
            </a:pPr>
            <a:r>
              <a:rPr lang="ja-JP" altLang="ja-JP" kern="100" dirty="0">
                <a:latin typeface="+mn-ea"/>
                <a:ea typeface="+mn-ea"/>
                <a:cs typeface="Times New Roman"/>
              </a:rPr>
              <a:t>特定少数の発信者から不特定多数の受信者へ向けての情報伝達手段となる</a:t>
            </a:r>
            <a:r>
              <a:rPr lang="ja-JP" altLang="en-US" kern="100" dirty="0">
                <a:latin typeface="+mn-ea"/>
                <a:ea typeface="+mn-ea"/>
                <a:cs typeface="Times New Roman"/>
              </a:rPr>
              <a:t>、</a:t>
            </a:r>
            <a:endParaRPr lang="en-US" altLang="ja-JP" kern="100" dirty="0">
              <a:latin typeface="+mn-ea"/>
              <a:ea typeface="+mn-ea"/>
              <a:cs typeface="Times New Roman"/>
            </a:endParaRPr>
          </a:p>
          <a:p>
            <a:pPr algn="just">
              <a:spcAft>
                <a:spcPts val="0"/>
              </a:spcAft>
            </a:pPr>
            <a:r>
              <a:rPr lang="ja-JP" altLang="ja-JP" kern="100" dirty="0">
                <a:latin typeface="+mn-ea"/>
                <a:ea typeface="+mn-ea"/>
                <a:cs typeface="Times New Roman"/>
              </a:rPr>
              <a:t>新聞</a:t>
            </a:r>
            <a:r>
              <a:rPr lang="ja-JP" altLang="en-US" kern="100" dirty="0">
                <a:latin typeface="+mn-ea"/>
                <a:ea typeface="+mn-ea"/>
                <a:cs typeface="Times New Roman"/>
              </a:rPr>
              <a:t>、</a:t>
            </a:r>
            <a:r>
              <a:rPr lang="ja-JP" altLang="ja-JP" kern="100" dirty="0">
                <a:latin typeface="+mn-ea"/>
                <a:ea typeface="+mn-ea"/>
                <a:cs typeface="Times New Roman"/>
              </a:rPr>
              <a:t>雑誌やラジオ</a:t>
            </a:r>
            <a:r>
              <a:rPr lang="ja-JP" altLang="en-US" kern="100" dirty="0">
                <a:latin typeface="+mn-ea"/>
                <a:ea typeface="+mn-ea"/>
                <a:cs typeface="Times New Roman"/>
              </a:rPr>
              <a:t>、</a:t>
            </a:r>
            <a:r>
              <a:rPr lang="ja-JP" altLang="ja-JP" kern="100" dirty="0">
                <a:latin typeface="+mn-ea"/>
                <a:ea typeface="+mn-ea"/>
                <a:cs typeface="Times New Roman"/>
              </a:rPr>
              <a:t>テレビなどのメディアを指す言葉である。</a:t>
            </a:r>
            <a:endParaRPr lang="en-US" altLang="ja-JP" kern="100" dirty="0">
              <a:latin typeface="+mn-ea"/>
              <a:ea typeface="+mn-ea"/>
              <a:cs typeface="Times New Roman"/>
            </a:endParaRPr>
          </a:p>
          <a:p>
            <a:pPr algn="just">
              <a:spcAft>
                <a:spcPts val="0"/>
              </a:spcAft>
            </a:pPr>
            <a:r>
              <a:rPr lang="ja-JP" altLang="ja-JP" kern="100" dirty="0">
                <a:latin typeface="+mn-ea"/>
                <a:ea typeface="+mn-ea"/>
                <a:cs typeface="Times New Roman"/>
              </a:rPr>
              <a:t>マスメディアにより実現される情報の伝達をマスコミュニケーションという。</a:t>
            </a:r>
            <a:endParaRPr lang="en-US" altLang="ja-JP" kern="100" dirty="0">
              <a:latin typeface="+mn-ea"/>
              <a:ea typeface="+mn-ea"/>
              <a:cs typeface="Times New Roman"/>
            </a:endParaRPr>
          </a:p>
          <a:p>
            <a:pPr indent="121285" algn="just">
              <a:spcAft>
                <a:spcPts val="0"/>
              </a:spcAft>
            </a:pPr>
            <a:endParaRPr kumimoji="1" lang="en-US" altLang="ja-JP" kern="100" dirty="0">
              <a:latin typeface="+mn-ea"/>
              <a:ea typeface="+mn-ea"/>
              <a:cs typeface="Times New Roman"/>
            </a:endParaRPr>
          </a:p>
          <a:p>
            <a:r>
              <a:rPr lang="ja-JP" altLang="en-US" kern="100" dirty="0">
                <a:latin typeface="+mn-ea"/>
                <a:ea typeface="+mn-ea"/>
                <a:cs typeface="Times New Roman"/>
              </a:rPr>
              <a:t>●新聞</a:t>
            </a:r>
            <a:endParaRPr lang="en-US" altLang="ja-JP" kern="100" dirty="0">
              <a:latin typeface="+mn-ea"/>
              <a:ea typeface="+mn-ea"/>
              <a:cs typeface="Times New Roman"/>
            </a:endParaRPr>
          </a:p>
          <a:p>
            <a:r>
              <a:rPr lang="ja-JP" altLang="ja-JP" kern="100" dirty="0">
                <a:latin typeface="+mn-ea"/>
                <a:ea typeface="+mn-ea"/>
                <a:cs typeface="Times New Roman"/>
              </a:rPr>
              <a:t>日本における最初の新聞は江戸時代の「かわら版」であり</a:t>
            </a:r>
            <a:r>
              <a:rPr lang="ja-JP" altLang="en-US" kern="100" dirty="0">
                <a:latin typeface="+mn-ea"/>
                <a:ea typeface="+mn-ea"/>
                <a:cs typeface="Times New Roman"/>
              </a:rPr>
              <a:t>、</a:t>
            </a:r>
            <a:r>
              <a:rPr lang="ja-JP" altLang="ja-JP" kern="100" dirty="0">
                <a:latin typeface="+mn-ea"/>
                <a:ea typeface="+mn-ea"/>
                <a:cs typeface="Times New Roman"/>
              </a:rPr>
              <a:t>最初の日刊紙は</a:t>
            </a:r>
            <a:r>
              <a:rPr lang="en-US" altLang="ja-JP" kern="100" dirty="0">
                <a:latin typeface="+mn-ea"/>
                <a:ea typeface="+mn-ea"/>
                <a:cs typeface="Times New Roman"/>
              </a:rPr>
              <a:t>1871</a:t>
            </a:r>
            <a:r>
              <a:rPr lang="ja-JP" altLang="ja-JP" kern="100" dirty="0">
                <a:latin typeface="+mn-ea"/>
                <a:ea typeface="+mn-ea"/>
                <a:cs typeface="Times New Roman"/>
              </a:rPr>
              <a:t>年に発行された「横浜毎日新聞」である。</a:t>
            </a:r>
            <a:endParaRPr lang="en-US" altLang="ja-JP" kern="100" dirty="0">
              <a:latin typeface="+mn-ea"/>
              <a:ea typeface="+mn-ea"/>
              <a:cs typeface="Times New Roman"/>
            </a:endParaRPr>
          </a:p>
          <a:p>
            <a:r>
              <a:rPr kumimoji="1" lang="ja-JP" altLang="en-US" kern="100" dirty="0">
                <a:latin typeface="+mn-ea"/>
                <a:ea typeface="+mn-ea"/>
                <a:cs typeface="Times New Roman"/>
              </a:rPr>
              <a:t>日本では、新聞販売店網による個別配達により、どこに住んでいても同一料金で新聞を受け取ることができるが、</a:t>
            </a:r>
            <a:endParaRPr kumimoji="1" lang="en-US" altLang="ja-JP" kern="100" dirty="0">
              <a:latin typeface="+mn-ea"/>
              <a:ea typeface="+mn-ea"/>
              <a:cs typeface="Times New Roman"/>
            </a:endParaRPr>
          </a:p>
          <a:p>
            <a:r>
              <a:rPr kumimoji="1" lang="ja-JP" altLang="en-US" kern="100" dirty="0">
                <a:latin typeface="+mn-ea"/>
                <a:ea typeface="+mn-ea"/>
                <a:cs typeface="Times New Roman"/>
              </a:rPr>
              <a:t>これは世界的にも珍しい日本固有の制度である。</a:t>
            </a:r>
            <a:endParaRPr kumimoji="1" lang="en-US" altLang="ja-JP" kern="100" dirty="0">
              <a:latin typeface="+mn-ea"/>
              <a:ea typeface="+mn-ea"/>
              <a:cs typeface="Times New Roman"/>
            </a:endParaRPr>
          </a:p>
          <a:p>
            <a:endParaRPr kumimoji="1" lang="en-US" altLang="ja-JP" kern="100" dirty="0">
              <a:latin typeface="+mn-ea"/>
              <a:ea typeface="+mn-ea"/>
              <a:cs typeface="Times New Roman"/>
            </a:endParaRPr>
          </a:p>
          <a:p>
            <a:r>
              <a:rPr lang="ja-JP" altLang="en-US" kern="100" dirty="0">
                <a:latin typeface="+mn-ea"/>
                <a:ea typeface="+mn-ea"/>
                <a:cs typeface="Times New Roman"/>
              </a:rPr>
              <a:t>●ラジオ</a:t>
            </a:r>
            <a:endParaRPr lang="en-US" altLang="ja-JP" kern="100" dirty="0">
              <a:latin typeface="+mn-ea"/>
              <a:ea typeface="+mn-ea"/>
              <a:cs typeface="Times New Roman"/>
            </a:endParaRPr>
          </a:p>
          <a:p>
            <a:r>
              <a:rPr lang="en-US" altLang="ja-JP" kern="100" dirty="0">
                <a:latin typeface="+mn-ea"/>
                <a:ea typeface="+mn-ea"/>
                <a:cs typeface="Times New Roman"/>
              </a:rPr>
              <a:t>1888</a:t>
            </a:r>
            <a:r>
              <a:rPr lang="ja-JP" altLang="ja-JP" kern="100" dirty="0">
                <a:latin typeface="+mn-ea"/>
                <a:ea typeface="+mn-ea"/>
                <a:cs typeface="Times New Roman"/>
              </a:rPr>
              <a:t>年にドイツの物理学者ヘルツによって</a:t>
            </a:r>
            <a:r>
              <a:rPr lang="ja-JP" altLang="en-US" kern="100" dirty="0">
                <a:latin typeface="+mn-ea"/>
                <a:ea typeface="+mn-ea"/>
                <a:cs typeface="Times New Roman"/>
              </a:rPr>
              <a:t>、</a:t>
            </a:r>
            <a:r>
              <a:rPr lang="ja-JP" altLang="ja-JP" kern="100" dirty="0">
                <a:latin typeface="+mn-ea"/>
                <a:ea typeface="+mn-ea"/>
                <a:cs typeface="Times New Roman"/>
              </a:rPr>
              <a:t>電磁波が空中を伝播することが証明され</a:t>
            </a:r>
            <a:r>
              <a:rPr lang="ja-JP" altLang="en-US" kern="100" dirty="0">
                <a:latin typeface="+mn-ea"/>
                <a:ea typeface="+mn-ea"/>
                <a:cs typeface="Times New Roman"/>
              </a:rPr>
              <a:t>、</a:t>
            </a:r>
            <a:endParaRPr lang="en-US" altLang="ja-JP" kern="100" dirty="0">
              <a:latin typeface="+mn-ea"/>
              <a:ea typeface="+mn-ea"/>
              <a:cs typeface="Times New Roman"/>
            </a:endParaRPr>
          </a:p>
          <a:p>
            <a:r>
              <a:rPr lang="en-US" altLang="ja-JP" kern="100" dirty="0">
                <a:latin typeface="+mn-ea"/>
                <a:ea typeface="+mn-ea"/>
                <a:cs typeface="Times New Roman"/>
              </a:rPr>
              <a:t>1895</a:t>
            </a:r>
            <a:r>
              <a:rPr lang="ja-JP" altLang="ja-JP" kern="100" dirty="0">
                <a:latin typeface="+mn-ea"/>
                <a:ea typeface="+mn-ea"/>
                <a:cs typeface="Times New Roman"/>
              </a:rPr>
              <a:t>年にイタリアの発明家マルコーニによって無線電信機が作られたのがラジオの原型である。</a:t>
            </a:r>
            <a:endParaRPr lang="en-US" altLang="ja-JP" kern="100" dirty="0">
              <a:latin typeface="+mn-ea"/>
              <a:ea typeface="+mn-ea"/>
              <a:cs typeface="Times New Roman"/>
            </a:endParaRPr>
          </a:p>
          <a:p>
            <a:r>
              <a:rPr lang="en-US" altLang="ja-JP" kern="100" dirty="0">
                <a:latin typeface="+mn-ea"/>
                <a:ea typeface="+mn-ea"/>
                <a:cs typeface="Times New Roman"/>
              </a:rPr>
              <a:t>1901</a:t>
            </a:r>
            <a:r>
              <a:rPr lang="ja-JP" altLang="ja-JP" kern="100" dirty="0">
                <a:latin typeface="+mn-ea"/>
                <a:ea typeface="+mn-ea"/>
                <a:cs typeface="Times New Roman"/>
              </a:rPr>
              <a:t>年には大西洋横断の無線通信に成功した。</a:t>
            </a:r>
            <a:endParaRPr lang="en-US" altLang="ja-JP" kern="100" dirty="0">
              <a:latin typeface="+mn-ea"/>
              <a:ea typeface="+mn-ea"/>
              <a:cs typeface="Times New Roman"/>
            </a:endParaRPr>
          </a:p>
          <a:p>
            <a:endParaRPr kumimoji="1" lang="en-US" altLang="ja-JP" kern="100" dirty="0">
              <a:latin typeface="+mn-ea"/>
              <a:ea typeface="+mn-ea"/>
              <a:cs typeface="Times New Roman"/>
            </a:endParaRPr>
          </a:p>
          <a:p>
            <a:r>
              <a:rPr lang="ja-JP" altLang="en-US" kern="100" dirty="0">
                <a:latin typeface="+mn-ea"/>
                <a:ea typeface="+mn-ea"/>
                <a:cs typeface="Times New Roman"/>
              </a:rPr>
              <a:t>●テレビ</a:t>
            </a:r>
            <a:endParaRPr lang="en-US" altLang="ja-JP" kern="100" dirty="0">
              <a:latin typeface="+mn-ea"/>
              <a:ea typeface="+mn-ea"/>
              <a:cs typeface="Times New Roman"/>
            </a:endParaRPr>
          </a:p>
          <a:p>
            <a:r>
              <a:rPr lang="en-US" altLang="ja-JP" kern="100" dirty="0">
                <a:latin typeface="+mn-ea"/>
                <a:ea typeface="+mn-ea"/>
                <a:cs typeface="Times New Roman"/>
              </a:rPr>
              <a:t>19</a:t>
            </a:r>
            <a:r>
              <a:rPr lang="ja-JP" altLang="ja-JP" kern="100" dirty="0">
                <a:latin typeface="+mn-ea"/>
                <a:ea typeface="+mn-ea"/>
                <a:cs typeface="Times New Roman"/>
              </a:rPr>
              <a:t>世紀半ば</a:t>
            </a:r>
            <a:r>
              <a:rPr lang="ja-JP" altLang="en-US" kern="100" dirty="0">
                <a:latin typeface="+mn-ea"/>
                <a:ea typeface="+mn-ea"/>
                <a:cs typeface="Times New Roman"/>
              </a:rPr>
              <a:t>、</a:t>
            </a:r>
            <a:r>
              <a:rPr lang="ja-JP" altLang="ja-JP" kern="100" dirty="0">
                <a:latin typeface="+mn-ea"/>
                <a:ea typeface="+mn-ea"/>
                <a:cs typeface="Times New Roman"/>
              </a:rPr>
              <a:t>静止画像を細かい点に分解して送信する写真電送の技術が考案され</a:t>
            </a:r>
            <a:r>
              <a:rPr lang="ja-JP" altLang="en-US" kern="100" dirty="0">
                <a:latin typeface="+mn-ea"/>
                <a:ea typeface="+mn-ea"/>
                <a:cs typeface="Times New Roman"/>
              </a:rPr>
              <a:t>、</a:t>
            </a:r>
            <a:endParaRPr lang="en-US" altLang="ja-JP" kern="100" dirty="0">
              <a:latin typeface="+mn-ea"/>
              <a:ea typeface="+mn-ea"/>
              <a:cs typeface="Times New Roman"/>
            </a:endParaRPr>
          </a:p>
          <a:p>
            <a:r>
              <a:rPr lang="ja-JP" altLang="ja-JP" kern="100" dirty="0">
                <a:latin typeface="+mn-ea"/>
                <a:ea typeface="+mn-ea"/>
                <a:cs typeface="Times New Roman"/>
              </a:rPr>
              <a:t>その後</a:t>
            </a:r>
            <a:r>
              <a:rPr lang="en-US" altLang="ja-JP" kern="100" dirty="0">
                <a:latin typeface="+mn-ea"/>
                <a:ea typeface="+mn-ea"/>
                <a:cs typeface="Times New Roman"/>
              </a:rPr>
              <a:t>20</a:t>
            </a:r>
            <a:r>
              <a:rPr lang="ja-JP" altLang="ja-JP" kern="100" dirty="0">
                <a:latin typeface="+mn-ea"/>
                <a:ea typeface="+mn-ea"/>
                <a:cs typeface="Times New Roman"/>
              </a:rPr>
              <a:t>世紀に入って</a:t>
            </a:r>
            <a:r>
              <a:rPr lang="ja-JP" altLang="en-US" kern="100" dirty="0">
                <a:latin typeface="+mn-ea"/>
                <a:ea typeface="+mn-ea"/>
                <a:cs typeface="Times New Roman"/>
              </a:rPr>
              <a:t>、</a:t>
            </a:r>
            <a:r>
              <a:rPr lang="ja-JP" altLang="ja-JP" kern="100" dirty="0">
                <a:latin typeface="+mn-ea"/>
                <a:ea typeface="+mn-ea"/>
                <a:cs typeface="Times New Roman"/>
              </a:rPr>
              <a:t>被写体の明暗を点から線で読みとる「走査」という今のテレビの原型である方法が開発された。</a:t>
            </a:r>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33</a:t>
            </a:fld>
            <a:endParaRPr kumimoji="1" lang="ja-JP" altLang="en-US"/>
          </a:p>
        </p:txBody>
      </p:sp>
    </p:spTree>
    <p:extLst>
      <p:ext uri="{BB962C8B-B14F-4D97-AF65-F5344CB8AC3E}">
        <p14:creationId xmlns:p14="http://schemas.microsoft.com/office/powerpoint/2010/main" val="4019026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●各情報メディアの概算コスト</a:t>
            </a:r>
            <a:endParaRPr kumimoji="1" lang="en-US" altLang="ja-JP" dirty="0"/>
          </a:p>
          <a:p>
            <a:r>
              <a:rPr kumimoji="1" lang="ja-JP" altLang="en-US" dirty="0"/>
              <a:t>地域や条件によっては大きく異なる場合があるため、あくまで参考である。</a:t>
            </a:r>
            <a:endParaRPr kumimoji="1" lang="en-US" altLang="ja-JP" dirty="0"/>
          </a:p>
          <a:p>
            <a:r>
              <a:rPr kumimoji="1" lang="ja-JP" altLang="en-US" dirty="0"/>
              <a:t>・チラシ</a:t>
            </a:r>
            <a:endParaRPr kumimoji="1" lang="en-US" altLang="ja-JP" dirty="0"/>
          </a:p>
          <a:p>
            <a:r>
              <a:rPr kumimoji="1" lang="ja-JP" altLang="en-US" dirty="0"/>
              <a:t>　</a:t>
            </a:r>
            <a:r>
              <a:rPr kumimoji="1" lang="en-US" altLang="ja-JP" dirty="0"/>
              <a:t>15</a:t>
            </a:r>
            <a:r>
              <a:rPr kumimoji="1" lang="ja-JP" altLang="en-US" dirty="0"/>
              <a:t>～</a:t>
            </a:r>
            <a:r>
              <a:rPr kumimoji="1" lang="en-US" altLang="ja-JP" dirty="0"/>
              <a:t>50</a:t>
            </a:r>
            <a:r>
              <a:rPr kumimoji="1" lang="ja-JP" altLang="en-US" dirty="0"/>
              <a:t>万円（</a:t>
            </a:r>
            <a:r>
              <a:rPr kumimoji="1" lang="en-US" altLang="ja-JP" dirty="0"/>
              <a:t>B4</a:t>
            </a:r>
            <a:r>
              <a:rPr kumimoji="1" lang="ja-JP" altLang="en-US" dirty="0"/>
              <a:t>両面カラー、</a:t>
            </a:r>
            <a:r>
              <a:rPr kumimoji="1" lang="en-US" altLang="ja-JP" dirty="0"/>
              <a:t>2000</a:t>
            </a:r>
            <a:r>
              <a:rPr kumimoji="1" lang="ja-JP" altLang="en-US" dirty="0"/>
              <a:t>部）</a:t>
            </a:r>
            <a:endParaRPr kumimoji="1" lang="en-US" altLang="ja-JP" dirty="0"/>
          </a:p>
          <a:p>
            <a:r>
              <a:rPr kumimoji="1" lang="ja-JP" altLang="en-US" dirty="0"/>
              <a:t>・新聞紙面の広告</a:t>
            </a:r>
            <a:endParaRPr kumimoji="1" lang="en-US" altLang="ja-JP" dirty="0"/>
          </a:p>
          <a:p>
            <a:r>
              <a:rPr kumimoji="1" lang="ja-JP" altLang="en-US" dirty="0"/>
              <a:t>　</a:t>
            </a:r>
            <a:r>
              <a:rPr kumimoji="1" lang="en-US" altLang="ja-JP" dirty="0"/>
              <a:t>400</a:t>
            </a:r>
            <a:r>
              <a:rPr kumimoji="1" lang="ja-JP" altLang="en-US" dirty="0"/>
              <a:t>～</a:t>
            </a:r>
            <a:r>
              <a:rPr kumimoji="1" lang="en-US" altLang="ja-JP" dirty="0"/>
              <a:t>600</a:t>
            </a:r>
            <a:r>
              <a:rPr kumimoji="1" lang="ja-JP" altLang="en-US" dirty="0"/>
              <a:t>万円（全国版、テレビ面小枠、</a:t>
            </a:r>
            <a:r>
              <a:rPr kumimoji="1" lang="en-US" altLang="ja-JP" dirty="0"/>
              <a:t>10</a:t>
            </a:r>
            <a:r>
              <a:rPr kumimoji="1" lang="ja-JP" altLang="en-US" dirty="0"/>
              <a:t>㎝</a:t>
            </a:r>
            <a:r>
              <a:rPr kumimoji="1" lang="en-US" altLang="ja-JP" dirty="0"/>
              <a:t>×10</a:t>
            </a:r>
            <a:r>
              <a:rPr kumimoji="1" lang="ja-JP" altLang="en-US" dirty="0"/>
              <a:t>㎝）</a:t>
            </a:r>
            <a:endParaRPr kumimoji="1" lang="en-US" altLang="ja-JP" dirty="0"/>
          </a:p>
          <a:p>
            <a:r>
              <a:rPr kumimoji="1" lang="ja-JP" altLang="en-US" dirty="0"/>
              <a:t>・店の看板</a:t>
            </a:r>
            <a:endParaRPr kumimoji="1" lang="en-US" altLang="ja-JP" dirty="0"/>
          </a:p>
          <a:p>
            <a:r>
              <a:rPr kumimoji="1" lang="ja-JP" altLang="en-US" dirty="0"/>
              <a:t>　</a:t>
            </a:r>
            <a:r>
              <a:rPr kumimoji="1" lang="en-US" altLang="ja-JP" dirty="0"/>
              <a:t>10</a:t>
            </a:r>
            <a:r>
              <a:rPr kumimoji="1" lang="ja-JP" altLang="en-US" dirty="0"/>
              <a:t>～</a:t>
            </a:r>
            <a:r>
              <a:rPr kumimoji="1" lang="en-US" altLang="ja-JP" dirty="0"/>
              <a:t>80</a:t>
            </a:r>
            <a:r>
              <a:rPr kumimoji="1" lang="ja-JP" altLang="en-US" dirty="0"/>
              <a:t>万円（店舗上あかり付き）</a:t>
            </a:r>
            <a:endParaRPr kumimoji="1" lang="en-US" altLang="ja-JP" dirty="0"/>
          </a:p>
          <a:p>
            <a:r>
              <a:rPr kumimoji="1" lang="ja-JP" altLang="en-US" dirty="0"/>
              <a:t>・</a:t>
            </a:r>
            <a:r>
              <a:rPr kumimoji="1" lang="en-US" altLang="ja-JP" dirty="0"/>
              <a:t>Web</a:t>
            </a:r>
            <a:r>
              <a:rPr kumimoji="1" lang="ja-JP" altLang="en-US" dirty="0"/>
              <a:t>ページ</a:t>
            </a:r>
            <a:endParaRPr kumimoji="1" lang="en-US" altLang="ja-JP" dirty="0"/>
          </a:p>
          <a:p>
            <a:r>
              <a:rPr kumimoji="1" lang="ja-JP" altLang="en-US" dirty="0"/>
              <a:t>　</a:t>
            </a:r>
            <a:r>
              <a:rPr kumimoji="1" lang="en-US" altLang="ja-JP" dirty="0"/>
              <a:t>10</a:t>
            </a:r>
            <a:r>
              <a:rPr kumimoji="1" lang="ja-JP" altLang="en-US" dirty="0"/>
              <a:t>～</a:t>
            </a:r>
            <a:r>
              <a:rPr kumimoji="1" lang="en-US" altLang="ja-JP" dirty="0"/>
              <a:t>70</a:t>
            </a:r>
            <a:r>
              <a:rPr kumimoji="1" lang="ja-JP" altLang="en-US" dirty="0"/>
              <a:t>万円（</a:t>
            </a:r>
            <a:r>
              <a:rPr kumimoji="1" lang="en-US" altLang="ja-JP" dirty="0"/>
              <a:t>30</a:t>
            </a:r>
            <a:r>
              <a:rPr kumimoji="1" lang="ja-JP" altLang="en-US" dirty="0"/>
              <a:t>ページ）</a:t>
            </a:r>
            <a:endParaRPr kumimoji="1" lang="en-US" altLang="ja-JP" dirty="0"/>
          </a:p>
          <a:p>
            <a:r>
              <a:rPr kumimoji="1" lang="ja-JP" altLang="en-US" dirty="0"/>
              <a:t>・ラジオ</a:t>
            </a:r>
            <a:endParaRPr kumimoji="1" lang="en-US" altLang="ja-JP" dirty="0"/>
          </a:p>
          <a:p>
            <a:r>
              <a:rPr kumimoji="1" lang="ja-JP" altLang="en-US" dirty="0"/>
              <a:t>　</a:t>
            </a:r>
            <a:r>
              <a:rPr kumimoji="1" lang="en-US" altLang="ja-JP" dirty="0"/>
              <a:t>2</a:t>
            </a:r>
            <a:r>
              <a:rPr kumimoji="1" lang="ja-JP" altLang="en-US" dirty="0"/>
              <a:t>～</a:t>
            </a:r>
            <a:r>
              <a:rPr kumimoji="1" lang="en-US" altLang="ja-JP" dirty="0"/>
              <a:t>300</a:t>
            </a:r>
            <a:r>
              <a:rPr kumimoji="1" lang="ja-JP" altLang="en-US" dirty="0"/>
              <a:t>万円（３か月契約、テレビ</a:t>
            </a:r>
            <a:r>
              <a:rPr kumimoji="1" lang="en-US" altLang="ja-JP" dirty="0"/>
              <a:t>15</a:t>
            </a:r>
            <a:r>
              <a:rPr kumimoji="1" lang="ja-JP" altLang="en-US" dirty="0"/>
              <a:t>秒／</a:t>
            </a:r>
            <a:r>
              <a:rPr kumimoji="1" lang="en-US" altLang="ja-JP" dirty="0"/>
              <a:t>1</a:t>
            </a:r>
            <a:r>
              <a:rPr kumimoji="1" lang="ja-JP" altLang="en-US" dirty="0"/>
              <a:t>回、ラジオ</a:t>
            </a:r>
            <a:r>
              <a:rPr kumimoji="1" lang="en-US" altLang="ja-JP" dirty="0"/>
              <a:t>20</a:t>
            </a:r>
            <a:r>
              <a:rPr kumimoji="1" lang="ja-JP" altLang="en-US" dirty="0"/>
              <a:t>秒／</a:t>
            </a:r>
            <a:r>
              <a:rPr kumimoji="1" lang="en-US" altLang="ja-JP" dirty="0"/>
              <a:t>1</a:t>
            </a:r>
            <a:r>
              <a:rPr kumimoji="1" lang="ja-JP" altLang="en-US" dirty="0"/>
              <a:t>回）</a:t>
            </a:r>
            <a:endParaRPr kumimoji="1" lang="en-US" altLang="ja-JP" dirty="0"/>
          </a:p>
          <a:p>
            <a:r>
              <a:rPr kumimoji="1" lang="ja-JP" altLang="en-US" dirty="0"/>
              <a:t>・フリーペーパー</a:t>
            </a:r>
            <a:endParaRPr kumimoji="1" lang="en-US" altLang="ja-JP" dirty="0"/>
          </a:p>
          <a:p>
            <a:r>
              <a:rPr kumimoji="1" lang="ja-JP" altLang="en-US" dirty="0"/>
              <a:t>　</a:t>
            </a:r>
            <a:r>
              <a:rPr kumimoji="1" lang="en-US" altLang="ja-JP" dirty="0"/>
              <a:t>20</a:t>
            </a:r>
            <a:r>
              <a:rPr kumimoji="1" lang="ja-JP" altLang="en-US" dirty="0"/>
              <a:t>～</a:t>
            </a:r>
            <a:r>
              <a:rPr kumimoji="1" lang="en-US" altLang="ja-JP" dirty="0"/>
              <a:t>100</a:t>
            </a:r>
            <a:r>
              <a:rPr kumimoji="1" lang="ja-JP" altLang="en-US" dirty="0"/>
              <a:t>万円（</a:t>
            </a:r>
            <a:r>
              <a:rPr kumimoji="1" lang="en-US" altLang="ja-JP" dirty="0"/>
              <a:t>A4</a:t>
            </a:r>
            <a:r>
              <a:rPr kumimoji="1" lang="ja-JP" altLang="en-US" dirty="0"/>
              <a:t>カラー、</a:t>
            </a:r>
            <a:r>
              <a:rPr kumimoji="1" lang="en-US" altLang="ja-JP" dirty="0"/>
              <a:t>1</a:t>
            </a:r>
            <a:r>
              <a:rPr kumimoji="1" lang="ja-JP" altLang="en-US" dirty="0"/>
              <a:t>／</a:t>
            </a:r>
            <a:r>
              <a:rPr kumimoji="1" lang="en-US" altLang="ja-JP" dirty="0"/>
              <a:t>2</a:t>
            </a:r>
            <a:r>
              <a:rPr kumimoji="1" lang="ja-JP" altLang="en-US" dirty="0"/>
              <a:t>～１ページ、</a:t>
            </a:r>
            <a:r>
              <a:rPr kumimoji="1" lang="en-US" altLang="ja-JP" dirty="0"/>
              <a:t>20</a:t>
            </a:r>
            <a:r>
              <a:rPr kumimoji="1" lang="ja-JP" altLang="en-US" dirty="0"/>
              <a:t>万部）</a:t>
            </a:r>
            <a:endParaRPr kumimoji="1" lang="en-US" altLang="ja-JP" dirty="0"/>
          </a:p>
          <a:p>
            <a:r>
              <a:rPr kumimoji="1" lang="ja-JP" altLang="en-US" dirty="0"/>
              <a:t>・駅のポスター</a:t>
            </a:r>
            <a:endParaRPr kumimoji="1" lang="en-US" altLang="ja-JP" dirty="0"/>
          </a:p>
          <a:p>
            <a:r>
              <a:rPr kumimoji="1" lang="ja-JP" altLang="en-US" dirty="0"/>
              <a:t>　</a:t>
            </a:r>
            <a:r>
              <a:rPr kumimoji="1" lang="en-US" altLang="ja-JP" dirty="0"/>
              <a:t>5</a:t>
            </a:r>
            <a:r>
              <a:rPr kumimoji="1" lang="ja-JP" altLang="en-US" dirty="0"/>
              <a:t>～</a:t>
            </a:r>
            <a:r>
              <a:rPr kumimoji="1" lang="en-US" altLang="ja-JP" dirty="0"/>
              <a:t>30</a:t>
            </a:r>
            <a:r>
              <a:rPr kumimoji="1" lang="ja-JP" altLang="en-US" dirty="0"/>
              <a:t>万円（</a:t>
            </a:r>
            <a:r>
              <a:rPr kumimoji="1" lang="en-US" altLang="ja-JP" dirty="0"/>
              <a:t>B0</a:t>
            </a:r>
            <a:r>
              <a:rPr kumimoji="1" lang="ja-JP" altLang="en-US" dirty="0"/>
              <a:t>版１枚、１か月）</a:t>
            </a:r>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34</a:t>
            </a:fld>
            <a:endParaRPr kumimoji="1" lang="ja-JP" altLang="en-US"/>
          </a:p>
        </p:txBody>
      </p:sp>
    </p:spTree>
    <p:extLst>
      <p:ext uri="{BB962C8B-B14F-4D97-AF65-F5344CB8AC3E}">
        <p14:creationId xmlns:p14="http://schemas.microsoft.com/office/powerpoint/2010/main" val="383412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kern="100" dirty="0">
                <a:latin typeface="+mn-ea"/>
                <a:cs typeface="Times New Roman"/>
              </a:rPr>
              <a:t>伝達メディアは、表現メディアで表された情報を物理的に伝えるためのメディアである。</a:t>
            </a:r>
            <a:br>
              <a:rPr lang="en-US" altLang="ja-JP" kern="100" dirty="0">
                <a:latin typeface="+mn-ea"/>
                <a:cs typeface="Times New Roman"/>
              </a:rPr>
            </a:br>
            <a:r>
              <a:rPr lang="ja-JP" altLang="en-US" kern="100" dirty="0">
                <a:latin typeface="+mn-ea"/>
                <a:cs typeface="Times New Roman"/>
              </a:rPr>
              <a:t>伝達メディアは、記録メディアと通信メディアに大きく分けられる。</a:t>
            </a:r>
            <a:endParaRPr lang="en-US" altLang="ja-JP" kern="100" dirty="0">
              <a:latin typeface="+mn-ea"/>
              <a:cs typeface="Times New Roman"/>
            </a:endParaRPr>
          </a:p>
          <a:p>
            <a:endParaRPr lang="en-US" altLang="ja-JP" kern="100" dirty="0">
              <a:latin typeface="+mn-ea"/>
              <a:cs typeface="Times New Roman"/>
            </a:endParaRPr>
          </a:p>
          <a:p>
            <a:r>
              <a:rPr lang="ja-JP" altLang="en-US" kern="100" dirty="0">
                <a:latin typeface="+mn-ea"/>
                <a:cs typeface="Times New Roman"/>
              </a:rPr>
              <a:t>プログラムやデータを保存する代表的な記録メディアには</a:t>
            </a:r>
            <a:endParaRPr lang="en-US" altLang="ja-JP" kern="100" dirty="0">
              <a:latin typeface="+mn-ea"/>
              <a:cs typeface="Times New Roman"/>
            </a:endParaRPr>
          </a:p>
          <a:p>
            <a:r>
              <a:rPr lang="ja-JP" altLang="en-US" kern="100" dirty="0">
                <a:latin typeface="+mn-ea"/>
                <a:cs typeface="Times New Roman"/>
              </a:rPr>
              <a:t>　・磁気ディスク（フロッピーディスク、ハードディスクなど）</a:t>
            </a:r>
            <a:endParaRPr lang="en-US" altLang="ja-JP" kern="100" dirty="0">
              <a:latin typeface="+mn-ea"/>
              <a:cs typeface="Times New Roman"/>
            </a:endParaRPr>
          </a:p>
          <a:p>
            <a:r>
              <a:rPr lang="ja-JP" altLang="en-US" kern="100" dirty="0">
                <a:latin typeface="+mn-ea"/>
                <a:cs typeface="Times New Roman"/>
              </a:rPr>
              <a:t>　・光ディスク（</a:t>
            </a:r>
            <a:r>
              <a:rPr lang="en-US" altLang="ja-JP" kern="100" dirty="0">
                <a:latin typeface="+mn-ea"/>
                <a:cs typeface="Times New Roman"/>
              </a:rPr>
              <a:t>CD-ROM</a:t>
            </a:r>
            <a:r>
              <a:rPr lang="ja-JP" altLang="en-US" kern="100" dirty="0" err="1">
                <a:latin typeface="+mn-ea"/>
                <a:cs typeface="Times New Roman"/>
              </a:rPr>
              <a:t>、</a:t>
            </a:r>
            <a:r>
              <a:rPr lang="en-US" altLang="ja-JP" kern="100" dirty="0">
                <a:latin typeface="+mn-ea"/>
                <a:cs typeface="Times New Roman"/>
              </a:rPr>
              <a:t>DVD-ROM</a:t>
            </a:r>
            <a:r>
              <a:rPr lang="ja-JP" altLang="en-US" kern="100" dirty="0" err="1">
                <a:latin typeface="+mn-ea"/>
                <a:cs typeface="Times New Roman"/>
              </a:rPr>
              <a:t>、</a:t>
            </a:r>
            <a:r>
              <a:rPr lang="ja-JP" altLang="en-US" kern="100" dirty="0">
                <a:latin typeface="+mn-ea"/>
                <a:cs typeface="Times New Roman"/>
              </a:rPr>
              <a:t>ブルーレイディスクなど）</a:t>
            </a:r>
            <a:endParaRPr lang="en-US" altLang="ja-JP" kern="100" dirty="0">
              <a:latin typeface="+mn-ea"/>
              <a:cs typeface="Times New Roman"/>
            </a:endParaRPr>
          </a:p>
          <a:p>
            <a:r>
              <a:rPr lang="ja-JP" altLang="en-US" kern="100" dirty="0">
                <a:latin typeface="+mn-ea"/>
                <a:cs typeface="Times New Roman"/>
              </a:rPr>
              <a:t>　・フラッシュメモリ（</a:t>
            </a:r>
            <a:r>
              <a:rPr lang="en-US" altLang="ja-JP" kern="100" dirty="0">
                <a:latin typeface="+mn-ea"/>
                <a:cs typeface="Times New Roman"/>
              </a:rPr>
              <a:t>SSD</a:t>
            </a:r>
            <a:r>
              <a:rPr lang="ja-JP" altLang="en-US" kern="100" dirty="0" err="1">
                <a:latin typeface="+mn-ea"/>
                <a:cs typeface="Times New Roman"/>
              </a:rPr>
              <a:t>、</a:t>
            </a:r>
            <a:r>
              <a:rPr lang="ja-JP" altLang="en-US" kern="100" dirty="0">
                <a:latin typeface="+mn-ea"/>
                <a:cs typeface="Times New Roman"/>
              </a:rPr>
              <a:t>ＳＤカード，</a:t>
            </a:r>
            <a:r>
              <a:rPr lang="en-US" altLang="ja-JP" kern="100" dirty="0">
                <a:latin typeface="+mn-ea"/>
                <a:cs typeface="Times New Roman"/>
              </a:rPr>
              <a:t>USB</a:t>
            </a:r>
            <a:r>
              <a:rPr lang="ja-JP" altLang="en-US" kern="100" dirty="0">
                <a:latin typeface="+mn-ea"/>
                <a:cs typeface="Times New Roman"/>
              </a:rPr>
              <a:t>メモリなど）</a:t>
            </a:r>
            <a:endParaRPr lang="en-US" altLang="ja-JP" kern="100" dirty="0">
              <a:latin typeface="+mn-ea"/>
              <a:cs typeface="Times New Roman"/>
            </a:endParaRPr>
          </a:p>
          <a:p>
            <a:r>
              <a:rPr lang="ja-JP" altLang="en-US" kern="100" dirty="0">
                <a:latin typeface="+mn-ea"/>
                <a:cs typeface="Times New Roman"/>
              </a:rPr>
              <a:t>などがある。</a:t>
            </a:r>
            <a:endParaRPr lang="en-US" altLang="ja-JP" kern="100" dirty="0">
              <a:latin typeface="+mn-ea"/>
              <a:cs typeface="Times New Roman"/>
            </a:endParaRP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35</a:t>
            </a:fld>
            <a:endParaRPr kumimoji="1" lang="ja-JP" altLang="en-US"/>
          </a:p>
        </p:txBody>
      </p:sp>
    </p:spTree>
    <p:extLst>
      <p:ext uri="{BB962C8B-B14F-4D97-AF65-F5344CB8AC3E}">
        <p14:creationId xmlns:p14="http://schemas.microsoft.com/office/powerpoint/2010/main" val="77069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mn-ea"/>
                <a:cs typeface="+mn-cs"/>
              </a:rPr>
              <a:t>ニュースの出典を調べると、出典であるサイトもそのニュースを別のサイトから引用している場合がある。</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36</a:t>
            </a:fld>
            <a:endParaRPr kumimoji="1" lang="ja-JP" altLang="en-US"/>
          </a:p>
        </p:txBody>
      </p:sp>
    </p:spTree>
    <p:extLst>
      <p:ext uri="{BB962C8B-B14F-4D97-AF65-F5344CB8AC3E}">
        <p14:creationId xmlns:p14="http://schemas.microsoft.com/office/powerpoint/2010/main" val="297430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4300" algn="just">
              <a:spcAft>
                <a:spcPts val="0"/>
              </a:spcAft>
            </a:pPr>
            <a:r>
              <a:rPr lang="ja-JP" altLang="ja-JP" kern="100" dirty="0">
                <a:latin typeface="+mn-ea"/>
                <a:cs typeface="Times New Roman"/>
              </a:rPr>
              <a:t>「受信した情報には誤りが混入している可能性がある」という前提で</a:t>
            </a:r>
            <a:r>
              <a:rPr lang="ja-JP" altLang="en-US" kern="100" dirty="0">
                <a:latin typeface="+mn-ea"/>
                <a:cs typeface="Times New Roman"/>
              </a:rPr>
              <a:t>、</a:t>
            </a:r>
            <a:endParaRPr lang="en-US" altLang="ja-JP" kern="100" dirty="0">
              <a:latin typeface="+mn-ea"/>
              <a:cs typeface="Times New Roman"/>
            </a:endParaRPr>
          </a:p>
          <a:p>
            <a:pPr indent="114300" algn="just">
              <a:spcAft>
                <a:spcPts val="0"/>
              </a:spcAft>
            </a:pPr>
            <a:r>
              <a:rPr lang="ja-JP" altLang="ja-JP" kern="100" dirty="0">
                <a:latin typeface="+mn-ea"/>
                <a:cs typeface="Times New Roman"/>
              </a:rPr>
              <a:t>常に複数の情報源からの情報を総合して判断するとよい。</a:t>
            </a:r>
          </a:p>
          <a:p>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37</a:t>
            </a:fld>
            <a:endParaRPr kumimoji="1" lang="ja-JP" altLang="en-US"/>
          </a:p>
        </p:txBody>
      </p:sp>
    </p:spTree>
    <p:extLst>
      <p:ext uri="{BB962C8B-B14F-4D97-AF65-F5344CB8AC3E}">
        <p14:creationId xmlns:p14="http://schemas.microsoft.com/office/powerpoint/2010/main" val="398658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mn-ea"/>
                <a:cs typeface="+mn-cs"/>
              </a:rPr>
              <a:t>同じ情報であっても、新聞、雑誌、ラジオ、テレビ、インターネットなどによって異なった印象を受けることがある。</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それぞれのメディアの特性を理解しながら、情報を的確に把握する必要がある。</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また、複数の新聞社について、同じ事件の報道記事を読むと、</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各社による取り上げ方や意見の違いがわかる。</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大きな事件であれば、外国の報道機関でも扱われるが、扱い方は日本とずいぶん異なる場合が多い。</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このようなことを体験すると、</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一方向からだけで情報を見ていると、正しい全体像がつかめないということが実感できる。</a:t>
            </a:r>
            <a:endParaRPr kumimoji="1" lang="ja-JP" altLang="en-US" dirty="0"/>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39</a:t>
            </a:fld>
            <a:endParaRPr kumimoji="1" lang="ja-JP" altLang="en-US"/>
          </a:p>
        </p:txBody>
      </p:sp>
    </p:spTree>
    <p:extLst>
      <p:ext uri="{BB962C8B-B14F-4D97-AF65-F5344CB8AC3E}">
        <p14:creationId xmlns:p14="http://schemas.microsoft.com/office/powerpoint/2010/main" val="335603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4300" algn="just">
              <a:spcAft>
                <a:spcPts val="0"/>
              </a:spcAft>
            </a:pPr>
            <a:r>
              <a:rPr kumimoji="1" lang="ja-JP" altLang="en-US" dirty="0">
                <a:latin typeface="+mn-ea"/>
                <a:ea typeface="+mn-ea"/>
              </a:rPr>
              <a:t>１．情報について説明。</a:t>
            </a:r>
            <a:endParaRPr kumimoji="1" lang="en-US" altLang="ja-JP" dirty="0">
              <a:latin typeface="+mn-ea"/>
              <a:ea typeface="+mn-ea"/>
            </a:endParaRPr>
          </a:p>
          <a:p>
            <a:pPr indent="114300" algn="just">
              <a:spcAft>
                <a:spcPts val="0"/>
              </a:spcAft>
            </a:pPr>
            <a:r>
              <a:rPr kumimoji="1" lang="ja-JP" altLang="ja-JP" dirty="0">
                <a:latin typeface="+mn-ea"/>
                <a:ea typeface="+mn-ea"/>
              </a:rPr>
              <a:t>　</a:t>
            </a:r>
            <a:r>
              <a:rPr kumimoji="1" lang="ja-JP" altLang="en-US" dirty="0">
                <a:latin typeface="+mn-ea"/>
                <a:ea typeface="+mn-ea"/>
              </a:rPr>
              <a:t>　</a:t>
            </a:r>
            <a:endParaRPr kumimoji="1" lang="en-US" altLang="ja-JP" dirty="0">
              <a:latin typeface="+mn-ea"/>
              <a:ea typeface="+mn-ea"/>
            </a:endParaRPr>
          </a:p>
          <a:p>
            <a:pPr indent="114300" algn="just">
              <a:spcAft>
                <a:spcPts val="0"/>
              </a:spcAft>
            </a:pPr>
            <a:r>
              <a:rPr kumimoji="1" lang="ja-JP" altLang="en-US" dirty="0">
                <a:latin typeface="+mn-ea"/>
                <a:ea typeface="+mn-ea"/>
              </a:rPr>
              <a:t>２．知識と情報の違いに注意しながら，知識について説明。</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EFF7-F80D-45AD-9365-DB1F9850D05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8271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①友人に問題の解き方を教えても、自分が解き方を忘れてしまうことにはならない。</a:t>
            </a:r>
            <a:endParaRPr kumimoji="1" lang="en-US" altLang="ja-JP" dirty="0"/>
          </a:p>
          <a:p>
            <a:r>
              <a:rPr kumimoji="1" lang="ja-JP" altLang="en-US" dirty="0"/>
              <a:t>　→</a:t>
            </a:r>
            <a:r>
              <a:rPr kumimoji="1" lang="ja-JP" altLang="en-US" sz="1200" b="0" i="0" u="none" strike="noStrike" kern="1200" baseline="0" dirty="0">
                <a:solidFill>
                  <a:schemeClr val="tx1"/>
                </a:solidFill>
                <a:latin typeface="+mn-lt"/>
                <a:ea typeface="+mn-ea"/>
                <a:cs typeface="+mn-cs"/>
              </a:rPr>
              <a:t>自分の知識で友人も解き方を理解することができる。</a:t>
            </a:r>
            <a:endParaRPr kumimoji="1" lang="en-US" altLang="ja-JP" sz="1200" b="0" i="0" u="none" strike="noStrike" kern="1200" baseline="0" dirty="0">
              <a:solidFill>
                <a:schemeClr val="tx1"/>
              </a:solidFill>
              <a:latin typeface="+mn-lt"/>
              <a:ea typeface="+mn-ea"/>
              <a:cs typeface="+mn-cs"/>
            </a:endParaRPr>
          </a:p>
          <a:p>
            <a:endParaRPr kumimoji="1" lang="ja-JP" altLang="en-US"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②多くの友人と記念撮影した写真を複製して配布することができる。</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　→画像ファイルでもプリントでも簡単に複製したり共有したりできる。</a:t>
            </a:r>
            <a:endParaRPr kumimoji="1" lang="en-US" altLang="ja-JP" sz="1200" b="0" i="0" u="none" strike="noStrike" kern="1200" baseline="0" dirty="0">
              <a:solidFill>
                <a:schemeClr val="tx1"/>
              </a:solidFill>
              <a:latin typeface="+mn-lt"/>
              <a:ea typeface="+mn-ea"/>
              <a:cs typeface="+mn-cs"/>
            </a:endParaRPr>
          </a:p>
          <a:p>
            <a:endParaRPr kumimoji="1" lang="ja-JP" altLang="en-US"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③親しい友人にだけ話したうわさ話が、翌日クラスのみんなに広まっていた。</a:t>
            </a:r>
          </a:p>
          <a:p>
            <a:r>
              <a:rPr kumimoji="1" lang="ja-JP" altLang="en-US" sz="1200" b="0" i="0" u="none" strike="noStrike" kern="1200" baseline="0" dirty="0">
                <a:solidFill>
                  <a:schemeClr val="tx1"/>
                </a:solidFill>
                <a:latin typeface="+mn-lt"/>
                <a:ea typeface="+mn-ea"/>
                <a:cs typeface="+mn-cs"/>
              </a:rPr>
              <a:t>　→間違った情報であってもすぐに広まってしまい、訂正や取り消しが難しい。</a:t>
            </a:r>
            <a:endParaRPr kumimoji="1" lang="ja-JP" altLang="en-US" dirty="0"/>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7</a:t>
            </a:fld>
            <a:endParaRPr kumimoji="1" lang="ja-JP" altLang="en-US"/>
          </a:p>
        </p:txBody>
      </p:sp>
    </p:spTree>
    <p:extLst>
      <p:ext uri="{BB962C8B-B14F-4D97-AF65-F5344CB8AC3E}">
        <p14:creationId xmlns:p14="http://schemas.microsoft.com/office/powerpoint/2010/main" val="282303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１．ディジタル化された情報の利点，２つを説明する。</a:t>
            </a:r>
            <a:endParaRPr kumimoji="1" lang="en-US" altLang="ja-JP" dirty="0">
              <a:latin typeface="+mn-ea"/>
              <a:ea typeface="+mn-ea"/>
            </a:endParaRPr>
          </a:p>
          <a:p>
            <a:r>
              <a:rPr kumimoji="1" lang="ja-JP" altLang="en-US" dirty="0">
                <a:latin typeface="+mn-ea"/>
                <a:ea typeface="+mn-ea"/>
              </a:rPr>
              <a:t>２．具体例として，自分が撮った写真を</a:t>
            </a:r>
            <a:r>
              <a:rPr kumimoji="1" lang="en-US" altLang="ja-JP" dirty="0">
                <a:latin typeface="+mn-ea"/>
                <a:ea typeface="+mn-ea"/>
              </a:rPr>
              <a:t>SNS</a:t>
            </a:r>
            <a:r>
              <a:rPr kumimoji="1" lang="ja-JP" altLang="en-US" dirty="0">
                <a:latin typeface="+mn-ea"/>
                <a:ea typeface="+mn-ea"/>
              </a:rPr>
              <a:t>で公開する例を説明する。</a:t>
            </a:r>
            <a:r>
              <a:rPr kumimoji="1" lang="en-US" altLang="ja-JP" dirty="0">
                <a:latin typeface="+mn-ea"/>
                <a:ea typeface="+mn-ea"/>
              </a:rPr>
              <a:t>SNS</a:t>
            </a:r>
            <a:r>
              <a:rPr kumimoji="1" lang="ja-JP" altLang="en-US" dirty="0">
                <a:latin typeface="+mn-ea"/>
                <a:ea typeface="+mn-ea"/>
              </a:rPr>
              <a:t>の具体例を紹介。他人からの反応が嬉しいよね，というようなことも説明するとよい。</a:t>
            </a:r>
            <a:endParaRPr kumimoji="1" lang="en-US" altLang="ja-JP" dirty="0">
              <a:latin typeface="+mn-ea"/>
              <a:ea typeface="+mn-ea"/>
            </a:endParaRPr>
          </a:p>
          <a:p>
            <a:r>
              <a:rPr kumimoji="1" lang="ja-JP" altLang="en-US" dirty="0">
                <a:latin typeface="+mn-ea"/>
                <a:ea typeface="+mn-ea"/>
              </a:rPr>
              <a:t>３．一方で，不適切な具体例として，</a:t>
            </a:r>
            <a:r>
              <a:rPr kumimoji="1" lang="en-US" altLang="ja-JP" dirty="0">
                <a:latin typeface="+mn-ea"/>
                <a:ea typeface="+mn-ea"/>
              </a:rPr>
              <a:t>SNS</a:t>
            </a:r>
            <a:r>
              <a:rPr kumimoji="1" lang="ja-JP" altLang="en-US" dirty="0">
                <a:latin typeface="+mn-ea"/>
                <a:ea typeface="+mn-ea"/>
              </a:rPr>
              <a:t>やブログで公開したくないものがされてしまう事例も紹介する。</a:t>
            </a:r>
            <a:endParaRPr kumimoji="1" lang="en-US" altLang="ja-JP" dirty="0">
              <a:latin typeface="+mn-ea"/>
              <a:ea typeface="+mn-ea"/>
            </a:endParaRPr>
          </a:p>
          <a:p>
            <a:r>
              <a:rPr kumimoji="1" lang="ja-JP" altLang="en-US" dirty="0">
                <a:latin typeface="+mn-ea"/>
                <a:ea typeface="+mn-ea"/>
              </a:rPr>
              <a:t>４．他人の個人情報を公開したり，著作物（ここでは本やテレビ番組など程度）を公開してしまう行為は，違法になる場合もあるので，注意する必要があることを説明。</a:t>
            </a:r>
            <a:endParaRPr kumimoji="1" lang="en-US" altLang="ja-JP" dirty="0">
              <a:latin typeface="+mn-ea"/>
              <a:ea typeface="+mn-ea"/>
            </a:endParaRPr>
          </a:p>
          <a:p>
            <a:endParaRPr kumimoji="1" lang="en-US" altLang="ja-JP" dirty="0">
              <a:latin typeface="+mn-ea"/>
              <a:ea typeface="+mn-ea"/>
            </a:endParaRPr>
          </a:p>
          <a:p>
            <a:r>
              <a:rPr kumimoji="1" lang="ja-JP" altLang="en-US" dirty="0">
                <a:latin typeface="+mn-ea"/>
                <a:ea typeface="+mn-ea"/>
              </a:rPr>
              <a:t>補足</a:t>
            </a:r>
            <a:endParaRPr kumimoji="1" lang="en-US" altLang="ja-JP" dirty="0">
              <a:latin typeface="+mn-ea"/>
              <a:ea typeface="+mn-ea"/>
            </a:endParaRPr>
          </a:p>
          <a:p>
            <a:r>
              <a:rPr kumimoji="1" lang="ja-JP" altLang="en-US" dirty="0">
                <a:latin typeface="+mn-ea"/>
                <a:ea typeface="+mn-ea"/>
              </a:rPr>
              <a:t>ブログとは</a:t>
            </a:r>
            <a:endParaRPr kumimoji="1" lang="en-US" altLang="ja-JP" dirty="0">
              <a:latin typeface="+mn-ea"/>
              <a:ea typeface="+mn-ea"/>
            </a:endParaRPr>
          </a:p>
          <a:p>
            <a:r>
              <a:rPr lang="ja-JP" altLang="en-US" dirty="0">
                <a:latin typeface="+mn-ea"/>
                <a:ea typeface="+mn-ea"/>
              </a:rPr>
              <a:t>個人の日記等をインターネットに公開するＷｅｂサイト。読者がコメントを付けてコミュニケーションをはかったり，トラックバック機能により，自動的に相互リンクを設定することができる。携帯でも更新できる。</a:t>
            </a:r>
            <a:endParaRPr kumimoji="1" lang="en-US" altLang="ja-JP" dirty="0">
              <a:latin typeface="+mn-ea"/>
              <a:ea typeface="+mn-ea"/>
            </a:endParaRP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17</a:t>
            </a:fld>
            <a:endParaRPr kumimoji="1" lang="ja-JP" altLang="en-US"/>
          </a:p>
        </p:txBody>
      </p:sp>
    </p:spTree>
    <p:extLst>
      <p:ext uri="{BB962C8B-B14F-4D97-AF65-F5344CB8AC3E}">
        <p14:creationId xmlns:p14="http://schemas.microsoft.com/office/powerpoint/2010/main" val="114773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kern="100" dirty="0">
                <a:latin typeface="+mn-ea"/>
                <a:ea typeface="+mn-ea"/>
                <a:cs typeface="Times New Roman"/>
              </a:rPr>
              <a:t>会話や電話は同期コミュニケーションであるのに対し，</a:t>
            </a:r>
            <a:r>
              <a:rPr lang="en-US" altLang="ja-JP" kern="100" dirty="0">
                <a:latin typeface="+mn-ea"/>
                <a:ea typeface="+mn-ea"/>
                <a:cs typeface="Times New Roman"/>
              </a:rPr>
              <a:t>SNS</a:t>
            </a:r>
            <a:r>
              <a:rPr lang="ja-JP" altLang="en-US" kern="100" dirty="0">
                <a:latin typeface="+mn-ea"/>
                <a:ea typeface="+mn-ea"/>
                <a:cs typeface="Times New Roman"/>
              </a:rPr>
              <a:t>やメッセージアプリでのコミュニケーションは非同期であることを説明する。</a:t>
            </a:r>
            <a:endParaRPr lang="en-US" altLang="ja-JP" kern="100" dirty="0">
              <a:latin typeface="+mn-ea"/>
              <a:ea typeface="+mn-ea"/>
              <a:cs typeface="Times New Roman"/>
            </a:endParaRPr>
          </a:p>
          <a:p>
            <a:r>
              <a:rPr lang="ja-JP" altLang="en-US" kern="100" dirty="0">
                <a:latin typeface="+mn-ea"/>
                <a:ea typeface="+mn-ea"/>
                <a:cs typeface="Times New Roman"/>
              </a:rPr>
              <a:t>非同期の特徴として，お互いの好きなタイミングでやり取りできるので，いつでもコミュニケーション取れることを説明する。</a:t>
            </a:r>
            <a:endParaRPr lang="en-US" altLang="ja-JP" kern="100" dirty="0">
              <a:latin typeface="+mn-ea"/>
              <a:ea typeface="+mn-ea"/>
              <a:cs typeface="Times New Roman"/>
            </a:endParaRPr>
          </a:p>
          <a:p>
            <a:endParaRPr lang="en-US" altLang="ja-JP" kern="100" dirty="0">
              <a:latin typeface="+mn-ea"/>
              <a:ea typeface="+mn-ea"/>
              <a:cs typeface="Times New Roman"/>
            </a:endParaRPr>
          </a:p>
          <a:p>
            <a:r>
              <a:rPr lang="ja-JP" altLang="en-US" kern="100" dirty="0">
                <a:latin typeface="+mn-ea"/>
                <a:ea typeface="+mn-ea"/>
                <a:cs typeface="Times New Roman"/>
              </a:rPr>
              <a:t>一方で，文字だけのやり取りでは，やり取りできる情報が非常に少ないことを説明する。</a:t>
            </a:r>
            <a:endParaRPr lang="en-US" altLang="ja-JP" kern="100" dirty="0">
              <a:latin typeface="+mn-ea"/>
              <a:ea typeface="+mn-ea"/>
              <a:cs typeface="Times New Roman"/>
            </a:endParaRPr>
          </a:p>
          <a:p>
            <a:r>
              <a:rPr lang="ja-JP" altLang="en-US" kern="100" dirty="0">
                <a:latin typeface="+mn-ea"/>
                <a:ea typeface="+mn-ea"/>
                <a:cs typeface="Times New Roman"/>
              </a:rPr>
              <a:t>例えば，表情や声のトーン，身振り，という情報（ノンバーバル情報）が重要な役割を果たしていることを説明する。</a:t>
            </a:r>
            <a:endParaRPr lang="en-US" altLang="ja-JP" kern="100" dirty="0">
              <a:latin typeface="+mn-ea"/>
              <a:ea typeface="+mn-ea"/>
              <a:cs typeface="Times New Roman"/>
            </a:endParaRPr>
          </a:p>
          <a:p>
            <a:endParaRPr lang="en-US" altLang="ja-JP" kern="100" dirty="0">
              <a:latin typeface="+mn-ea"/>
              <a:ea typeface="+mn-ea"/>
              <a:cs typeface="Times New Roman"/>
            </a:endParaRPr>
          </a:p>
          <a:p>
            <a:r>
              <a:rPr lang="ja-JP" altLang="en-US" kern="100" dirty="0">
                <a:latin typeface="+mn-ea"/>
                <a:ea typeface="+mn-ea"/>
                <a:cs typeface="Times New Roman"/>
              </a:rPr>
              <a:t>また，話している相手が，そもそも自分が思っている人物ではない可能性があることも説明する。</a:t>
            </a:r>
            <a:endParaRPr lang="en-US" altLang="ja-JP" kern="100" dirty="0">
              <a:latin typeface="+mn-ea"/>
              <a:ea typeface="+mn-ea"/>
              <a:cs typeface="Times New Roman"/>
            </a:endParaRPr>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18</a:t>
            </a:fld>
            <a:endParaRPr kumimoji="1" lang="ja-JP" altLang="en-US"/>
          </a:p>
        </p:txBody>
      </p:sp>
    </p:spTree>
    <p:extLst>
      <p:ext uri="{BB962C8B-B14F-4D97-AF65-F5344CB8AC3E}">
        <p14:creationId xmlns:p14="http://schemas.microsoft.com/office/powerpoint/2010/main" val="252006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１．コンピュータやインターネットが人類全体に役立っていることを紹介。</a:t>
            </a:r>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19</a:t>
            </a:fld>
            <a:endParaRPr kumimoji="1" lang="ja-JP" altLang="en-US"/>
          </a:p>
        </p:txBody>
      </p:sp>
    </p:spTree>
    <p:extLst>
      <p:ext uri="{BB962C8B-B14F-4D97-AF65-F5344CB8AC3E}">
        <p14:creationId xmlns:p14="http://schemas.microsoft.com/office/powerpoint/2010/main" val="1349045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lang="ja-JP" altLang="en-US" kern="100" dirty="0">
                <a:latin typeface="+mn-ea"/>
                <a:ea typeface="+mn-ea"/>
                <a:cs typeface="Times New Roman"/>
              </a:rPr>
              <a:t>１．身近な例で，いじめや</a:t>
            </a:r>
            <a:r>
              <a:rPr lang="en-US" altLang="ja-JP" kern="100" dirty="0">
                <a:latin typeface="+mn-ea"/>
                <a:ea typeface="+mn-ea"/>
                <a:cs typeface="Times New Roman"/>
              </a:rPr>
              <a:t>SNS</a:t>
            </a:r>
            <a:r>
              <a:rPr lang="ja-JP" altLang="en-US" kern="100" dirty="0">
                <a:latin typeface="+mn-ea"/>
                <a:ea typeface="+mn-ea"/>
                <a:cs typeface="Times New Roman"/>
              </a:rPr>
              <a:t>の不適切な利用の例を紹介する。</a:t>
            </a:r>
            <a:endParaRPr lang="en-US" altLang="ja-JP" kern="100" dirty="0">
              <a:latin typeface="+mn-ea"/>
              <a:ea typeface="+mn-ea"/>
              <a:cs typeface="Times New Roman"/>
            </a:endParaRPr>
          </a:p>
          <a:p>
            <a:endParaRPr kumimoji="1" lang="en-US" altLang="ja-JP" kern="100" dirty="0">
              <a:latin typeface="+mn-ea"/>
              <a:ea typeface="+mn-ea"/>
              <a:cs typeface="Times New Roman"/>
            </a:endParaRPr>
          </a:p>
          <a:p>
            <a:r>
              <a:rPr lang="ja-JP" altLang="en-US" kern="100" dirty="0">
                <a:latin typeface="+mn-ea"/>
                <a:ea typeface="+mn-ea"/>
                <a:cs typeface="Times New Roman"/>
              </a:rPr>
              <a:t>２．</a:t>
            </a:r>
            <a:r>
              <a:rPr lang="ja-JP" altLang="ja-JP" kern="100" dirty="0">
                <a:latin typeface="+mn-ea"/>
                <a:ea typeface="+mn-ea"/>
                <a:cs typeface="Times New Roman"/>
              </a:rPr>
              <a:t>架空請求とは</a:t>
            </a:r>
            <a:endParaRPr lang="en-US" altLang="ja-JP" kern="100" dirty="0">
              <a:latin typeface="+mn-ea"/>
              <a:ea typeface="+mn-ea"/>
              <a:cs typeface="Times New Roman"/>
            </a:endParaRPr>
          </a:p>
          <a:p>
            <a:r>
              <a:rPr lang="ja-JP" altLang="ja-JP" kern="100" dirty="0">
                <a:latin typeface="+mn-ea"/>
                <a:ea typeface="+mn-ea"/>
                <a:cs typeface="Times New Roman"/>
              </a:rPr>
              <a:t>ある日突然，使った覚えのない有料サイトの利用料金などの請求を送りつけてくることであり，手段ははがきのほか，電子メールや電話などがある。身に覚えがなければ，絶対に送金をしないことが重要である。万が一，送金をしてしまった場合には，送られてきたはがきや電子メールを証拠として保存し，全国の各消費生活センターや警察に</a:t>
            </a:r>
            <a:r>
              <a:rPr lang="ja-JP" altLang="en-US" kern="100" dirty="0">
                <a:latin typeface="+mn-ea"/>
                <a:ea typeface="+mn-ea"/>
                <a:cs typeface="Times New Roman"/>
              </a:rPr>
              <a:t>届け出る</a:t>
            </a:r>
            <a:r>
              <a:rPr lang="ja-JP" altLang="ja-JP" kern="100" dirty="0">
                <a:latin typeface="+mn-ea"/>
                <a:ea typeface="+mn-ea"/>
                <a:cs typeface="Times New Roman"/>
              </a:rPr>
              <a:t>のがよい。</a:t>
            </a:r>
            <a:endParaRPr lang="en-US" altLang="ja-JP" kern="100" dirty="0">
              <a:latin typeface="+mn-ea"/>
              <a:ea typeface="+mn-ea"/>
              <a:cs typeface="Times New Roman"/>
            </a:endParaRPr>
          </a:p>
          <a:p>
            <a:endParaRPr lang="en-US" altLang="ja-JP" kern="100" dirty="0">
              <a:latin typeface="+mn-ea"/>
              <a:ea typeface="+mn-ea"/>
              <a:cs typeface="Times New Roman"/>
            </a:endParaRPr>
          </a:p>
          <a:p>
            <a:r>
              <a:rPr lang="ja-JP" altLang="ja-JP" kern="100" dirty="0">
                <a:latin typeface="+mn-ea"/>
                <a:ea typeface="+mn-ea"/>
                <a:cs typeface="Times New Roman"/>
              </a:rPr>
              <a:t>手口の例として，次のようなものが紹介されている。</a:t>
            </a:r>
            <a:endParaRPr lang="en-US" altLang="ja-JP" kern="100" dirty="0">
              <a:latin typeface="+mn-ea"/>
              <a:ea typeface="+mn-ea"/>
              <a:cs typeface="Times New Roman"/>
            </a:endParaRPr>
          </a:p>
          <a:p>
            <a:pPr indent="114300" algn="just">
              <a:spcAft>
                <a:spcPts val="0"/>
              </a:spcAft>
            </a:pPr>
            <a:r>
              <a:rPr lang="ja-JP" altLang="ja-JP" kern="100" dirty="0">
                <a:latin typeface="+mn-ea"/>
                <a:ea typeface="+mn-ea"/>
                <a:cs typeface="Times New Roman"/>
              </a:rPr>
              <a:t>・請求名目に，「医療費」や「官報掲載料」などもっともらしい名目を使う。</a:t>
            </a:r>
          </a:p>
          <a:p>
            <a:pPr indent="121285" algn="just">
              <a:spcAft>
                <a:spcPts val="0"/>
              </a:spcAft>
            </a:pPr>
            <a:r>
              <a:rPr lang="ja-JP" altLang="ja-JP" kern="100" dirty="0">
                <a:latin typeface="+mn-ea"/>
                <a:ea typeface="+mn-ea"/>
                <a:cs typeface="Times New Roman"/>
              </a:rPr>
              <a:t>・請求者として，実在する公的機関によく似た名称や公益法人，信用情報</a:t>
            </a:r>
            <a:endParaRPr lang="en-US" altLang="ja-JP" kern="100" dirty="0">
              <a:latin typeface="+mn-ea"/>
              <a:ea typeface="+mn-ea"/>
              <a:cs typeface="Times New Roman"/>
            </a:endParaRPr>
          </a:p>
          <a:p>
            <a:pPr indent="121285" algn="just">
              <a:spcAft>
                <a:spcPts val="0"/>
              </a:spcAft>
            </a:pPr>
            <a:r>
              <a:rPr lang="ja-JP" altLang="en-US" kern="100" dirty="0">
                <a:latin typeface="+mn-ea"/>
                <a:ea typeface="+mn-ea"/>
                <a:cs typeface="Times New Roman"/>
              </a:rPr>
              <a:t>　</a:t>
            </a:r>
            <a:r>
              <a:rPr lang="ja-JP" altLang="ja-JP" kern="100" dirty="0">
                <a:latin typeface="+mn-ea"/>
                <a:ea typeface="+mn-ea"/>
                <a:cs typeface="Times New Roman"/>
              </a:rPr>
              <a:t>機関を名乗る場合がある。</a:t>
            </a:r>
          </a:p>
          <a:p>
            <a:pPr indent="121285" algn="just">
              <a:spcAft>
                <a:spcPts val="0"/>
              </a:spcAft>
            </a:pPr>
            <a:r>
              <a:rPr lang="ja-JP" altLang="ja-JP" kern="100" dirty="0">
                <a:latin typeface="+mn-ea"/>
                <a:ea typeface="+mn-ea"/>
                <a:cs typeface="Times New Roman"/>
              </a:rPr>
              <a:t>・「訴訟の取り下げの相談を受ける」とうたう。</a:t>
            </a:r>
          </a:p>
          <a:p>
            <a:pPr indent="121285" algn="just">
              <a:spcAft>
                <a:spcPts val="0"/>
              </a:spcAft>
            </a:pPr>
            <a:r>
              <a:rPr lang="ja-JP" altLang="ja-JP" kern="100" dirty="0">
                <a:latin typeface="+mn-ea"/>
                <a:ea typeface="+mn-ea"/>
                <a:cs typeface="Times New Roman"/>
              </a:rPr>
              <a:t>・集金に現金書留などの銀行振込以外の方法を用いる。</a:t>
            </a:r>
            <a:endParaRPr lang="en-US" altLang="ja-JP" kern="100" dirty="0">
              <a:latin typeface="+mn-ea"/>
              <a:ea typeface="+mn-ea"/>
              <a:cs typeface="Times New Roman"/>
            </a:endParaRPr>
          </a:p>
          <a:p>
            <a:pPr indent="121285" algn="just">
              <a:spcAft>
                <a:spcPts val="0"/>
              </a:spcAft>
            </a:pPr>
            <a:endParaRPr lang="en-US" altLang="ja-JP" kern="100" dirty="0">
              <a:latin typeface="+mn-ea"/>
              <a:ea typeface="+mn-ea"/>
              <a:cs typeface="Times New Roman"/>
            </a:endParaRPr>
          </a:p>
          <a:p>
            <a:pPr algn="just">
              <a:spcAft>
                <a:spcPts val="0"/>
              </a:spcAft>
            </a:pPr>
            <a:r>
              <a:rPr lang="ja-JP" altLang="ja-JP" kern="100" dirty="0">
                <a:latin typeface="+mn-ea"/>
                <a:ea typeface="+mn-ea"/>
                <a:cs typeface="Times New Roman"/>
              </a:rPr>
              <a:t>消費者に対するアドバイスとしては，次のようなものが紹介されている。</a:t>
            </a:r>
          </a:p>
          <a:p>
            <a:pPr indent="121285" algn="just">
              <a:spcAft>
                <a:spcPts val="0"/>
              </a:spcAft>
            </a:pPr>
            <a:r>
              <a:rPr lang="ja-JP" altLang="ja-JP" kern="100" dirty="0">
                <a:latin typeface="+mn-ea"/>
                <a:ea typeface="+mn-ea"/>
                <a:cs typeface="Times New Roman"/>
              </a:rPr>
              <a:t>・覚えがない，納得がいかない場合は支払わない。</a:t>
            </a:r>
          </a:p>
          <a:p>
            <a:pPr indent="121285" algn="just">
              <a:spcAft>
                <a:spcPts val="0"/>
              </a:spcAft>
            </a:pPr>
            <a:r>
              <a:rPr lang="ja-JP" altLang="ja-JP" kern="100" dirty="0">
                <a:latin typeface="+mn-ea"/>
                <a:ea typeface="+mn-ea"/>
                <a:cs typeface="Times New Roman"/>
              </a:rPr>
              <a:t>・新たな手口に惑わされない。</a:t>
            </a:r>
          </a:p>
          <a:p>
            <a:pPr indent="121285" algn="just">
              <a:spcAft>
                <a:spcPts val="0"/>
              </a:spcAft>
            </a:pPr>
            <a:r>
              <a:rPr lang="ja-JP" altLang="ja-JP" kern="100" dirty="0">
                <a:latin typeface="+mn-ea"/>
                <a:ea typeface="+mn-ea"/>
                <a:cs typeface="Times New Roman"/>
              </a:rPr>
              <a:t>・電話番号などの個人的な情報は知らせない。</a:t>
            </a:r>
          </a:p>
          <a:p>
            <a:pPr indent="121285" algn="just">
              <a:spcAft>
                <a:spcPts val="0"/>
              </a:spcAft>
            </a:pPr>
            <a:r>
              <a:rPr lang="ja-JP" altLang="ja-JP" kern="100" dirty="0">
                <a:latin typeface="+mn-ea"/>
                <a:ea typeface="+mn-ea"/>
                <a:cs typeface="Times New Roman"/>
              </a:rPr>
              <a:t>・高齢者へ注意を呼びかける。</a:t>
            </a:r>
          </a:p>
          <a:p>
            <a:pPr indent="121285" algn="just">
              <a:spcAft>
                <a:spcPts val="0"/>
              </a:spcAft>
            </a:pPr>
            <a:r>
              <a:rPr lang="ja-JP" altLang="ja-JP" kern="100" dirty="0">
                <a:latin typeface="+mn-ea"/>
                <a:ea typeface="+mn-ea"/>
                <a:cs typeface="Times New Roman"/>
              </a:rPr>
              <a:t>・最寄りの消費生活センターへ相談する。</a:t>
            </a:r>
          </a:p>
          <a:p>
            <a:pPr indent="121285" algn="just">
              <a:spcAft>
                <a:spcPts val="0"/>
              </a:spcAft>
            </a:pPr>
            <a:r>
              <a:rPr lang="ja-JP" altLang="ja-JP" kern="100" dirty="0">
                <a:latin typeface="+mn-ea"/>
                <a:ea typeface="+mn-ea"/>
                <a:cs typeface="Times New Roman"/>
              </a:rPr>
              <a:t>・証拠は保管し，悪質な請求は警察へ届け出る。</a:t>
            </a: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21</a:t>
            </a:fld>
            <a:endParaRPr kumimoji="1" lang="ja-JP" altLang="en-US"/>
          </a:p>
        </p:txBody>
      </p:sp>
    </p:spTree>
    <p:extLst>
      <p:ext uri="{BB962C8B-B14F-4D97-AF65-F5344CB8AC3E}">
        <p14:creationId xmlns:p14="http://schemas.microsoft.com/office/powerpoint/2010/main" val="2290148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元々の英語では、「</a:t>
            </a:r>
            <a:r>
              <a:rPr kumimoji="1" lang="en-US" altLang="ja-JP" dirty="0"/>
              <a:t>media</a:t>
            </a:r>
            <a:r>
              <a:rPr kumimoji="1" lang="ja-JP" altLang="en-US" dirty="0"/>
              <a:t>」は「</a:t>
            </a:r>
            <a:r>
              <a:rPr kumimoji="1" lang="en-US" altLang="ja-JP" dirty="0"/>
              <a:t>medium</a:t>
            </a:r>
            <a:r>
              <a:rPr kumimoji="1" lang="ja-JP" altLang="en-US" dirty="0"/>
              <a:t>」の複数形である。</a:t>
            </a:r>
            <a:endParaRPr kumimoji="1" lang="en-US" altLang="ja-JP" dirty="0"/>
          </a:p>
          <a:p>
            <a:r>
              <a:rPr kumimoji="1" lang="ja-JP" altLang="en-US" dirty="0"/>
              <a:t>単数形の原義には「中間」「媒体」「媒介物」「手段」「溶剤」などの意味がある。</a:t>
            </a:r>
            <a:endParaRPr kumimoji="1" lang="en-US" altLang="ja-JP" dirty="0"/>
          </a:p>
          <a:p>
            <a:r>
              <a:rPr kumimoji="1" lang="ja-JP" altLang="en-US" dirty="0"/>
              <a:t>複数形になった場合に「マスメディア」「マスコミ」の意味が生じる。</a:t>
            </a:r>
            <a:endParaRPr kumimoji="1" lang="en-US" altLang="ja-JP" dirty="0"/>
          </a:p>
          <a:p>
            <a:endParaRPr kumimoji="1" lang="en-US" altLang="ja-JP" dirty="0"/>
          </a:p>
          <a:p>
            <a:r>
              <a:rPr kumimoji="1" lang="ja-JP" altLang="en-US" dirty="0"/>
              <a:t>日本語では「メディア」とカタカナ表記することで使われるが、</a:t>
            </a:r>
            <a:endParaRPr kumimoji="1" lang="en-US" altLang="ja-JP" dirty="0"/>
          </a:p>
          <a:p>
            <a:r>
              <a:rPr kumimoji="1" lang="ja-JP" altLang="en-US" dirty="0"/>
              <a:t>情報通信工学の分野では、「情報メディア」「表現メディア」「伝達メディア」という表現で区別している。</a:t>
            </a:r>
            <a:endParaRPr kumimoji="1" lang="en-US" altLang="ja-JP" dirty="0"/>
          </a:p>
          <a:p>
            <a:endParaRPr kumimoji="1" lang="en-US" altLang="ja-JP" dirty="0"/>
          </a:p>
          <a:p>
            <a:r>
              <a:rPr kumimoji="1" lang="ja-JP" altLang="en-US" dirty="0"/>
              <a:t>「情報メディア」は「マスコミ」や「マスメディア」などの用語とも重なるが、完全に一致するものではない。</a:t>
            </a:r>
            <a:endParaRPr kumimoji="1" lang="en-US" altLang="ja-JP" dirty="0"/>
          </a:p>
          <a:p>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24</a:t>
            </a:fld>
            <a:endParaRPr kumimoji="1" lang="ja-JP" altLang="en-US"/>
          </a:p>
        </p:txBody>
      </p:sp>
    </p:spTree>
    <p:extLst>
      <p:ext uri="{BB962C8B-B14F-4D97-AF65-F5344CB8AC3E}">
        <p14:creationId xmlns:p14="http://schemas.microsoft.com/office/powerpoint/2010/main" val="140592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mn-ea"/>
                <a:cs typeface="+mn-cs"/>
              </a:rPr>
              <a:t>メールの作成と確認に用いる文字、絵文字（図形）、写真（静止画）は、</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情報を表現するメディアである。</a:t>
            </a: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メールの送受信で用いるスマートフォンやコンピュータは、伝える手段としてのメディアである。</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データを伝達する通信ケーブルや電波は、情報を伝達する物理的なメディアである。</a:t>
            </a:r>
            <a:endParaRPr kumimoji="1" lang="ja-JP" altLang="en-US" dirty="0"/>
          </a:p>
        </p:txBody>
      </p:sp>
      <p:sp>
        <p:nvSpPr>
          <p:cNvPr id="4" name="スライド番号プレースホルダー 3"/>
          <p:cNvSpPr>
            <a:spLocks noGrp="1"/>
          </p:cNvSpPr>
          <p:nvPr>
            <p:ph type="sldNum" sz="quarter" idx="10"/>
          </p:nvPr>
        </p:nvSpPr>
        <p:spPr/>
        <p:txBody>
          <a:bodyPr/>
          <a:lstStyle/>
          <a:p>
            <a:fld id="{B30BEFF7-F80D-45AD-9365-DB1F9850D05E}" type="slidenum">
              <a:rPr kumimoji="1" lang="ja-JP" altLang="en-US" smtClean="0"/>
              <a:pPr/>
              <a:t>25</a:t>
            </a:fld>
            <a:endParaRPr kumimoji="1" lang="ja-JP" altLang="en-US"/>
          </a:p>
        </p:txBody>
      </p:sp>
    </p:spTree>
    <p:extLst>
      <p:ext uri="{BB962C8B-B14F-4D97-AF65-F5344CB8AC3E}">
        <p14:creationId xmlns:p14="http://schemas.microsoft.com/office/powerpoint/2010/main" val="2426232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A8262-566C-D35C-8337-B1C532A74B6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D554295-F7E6-D733-2E2A-9E89CF5A78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04888E7-AA27-DB20-8C9C-A7F35CA9D4AC}"/>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5" name="フッター プレースホルダー 4">
            <a:extLst>
              <a:ext uri="{FF2B5EF4-FFF2-40B4-BE49-F238E27FC236}">
                <a16:creationId xmlns:a16="http://schemas.microsoft.com/office/drawing/2014/main" id="{50251DB3-496B-C55A-BC64-F3705A9826B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102C547-88A5-AD2F-FB52-FC318384D776}"/>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110723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B9831-D6E0-2C58-2044-F04BBEA8056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20EC290-890E-3C92-DDEB-FC24B099752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F5023CA-2387-4954-2E30-E27C864C2AAC}"/>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5" name="フッター プレースホルダー 4">
            <a:extLst>
              <a:ext uri="{FF2B5EF4-FFF2-40B4-BE49-F238E27FC236}">
                <a16:creationId xmlns:a16="http://schemas.microsoft.com/office/drawing/2014/main" id="{0C31520F-EBF0-E98D-5DD3-7379D41F6EE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C65B7CD-9828-A292-6403-A1E79464B35E}"/>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883197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0C943A5-25AB-DD88-ECC6-27FB5348B05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06AAE8B-2050-5EA4-EFA3-80CB2069D40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284F44-5708-A9E3-6152-19F7A17C536E}"/>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5" name="フッター プレースホルダー 4">
            <a:extLst>
              <a:ext uri="{FF2B5EF4-FFF2-40B4-BE49-F238E27FC236}">
                <a16:creationId xmlns:a16="http://schemas.microsoft.com/office/drawing/2014/main" id="{BBBF568A-6017-E270-9E35-1B41A3544A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141F02-1F5A-B902-F668-7633CF59F8E1}"/>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115523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293B7-FC47-9C8C-9348-6DEEA4F9673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926167-A926-B417-5754-980B85E5207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A4D4D1A-0A42-CD1A-49FB-4AFE6D975034}"/>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5" name="フッター プレースホルダー 4">
            <a:extLst>
              <a:ext uri="{FF2B5EF4-FFF2-40B4-BE49-F238E27FC236}">
                <a16:creationId xmlns:a16="http://schemas.microsoft.com/office/drawing/2014/main" id="{F49D872E-6AA1-C61F-1563-49202096EFB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ACFE815-73B3-8500-1564-51337B9910B4}"/>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299311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B2E0FA-DE81-1972-BC7D-8CE2BCEAA74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9A7C261-0C14-4C29-DB1C-CD33D9CE03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CAFEE85-1460-D3D1-361B-7E3BEFFAF06B}"/>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5" name="フッター プレースホルダー 4">
            <a:extLst>
              <a:ext uri="{FF2B5EF4-FFF2-40B4-BE49-F238E27FC236}">
                <a16:creationId xmlns:a16="http://schemas.microsoft.com/office/drawing/2014/main" id="{2A1243D7-76A3-477B-1728-CC11F14B4C1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337AF2-AAAB-A3DE-00FD-8F587D6DA973}"/>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1028451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AD296-1788-2FB9-AE5A-02EA6A8F83F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2CC57F1-34EF-4BEC-2F4F-36ED3500DDA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65E7E11-30FD-59AD-2625-E67190F565D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C9896E4-D273-D750-2C37-676AC5F5287C}"/>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6" name="フッター プレースホルダー 5">
            <a:extLst>
              <a:ext uri="{FF2B5EF4-FFF2-40B4-BE49-F238E27FC236}">
                <a16:creationId xmlns:a16="http://schemas.microsoft.com/office/drawing/2014/main" id="{91B2856C-6C10-3428-F1AC-80DE93DDCC6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DA589C2-FD0C-8C4B-1AEA-AFE072E987B5}"/>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313580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553B58-24AF-A004-DFFC-AC9E2CFD10D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7CAFB94-393C-0873-F5EF-3F169EA67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2FDDEEA-03DB-DA79-0554-086077BEE8D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583855F-5417-36EE-7C71-9A40CB886E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4D443D9-F7E6-75F4-B86F-9B6375C013F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74ADC99-D506-8177-04A4-E14613074767}"/>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8" name="フッター プレースホルダー 7">
            <a:extLst>
              <a:ext uri="{FF2B5EF4-FFF2-40B4-BE49-F238E27FC236}">
                <a16:creationId xmlns:a16="http://schemas.microsoft.com/office/drawing/2014/main" id="{87019090-046B-C1DC-61CF-F14FFAEDF3B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E04DE6B-05D5-2D61-A60C-1F1EBFD055FA}"/>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1502692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34D502-4C3E-D209-D374-C5EB93EDA7F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3854CA3-AC08-1DAB-B86B-50F021341110}"/>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4" name="フッター プレースホルダー 3">
            <a:extLst>
              <a:ext uri="{FF2B5EF4-FFF2-40B4-BE49-F238E27FC236}">
                <a16:creationId xmlns:a16="http://schemas.microsoft.com/office/drawing/2014/main" id="{D7A3A746-E68F-8DD1-3919-FC189343E55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F87364C-1FB2-370C-CEDE-209843659E06}"/>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4063330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48C7FB8-A0A6-7264-423B-5B56D978AF72}"/>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3" name="フッター プレースホルダー 2">
            <a:extLst>
              <a:ext uri="{FF2B5EF4-FFF2-40B4-BE49-F238E27FC236}">
                <a16:creationId xmlns:a16="http://schemas.microsoft.com/office/drawing/2014/main" id="{CD184D1E-B1CF-49B5-844F-2773EB07DC8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AF4B62F-3EFA-31B0-EE9A-55506F5D39C8}"/>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63246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C5CBD0-C559-5DAE-DB27-86182EF584C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466BE7-9300-F250-FC3D-6921E6FB2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C94B236-881D-98EE-7BE6-08158D009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061DB7-DD0E-C19B-4ACF-AE5E9F2E8879}"/>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6" name="フッター プレースホルダー 5">
            <a:extLst>
              <a:ext uri="{FF2B5EF4-FFF2-40B4-BE49-F238E27FC236}">
                <a16:creationId xmlns:a16="http://schemas.microsoft.com/office/drawing/2014/main" id="{6A550603-8400-F48F-BA34-A782A859307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8E0C4DE-52CC-2B50-5F0A-A506C6C193E3}"/>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50128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6A4B2-BC7E-7CD5-3368-B59CFFB35B1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3D23287-3996-2853-F28C-AD1F502AAA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78E65F6-1354-896A-E038-5543EDBB3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591AFB4-67E1-B058-7FCC-CFF2B563DAD4}"/>
              </a:ext>
            </a:extLst>
          </p:cNvPr>
          <p:cNvSpPr>
            <a:spLocks noGrp="1"/>
          </p:cNvSpPr>
          <p:nvPr>
            <p:ph type="dt" sz="half" idx="10"/>
          </p:nvPr>
        </p:nvSpPr>
        <p:spPr/>
        <p:txBody>
          <a:bodyPr/>
          <a:lstStyle/>
          <a:p>
            <a:fld id="{35F4DC08-F1C7-4C83-93D9-5713E161D824}" type="datetimeFigureOut">
              <a:rPr kumimoji="1" lang="ja-JP" altLang="en-US" smtClean="0"/>
              <a:t>2024/5/8</a:t>
            </a:fld>
            <a:endParaRPr kumimoji="1" lang="ja-JP" altLang="en-US"/>
          </a:p>
        </p:txBody>
      </p:sp>
      <p:sp>
        <p:nvSpPr>
          <p:cNvPr id="6" name="フッター プレースホルダー 5">
            <a:extLst>
              <a:ext uri="{FF2B5EF4-FFF2-40B4-BE49-F238E27FC236}">
                <a16:creationId xmlns:a16="http://schemas.microsoft.com/office/drawing/2014/main" id="{277C3B6A-3085-2D5A-74AE-770D2059166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A5F792D-120B-3A8E-DBF2-112F29A5D636}"/>
              </a:ext>
            </a:extLst>
          </p:cNvPr>
          <p:cNvSpPr>
            <a:spLocks noGrp="1"/>
          </p:cNvSpPr>
          <p:nvPr>
            <p:ph type="sldNum" sz="quarter" idx="12"/>
          </p:nvPr>
        </p:nvSpPr>
        <p:spPr/>
        <p:txBody>
          <a:body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320650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7C2BA58-8D88-9822-7A8A-D44796300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A81190-5B96-7562-42FB-7FBD0FE8CF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D17E12B-5A5B-9498-E304-E1A087BEAF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4DC08-F1C7-4C83-93D9-5713E161D824}" type="datetimeFigureOut">
              <a:rPr kumimoji="1" lang="ja-JP" altLang="en-US" smtClean="0"/>
              <a:t>2024/5/8</a:t>
            </a:fld>
            <a:endParaRPr kumimoji="1" lang="ja-JP" altLang="en-US"/>
          </a:p>
        </p:txBody>
      </p:sp>
      <p:sp>
        <p:nvSpPr>
          <p:cNvPr id="5" name="フッター プレースホルダー 4">
            <a:extLst>
              <a:ext uri="{FF2B5EF4-FFF2-40B4-BE49-F238E27FC236}">
                <a16:creationId xmlns:a16="http://schemas.microsoft.com/office/drawing/2014/main" id="{C15414B0-7994-D6C8-82B3-07A240D377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0F7DBAC-33E2-C16C-04DD-D104A886D0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B7ADD-BF3B-4EF1-8ABD-28DD187E8F5A}" type="slidenum">
              <a:rPr kumimoji="1" lang="ja-JP" altLang="en-US" smtClean="0"/>
              <a:t>‹#›</a:t>
            </a:fld>
            <a:endParaRPr kumimoji="1" lang="ja-JP" altLang="en-US"/>
          </a:p>
        </p:txBody>
      </p:sp>
    </p:spTree>
    <p:extLst>
      <p:ext uri="{BB962C8B-B14F-4D97-AF65-F5344CB8AC3E}">
        <p14:creationId xmlns:p14="http://schemas.microsoft.com/office/powerpoint/2010/main" val="2793122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9.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6.xml"/><Relationship Id="rId5" Type="http://schemas.openxmlformats.org/officeDocument/2006/relationships/slide" Target="slide24.xml"/><Relationship Id="rId4" Type="http://schemas.openxmlformats.org/officeDocument/2006/relationships/slide" Target="slide19.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hyperlink" Target="https://www.shugiin.go.jp/internet/itdb_annai.nsf/html/statics/shiryo/dl-constitution.htm#3sho" TargetMode="Externa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2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10.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emf"/><Relationship Id="rId5" Type="http://schemas.openxmlformats.org/officeDocument/2006/relationships/image" Target="../media/image13.emf"/><Relationship Id="rId10" Type="http://schemas.openxmlformats.org/officeDocument/2006/relationships/hyperlink" Target="https://www.youtube.com/watch?v=I9uVg-feZoM" TargetMode="External"/><Relationship Id="rId4" Type="http://schemas.openxmlformats.org/officeDocument/2006/relationships/hyperlink" Target="http://strnun.fool.jp/pov-ray_strnun/on_demand/pictgram23.mp4" TargetMode="External"/><Relationship Id="rId9" Type="http://schemas.openxmlformats.org/officeDocument/2006/relationships/image" Target="../media/image1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hyperlink" Target="http://strnun.fool.jp/pov-ray_strnun/clash.mp4" TargetMode="External"/><Relationship Id="rId4" Type="http://schemas.openxmlformats.org/officeDocument/2006/relationships/hyperlink" Target="http://strnun.fool.jp/DTM.html"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5.tmp"/></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9.xml"/><Relationship Id="rId7" Type="http://schemas.openxmlformats.org/officeDocument/2006/relationships/image" Target="../media/image29.emf"/><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4.xml.rels><?xml version="1.0" encoding="UTF-8" standalone="yes"?>
<Relationships xmlns="http://schemas.openxmlformats.org/package/2006/relationships"><Relationship Id="rId2" Type="http://schemas.openxmlformats.org/officeDocument/2006/relationships/hyperlink" Target="https://saccess2.eplang.jp/saccess/"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4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4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emf"/><Relationship Id="rId5" Type="http://schemas.openxmlformats.org/officeDocument/2006/relationships/image" Target="../media/image32.gif"/><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5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5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43.emf"/></Relationships>
</file>

<file path=ppt/slides/_rels/slide5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6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1.pn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diagramColors" Target="../diagrams/colors4.xml"/><Relationship Id="rId3" Type="http://schemas.openxmlformats.org/officeDocument/2006/relationships/audio" Target="../media/media2.m4a"/><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diagramQuickStyle" Target="../diagrams/quickStyle4.xml"/><Relationship Id="rId2" Type="http://schemas.microsoft.com/office/2007/relationships/media" Target="../media/media2.m4a"/><Relationship Id="rId16" Type="http://schemas.openxmlformats.org/officeDocument/2006/relationships/diagramLayout" Target="../diagrams/layout4.xml"/><Relationship Id="rId20" Type="http://schemas.openxmlformats.org/officeDocument/2006/relationships/image" Target="../media/image39.png"/><Relationship Id="rId1" Type="http://schemas.openxmlformats.org/officeDocument/2006/relationships/tags" Target="../tags/tag40.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diagramData" Target="../diagrams/data4.xml"/><Relationship Id="rId10" Type="http://schemas.openxmlformats.org/officeDocument/2006/relationships/diagramData" Target="../diagrams/data3.xml"/><Relationship Id="rId19" Type="http://schemas.microsoft.com/office/2007/relationships/diagramDrawing" Target="../diagrams/drawing4.xml"/><Relationship Id="rId4" Type="http://schemas.openxmlformats.org/officeDocument/2006/relationships/slideLayout" Target="../slideLayouts/slideLayout7.xml"/><Relationship Id="rId9" Type="http://schemas.microsoft.com/office/2007/relationships/diagramDrawing" Target="../diagrams/drawing2.xml"/><Relationship Id="rId14"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s://strnun.fool.jp/pov-ray_strnun/on_demand/networkexperiment23.mp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849817" y="1214616"/>
            <a:ext cx="9239206" cy="646112"/>
          </a:xfrm>
        </p:spPr>
        <p:txBody>
          <a:bodyPr>
            <a:normAutofit/>
          </a:bodyPr>
          <a:lstStyle/>
          <a:p>
            <a:r>
              <a:rPr kumimoji="1" lang="ja-JP" altLang="en-US" sz="2800" dirty="0">
                <a:latin typeface="ＭＳ Ｐゴシック" panose="020B0600070205080204" pitchFamily="50" charset="-128"/>
                <a:ea typeface="ＭＳ Ｐゴシック" panose="020B0600070205080204" pitchFamily="50" charset="-128"/>
              </a:rPr>
              <a:t>情報</a:t>
            </a:r>
            <a:r>
              <a:rPr kumimoji="1" lang="en-US" altLang="ja-JP" sz="2800" dirty="0">
                <a:latin typeface="ＭＳ Ｐゴシック" panose="020B0600070205080204" pitchFamily="50" charset="-128"/>
                <a:ea typeface="ＭＳ Ｐゴシック" panose="020B0600070205080204" pitchFamily="50" charset="-128"/>
              </a:rPr>
              <a:t>Ⅰ</a:t>
            </a:r>
            <a:r>
              <a:rPr kumimoji="1" lang="ja-JP" altLang="en-US" sz="2800" dirty="0">
                <a:latin typeface="ＭＳ Ｐゴシック" panose="020B0600070205080204" pitchFamily="50" charset="-128"/>
                <a:ea typeface="ＭＳ Ｐゴシック" panose="020B0600070205080204" pitchFamily="50" charset="-128"/>
              </a:rPr>
              <a:t>　社会と情報編授業ノート</a:t>
            </a:r>
            <a:endParaRPr kumimoji="1" lang="en-US" altLang="ja-JP" sz="2800" dirty="0">
              <a:latin typeface="ＭＳ Ｐゴシック" panose="020B0600070205080204" pitchFamily="50" charset="-128"/>
              <a:ea typeface="ＭＳ Ｐゴシック" panose="020B0600070205080204" pitchFamily="50" charset="-128"/>
            </a:endParaRPr>
          </a:p>
        </p:txBody>
      </p:sp>
      <p:sp>
        <p:nvSpPr>
          <p:cNvPr id="2" name="サブタイトル 2">
            <a:extLst>
              <a:ext uri="{FF2B5EF4-FFF2-40B4-BE49-F238E27FC236}">
                <a16:creationId xmlns:a16="http://schemas.microsoft.com/office/drawing/2014/main" id="{49770305-D2A5-30D0-D25D-F69D0DB5E45B}"/>
              </a:ext>
            </a:extLst>
          </p:cNvPr>
          <p:cNvSpPr txBox="1">
            <a:spLocks/>
          </p:cNvSpPr>
          <p:nvPr/>
        </p:nvSpPr>
        <p:spPr>
          <a:xfrm>
            <a:off x="604236" y="1763067"/>
            <a:ext cx="10255826" cy="42045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ＭＳ Ｐゴシック" panose="020B0600070205080204" pitchFamily="50" charset="-128"/>
                <a:ea typeface="ＭＳ Ｐゴシック" panose="020B0600070205080204" pitchFamily="50" charset="-128"/>
                <a:hlinkClick r:id="rId3" action="ppaction://hlinksldjump"/>
              </a:rPr>
              <a:t>１　情報社会と情報</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hlinkClick r:id="rId4" action="ppaction://hlinksldjump"/>
              </a:rPr>
              <a:t>２　情報化の光と影</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hlinkClick r:id="rId5" action="ppaction://hlinksldjump"/>
              </a:rPr>
              <a:t>３　メディアの特徴</a:t>
            </a: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hlinkClick r:id="rId6" action="ppaction://hlinksldjump"/>
              </a:rPr>
              <a:t>４　メディアリテラシー</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hlinkClick r:id="rId6" action="ppaction://hlinksldjump"/>
              </a:rPr>
              <a:t>５　知的所有権</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hlinkClick r:id="rId7" action="ppaction://hlinksldjump"/>
              </a:rPr>
              <a:t>６　問題発見・解決</a:t>
            </a:r>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dirty="0">
              <a:latin typeface="ＭＳ Ｐゴシック" panose="020B0600070205080204" pitchFamily="50" charset="-128"/>
              <a:ea typeface="ＭＳ Ｐゴシック" panose="020B0600070205080204" pitchFamily="50" charset="-128"/>
            </a:endParaRPr>
          </a:p>
          <a:p>
            <a:pPr algn="l"/>
            <a:r>
              <a:rPr lang="ja-JP" altLang="en-US" sz="1600" dirty="0">
                <a:latin typeface="ＭＳ Ｐゴシック" panose="020B0600070205080204" pitchFamily="50" charset="-128"/>
                <a:ea typeface="ＭＳ Ｐゴシック" panose="020B0600070205080204" pitchFamily="50" charset="-128"/>
              </a:rPr>
              <a:t>日本弁理士会様</a:t>
            </a:r>
            <a:r>
              <a:rPr lang="en-US" altLang="ja-JP" sz="1600" dirty="0">
                <a:latin typeface="ＭＳ Ｐゴシック" panose="020B0600070205080204" pitchFamily="50" charset="-128"/>
                <a:ea typeface="ＭＳ Ｐゴシック" panose="020B0600070205080204" pitchFamily="50" charset="-128"/>
              </a:rPr>
              <a:t>WEB</a:t>
            </a:r>
            <a:r>
              <a:rPr lang="ja-JP" altLang="en-US" sz="1600" dirty="0">
                <a:latin typeface="ＭＳ Ｐゴシック" panose="020B0600070205080204" pitchFamily="50" charset="-128"/>
                <a:ea typeface="ＭＳ Ｐゴシック" panose="020B0600070205080204" pitchFamily="50" charset="-128"/>
              </a:rPr>
              <a:t>サイトより一部引用　</a:t>
            </a:r>
            <a:r>
              <a:rPr lang="en-US" altLang="ja-JP" sz="1600" dirty="0">
                <a:latin typeface="ＭＳ Ｐゴシック" panose="020B0600070205080204" pitchFamily="50" charset="-128"/>
                <a:ea typeface="ＭＳ Ｐゴシック" panose="020B0600070205080204" pitchFamily="50" charset="-128"/>
              </a:rPr>
              <a:t>https://www.jpaa.or.jp/</a:t>
            </a:r>
          </a:p>
          <a:p>
            <a:pPr algn="l"/>
            <a:r>
              <a:rPr lang="ja-JP" altLang="en-US" sz="1600" dirty="0">
                <a:latin typeface="ＭＳ Ｐゴシック" panose="020B0600070205080204" pitchFamily="50" charset="-128"/>
                <a:ea typeface="ＭＳ Ｐゴシック" panose="020B0600070205080204" pitchFamily="50" charset="-128"/>
              </a:rPr>
              <a:t>実教出版様「最新情報の科学」より一部引用</a:t>
            </a:r>
          </a:p>
          <a:p>
            <a:pPr algn="l"/>
            <a:r>
              <a:rPr lang="ja-JP" altLang="en-US" sz="1600" dirty="0">
                <a:latin typeface="ＭＳ Ｐゴシック" panose="020B0600070205080204" pitchFamily="50" charset="-128"/>
                <a:ea typeface="ＭＳ Ｐゴシック" panose="020B0600070205080204" pitchFamily="50" charset="-128"/>
              </a:rPr>
              <a:t>その他多数部分引用を行っているため、当コンテンツは著作権法</a:t>
            </a:r>
            <a:r>
              <a:rPr lang="en-US" altLang="ja-JP" sz="1600" dirty="0">
                <a:latin typeface="ＭＳ Ｐゴシック" panose="020B0600070205080204" pitchFamily="50" charset="-128"/>
                <a:ea typeface="ＭＳ Ｐゴシック" panose="020B0600070205080204" pitchFamily="50" charset="-128"/>
              </a:rPr>
              <a:t>35</a:t>
            </a:r>
            <a:r>
              <a:rPr lang="ja-JP" altLang="en-US" sz="1600" dirty="0">
                <a:latin typeface="ＭＳ Ｐゴシック" panose="020B0600070205080204" pitchFamily="50" charset="-128"/>
                <a:ea typeface="ＭＳ Ｐゴシック" panose="020B0600070205080204" pitchFamily="50" charset="-128"/>
              </a:rPr>
              <a:t>条の範囲内（学校内授業限定）の運用とする</a:t>
            </a:r>
          </a:p>
          <a:p>
            <a:pPr algn="l"/>
            <a:endParaRPr lang="ja-JP" altLang="en-US" dirty="0"/>
          </a:p>
        </p:txBody>
      </p:sp>
      <p:sp>
        <p:nvSpPr>
          <p:cNvPr id="4" name="テキスト ボックス 1">
            <a:extLst>
              <a:ext uri="{FF2B5EF4-FFF2-40B4-BE49-F238E27FC236}">
                <a16:creationId xmlns:a16="http://schemas.microsoft.com/office/drawing/2014/main" id="{C8A6982B-3081-3042-6CC0-E78D3B5CD813}"/>
              </a:ext>
            </a:extLst>
          </p:cNvPr>
          <p:cNvSpPr txBox="1"/>
          <p:nvPr/>
        </p:nvSpPr>
        <p:spPr>
          <a:xfrm>
            <a:off x="6503308" y="540597"/>
            <a:ext cx="4869832" cy="369332"/>
          </a:xfrm>
          <a:prstGeom prst="rect">
            <a:avLst/>
          </a:prstGeom>
          <a:noFill/>
          <a:ln>
            <a:solidFill>
              <a:schemeClr val="accent6">
                <a:lumMod val="50000"/>
              </a:schemeClr>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a:latin typeface="ＭＳ Ｐゴシック" panose="020B0600070205080204" pitchFamily="50" charset="-128"/>
                <a:ea typeface="ＭＳ Ｐゴシック" panose="020B0600070205080204" pitchFamily="50" charset="-128"/>
              </a:rPr>
              <a:t>　　年　　組　　番氏名</a:t>
            </a:r>
          </a:p>
        </p:txBody>
      </p:sp>
    </p:spTree>
    <p:extLst>
      <p:ext uri="{BB962C8B-B14F-4D97-AF65-F5344CB8AC3E}">
        <p14:creationId xmlns:p14="http://schemas.microsoft.com/office/powerpoint/2010/main" val="2376024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794FDDA-A8FE-11A9-49BF-1B12827941F2}"/>
              </a:ext>
            </a:extLst>
          </p:cNvPr>
          <p:cNvPicPr>
            <a:picLocks noChangeAspect="1"/>
          </p:cNvPicPr>
          <p:nvPr/>
        </p:nvPicPr>
        <p:blipFill>
          <a:blip r:embed="rId2"/>
          <a:stretch>
            <a:fillRect/>
          </a:stretch>
        </p:blipFill>
        <p:spPr>
          <a:xfrm>
            <a:off x="1020318" y="569976"/>
            <a:ext cx="10151364" cy="5718048"/>
          </a:xfrm>
          <a:prstGeom prst="rect">
            <a:avLst/>
          </a:prstGeom>
        </p:spPr>
      </p:pic>
    </p:spTree>
    <p:extLst>
      <p:ext uri="{BB962C8B-B14F-4D97-AF65-F5344CB8AC3E}">
        <p14:creationId xmlns:p14="http://schemas.microsoft.com/office/powerpoint/2010/main" val="809073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47291A9-5E26-7CF4-FC85-A0680ECC6016}"/>
              </a:ext>
            </a:extLst>
          </p:cNvPr>
          <p:cNvPicPr>
            <a:picLocks noChangeAspect="1"/>
          </p:cNvPicPr>
          <p:nvPr/>
        </p:nvPicPr>
        <p:blipFill>
          <a:blip r:embed="rId2"/>
          <a:stretch>
            <a:fillRect/>
          </a:stretch>
        </p:blipFill>
        <p:spPr>
          <a:xfrm>
            <a:off x="836676" y="429768"/>
            <a:ext cx="10518648" cy="5998464"/>
          </a:xfrm>
          <a:prstGeom prst="rect">
            <a:avLst/>
          </a:prstGeom>
        </p:spPr>
      </p:pic>
    </p:spTree>
    <p:extLst>
      <p:ext uri="{BB962C8B-B14F-4D97-AF65-F5344CB8AC3E}">
        <p14:creationId xmlns:p14="http://schemas.microsoft.com/office/powerpoint/2010/main" val="333337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1FEE44-FFFA-04F0-EBDB-90BA40E2E407}"/>
              </a:ext>
            </a:extLst>
          </p:cNvPr>
          <p:cNvSpPr txBox="1">
            <a:spLocks/>
          </p:cNvSpPr>
          <p:nvPr/>
        </p:nvSpPr>
        <p:spPr>
          <a:xfrm>
            <a:off x="0" y="231379"/>
            <a:ext cx="11416145" cy="9409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lvl="1" indent="0">
              <a:buNone/>
            </a:pPr>
            <a:r>
              <a:rPr lang="ja-JP" altLang="en-US" dirty="0">
                <a:latin typeface="ＭＳ Ｐゴシック" panose="020B0600070205080204" pitchFamily="50" charset="-128"/>
                <a:ea typeface="ＭＳ Ｐゴシック" panose="020B0600070205080204" pitchFamily="50" charset="-128"/>
              </a:rPr>
              <a:t>情報の特性</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情報の残存性，情報の複製性，情報の伝播性について，活用と問題点の例を選択</a:t>
            </a:r>
            <a:endParaRPr lang="en-US" altLang="ja-JP" dirty="0">
              <a:latin typeface="ＭＳ Ｐゴシック" panose="020B0600070205080204" pitchFamily="50" charset="-128"/>
              <a:ea typeface="ＭＳ Ｐゴシック" panose="020B0600070205080204" pitchFamily="50" charset="-128"/>
            </a:endParaRPr>
          </a:p>
        </p:txBody>
      </p:sp>
      <p:graphicFrame>
        <p:nvGraphicFramePr>
          <p:cNvPr id="6" name="表 6">
            <a:extLst>
              <a:ext uri="{FF2B5EF4-FFF2-40B4-BE49-F238E27FC236}">
                <a16:creationId xmlns:a16="http://schemas.microsoft.com/office/drawing/2014/main" id="{28C26230-2C44-299F-EFA8-A26A8A968A0A}"/>
              </a:ext>
            </a:extLst>
          </p:cNvPr>
          <p:cNvGraphicFramePr>
            <a:graphicFrameLocks noGrp="1"/>
          </p:cNvGraphicFramePr>
          <p:nvPr/>
        </p:nvGraphicFramePr>
        <p:xfrm>
          <a:off x="397043" y="3077854"/>
          <a:ext cx="10848292" cy="3044883"/>
        </p:xfrm>
        <a:graphic>
          <a:graphicData uri="http://schemas.openxmlformats.org/drawingml/2006/table">
            <a:tbl>
              <a:tblPr firstRow="1" bandRow="1">
                <a:tableStyleId>{21E4AEA4-8DFA-4A89-87EB-49C32662AFE0}</a:tableStyleId>
              </a:tblPr>
              <a:tblGrid>
                <a:gridCol w="1800543">
                  <a:extLst>
                    <a:ext uri="{9D8B030D-6E8A-4147-A177-3AD203B41FA5}">
                      <a16:colId xmlns:a16="http://schemas.microsoft.com/office/drawing/2014/main" val="449982866"/>
                    </a:ext>
                  </a:extLst>
                </a:gridCol>
                <a:gridCol w="4499810">
                  <a:extLst>
                    <a:ext uri="{9D8B030D-6E8A-4147-A177-3AD203B41FA5}">
                      <a16:colId xmlns:a16="http://schemas.microsoft.com/office/drawing/2014/main" val="98061830"/>
                    </a:ext>
                  </a:extLst>
                </a:gridCol>
                <a:gridCol w="4547939">
                  <a:extLst>
                    <a:ext uri="{9D8B030D-6E8A-4147-A177-3AD203B41FA5}">
                      <a16:colId xmlns:a16="http://schemas.microsoft.com/office/drawing/2014/main" val="3418385425"/>
                    </a:ext>
                  </a:extLst>
                </a:gridCol>
              </a:tblGrid>
              <a:tr h="543651">
                <a:tc>
                  <a:txBody>
                    <a:bodyPr/>
                    <a:lstStyle/>
                    <a:p>
                      <a:pPr algn="ctr"/>
                      <a:r>
                        <a:rPr kumimoji="1" lang="ja-JP" altLang="en-US" sz="2400" b="0" dirty="0">
                          <a:solidFill>
                            <a:srgbClr val="7030A0"/>
                          </a:solidFill>
                          <a:latin typeface="ＭＳ Ｐゴシック" panose="020B0600070205080204" pitchFamily="50" charset="-128"/>
                          <a:ea typeface="ＭＳ Ｐゴシック" panose="020B0600070205080204" pitchFamily="50" charset="-128"/>
                        </a:rPr>
                        <a:t>情報の特性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2400" b="0" dirty="0">
                          <a:solidFill>
                            <a:srgbClr val="7030A0"/>
                          </a:solidFill>
                          <a:latin typeface="ＭＳ Ｐゴシック" panose="020B0600070205080204" pitchFamily="50" charset="-128"/>
                          <a:ea typeface="ＭＳ Ｐゴシック" panose="020B0600070205080204" pitchFamily="50" charset="-128"/>
                        </a:rPr>
                        <a:t>活用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2400" b="0" dirty="0">
                          <a:solidFill>
                            <a:srgbClr val="7030A0"/>
                          </a:solidFill>
                          <a:latin typeface="ＭＳ Ｐゴシック" panose="020B0600070205080204" pitchFamily="50" charset="-128"/>
                          <a:ea typeface="ＭＳ Ｐゴシック" panose="020B0600070205080204" pitchFamily="50" charset="-128"/>
                        </a:rPr>
                        <a:t>問題点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0230309"/>
                  </a:ext>
                </a:extLst>
              </a:tr>
              <a:tr h="8337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kern="1200" dirty="0">
                          <a:solidFill>
                            <a:schemeClr val="dk1"/>
                          </a:solidFill>
                          <a:effectLst/>
                          <a:latin typeface="ＭＳ Ｐゴシック" panose="020B0600070205080204" pitchFamily="50" charset="-128"/>
                          <a:ea typeface="ＭＳ Ｐゴシック" panose="020B0600070205080204" pitchFamily="50" charset="-128"/>
                        </a:rPr>
                        <a:t>残存性 </a:t>
                      </a:r>
                      <a:endParaRPr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9205117"/>
                  </a:ext>
                </a:extLst>
              </a:tr>
              <a:tr h="8337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kern="1200" dirty="0">
                          <a:solidFill>
                            <a:schemeClr val="dk1"/>
                          </a:solidFill>
                          <a:effectLst/>
                          <a:latin typeface="ＭＳ Ｐゴシック" panose="020B0600070205080204" pitchFamily="50" charset="-128"/>
                          <a:ea typeface="ＭＳ Ｐゴシック" panose="020B0600070205080204" pitchFamily="50" charset="-128"/>
                        </a:rPr>
                        <a:t>複製性 </a:t>
                      </a:r>
                      <a:endParaRPr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957191"/>
                  </a:ext>
                </a:extLst>
              </a:tr>
              <a:tr h="833744">
                <a:tc>
                  <a:txBody>
                    <a:bodyPr/>
                    <a:lstStyle/>
                    <a:p>
                      <a:r>
                        <a:rPr kumimoji="1" lang="ja-JP" altLang="en-US" sz="2400" dirty="0">
                          <a:latin typeface="ＭＳ Ｐゴシック" panose="020B0600070205080204" pitchFamily="50" charset="-128"/>
                          <a:ea typeface="ＭＳ Ｐゴシック" panose="020B0600070205080204" pitchFamily="50" charset="-128"/>
                        </a:rPr>
                        <a:t>伝播性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0620085"/>
                  </a:ext>
                </a:extLst>
              </a:tr>
            </a:tbl>
          </a:graphicData>
        </a:graphic>
      </p:graphicFrame>
      <p:sp>
        <p:nvSpPr>
          <p:cNvPr id="7" name="テキスト ボックス 6">
            <a:extLst>
              <a:ext uri="{FF2B5EF4-FFF2-40B4-BE49-F238E27FC236}">
                <a16:creationId xmlns:a16="http://schemas.microsoft.com/office/drawing/2014/main" id="{B44A76BC-1D89-FA80-075E-74E9BB0FF527}"/>
              </a:ext>
            </a:extLst>
          </p:cNvPr>
          <p:cNvSpPr txBox="1"/>
          <p:nvPr/>
        </p:nvSpPr>
        <p:spPr>
          <a:xfrm>
            <a:off x="313670" y="1153456"/>
            <a:ext cx="3537896" cy="830997"/>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コンピュータウイルスが</a:t>
            </a:r>
          </a:p>
          <a:p>
            <a:r>
              <a:rPr lang="ja-JP" altLang="en-US" sz="2400" b="0" dirty="0">
                <a:solidFill>
                  <a:srgbClr val="FF0000"/>
                </a:solidFill>
                <a:latin typeface="ＭＳ Ｐゴシック" panose="020B0600070205080204" pitchFamily="50" charset="-128"/>
                <a:ea typeface="ＭＳ Ｐゴシック" panose="020B0600070205080204" pitchFamily="50" charset="-128"/>
              </a:rPr>
              <a:t>短期間に世界中に広がる</a:t>
            </a:r>
          </a:p>
        </p:txBody>
      </p:sp>
      <p:sp>
        <p:nvSpPr>
          <p:cNvPr id="8" name="テキスト ボックス 7">
            <a:extLst>
              <a:ext uri="{FF2B5EF4-FFF2-40B4-BE49-F238E27FC236}">
                <a16:creationId xmlns:a16="http://schemas.microsoft.com/office/drawing/2014/main" id="{8EC6AD59-52C1-A2EA-583F-D3402CA612A9}"/>
              </a:ext>
            </a:extLst>
          </p:cNvPr>
          <p:cNvSpPr txBox="1"/>
          <p:nvPr/>
        </p:nvSpPr>
        <p:spPr>
          <a:xfrm>
            <a:off x="4165236" y="1785192"/>
            <a:ext cx="3750328" cy="830997"/>
          </a:xfrm>
          <a:prstGeom prst="rect">
            <a:avLst/>
          </a:prstGeom>
          <a:noFill/>
          <a:ln>
            <a:solidFill>
              <a:srgbClr val="FF000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文化祭のチラシを大量印刷して配布できる。</a:t>
            </a:r>
          </a:p>
        </p:txBody>
      </p:sp>
      <p:sp>
        <p:nvSpPr>
          <p:cNvPr id="9" name="テキスト ボックス 8">
            <a:extLst>
              <a:ext uri="{FF2B5EF4-FFF2-40B4-BE49-F238E27FC236}">
                <a16:creationId xmlns:a16="http://schemas.microsoft.com/office/drawing/2014/main" id="{8429DA75-7E29-0EDF-9724-EAC256966CDE}"/>
              </a:ext>
            </a:extLst>
          </p:cNvPr>
          <p:cNvSpPr txBox="1"/>
          <p:nvPr/>
        </p:nvSpPr>
        <p:spPr>
          <a:xfrm>
            <a:off x="4248727" y="1127628"/>
            <a:ext cx="3351222" cy="461665"/>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デマ情報が消えない</a:t>
            </a:r>
          </a:p>
        </p:txBody>
      </p:sp>
      <p:sp>
        <p:nvSpPr>
          <p:cNvPr id="10" name="テキスト ボックス 9">
            <a:extLst>
              <a:ext uri="{FF2B5EF4-FFF2-40B4-BE49-F238E27FC236}">
                <a16:creationId xmlns:a16="http://schemas.microsoft.com/office/drawing/2014/main" id="{F3E69BAF-EC51-9C38-18A2-0771431E5762}"/>
              </a:ext>
            </a:extLst>
          </p:cNvPr>
          <p:cNvSpPr txBox="1"/>
          <p:nvPr/>
        </p:nvSpPr>
        <p:spPr>
          <a:xfrm>
            <a:off x="397043" y="2071921"/>
            <a:ext cx="3454522" cy="830997"/>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競技会で優勝した情報を</a:t>
            </a:r>
            <a:r>
              <a:rPr lang="en-US" altLang="ja-JP" sz="2400" b="0" dirty="0">
                <a:solidFill>
                  <a:srgbClr val="FF0000"/>
                </a:solidFill>
                <a:latin typeface="ＭＳ Ｐゴシック" panose="020B0600070205080204" pitchFamily="50" charset="-128"/>
                <a:ea typeface="ＭＳ Ｐゴシック" panose="020B0600070205080204" pitchFamily="50" charset="-128"/>
              </a:rPr>
              <a:t>SNS</a:t>
            </a:r>
            <a:r>
              <a:rPr lang="ja-JP" altLang="en-US" sz="2400" b="0" dirty="0">
                <a:solidFill>
                  <a:srgbClr val="FF0000"/>
                </a:solidFill>
                <a:latin typeface="ＭＳ Ｐゴシック" panose="020B0600070205080204" pitchFamily="50" charset="-128"/>
                <a:ea typeface="ＭＳ Ｐゴシック" panose="020B0600070205080204" pitchFamily="50" charset="-128"/>
              </a:rPr>
              <a:t>で発信</a:t>
            </a:r>
          </a:p>
        </p:txBody>
      </p:sp>
      <p:sp>
        <p:nvSpPr>
          <p:cNvPr id="11" name="テキスト ボックス 10">
            <a:extLst>
              <a:ext uri="{FF2B5EF4-FFF2-40B4-BE49-F238E27FC236}">
                <a16:creationId xmlns:a16="http://schemas.microsoft.com/office/drawing/2014/main" id="{CAF07D79-E498-0776-CD1B-80D610760F7B}"/>
              </a:ext>
            </a:extLst>
          </p:cNvPr>
          <p:cNvSpPr txBox="1"/>
          <p:nvPr/>
        </p:nvSpPr>
        <p:spPr>
          <a:xfrm>
            <a:off x="8017164" y="2110906"/>
            <a:ext cx="3822274" cy="830997"/>
          </a:xfrm>
          <a:prstGeom prst="rect">
            <a:avLst/>
          </a:prstGeom>
          <a:noFill/>
          <a:ln>
            <a:solidFill>
              <a:srgbClr val="FF000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映画・音楽など市販コンテンツの違法コピーが横行</a:t>
            </a:r>
            <a:endParaRPr lang="ja-JP" altLang="en-US" sz="2400" b="0" dirty="0">
              <a:solidFill>
                <a:srgbClr val="FF0000"/>
              </a:solidFill>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26733FD-C28D-AF59-4C2C-AF6453FCE502}"/>
              </a:ext>
            </a:extLst>
          </p:cNvPr>
          <p:cNvSpPr txBox="1"/>
          <p:nvPr/>
        </p:nvSpPr>
        <p:spPr>
          <a:xfrm>
            <a:off x="8017164" y="1172345"/>
            <a:ext cx="3961475" cy="830997"/>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他人に問題の解き方を教えても，自分も解ける</a:t>
            </a:r>
            <a:r>
              <a:rPr lang="ja-JP" altLang="en-US" sz="2000" b="0" dirty="0">
                <a:solidFill>
                  <a:srgbClr val="FF0000"/>
                </a:solidFill>
                <a:latin typeface="ＭＳ Ｐゴシック" panose="020B0600070205080204" pitchFamily="50" charset="-128"/>
                <a:ea typeface="ＭＳ Ｐゴシック" panose="020B0600070205080204" pitchFamily="50" charset="-128"/>
              </a:rPr>
              <a:t>（忘れない）</a:t>
            </a:r>
          </a:p>
        </p:txBody>
      </p:sp>
    </p:spTree>
    <p:custDataLst>
      <p:tags r:id="rId1"/>
    </p:custDataLst>
    <p:extLst>
      <p:ext uri="{BB962C8B-B14F-4D97-AF65-F5344CB8AC3E}">
        <p14:creationId xmlns:p14="http://schemas.microsoft.com/office/powerpoint/2010/main" val="3418693130"/>
      </p:ext>
    </p:extLst>
  </p:cSld>
  <p:clrMapOvr>
    <a:masterClrMapping/>
  </p:clrMapOvr>
  <mc:AlternateContent xmlns:mc="http://schemas.openxmlformats.org/markup-compatibility/2006" xmlns:p14="http://schemas.microsoft.com/office/powerpoint/2010/main">
    <mc:Choice Requires="p14">
      <p:transition spd="slow" p14:dur="2000" advTm="28052"/>
    </mc:Choice>
    <mc:Fallback xmlns="">
      <p:transition spd="slow" advTm="28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2.08333E-6 -1.48148E-6 L -0.45703 0.35255 " pathEditMode="relative" rAng="0" ptsTypes="AA">
                                      <p:cBhvr>
                                        <p:cTn id="20" dur="500" fill="hold"/>
                                        <p:tgtEl>
                                          <p:spTgt spid="12"/>
                                        </p:tgtEl>
                                        <p:attrNameLst>
                                          <p:attrName>ppt_x</p:attrName>
                                          <p:attrName>ppt_y</p:attrName>
                                        </p:attrNameLst>
                                      </p:cBhvr>
                                      <p:rCtr x="-22852" y="17616"/>
                                    </p:animMotion>
                                  </p:childTnLst>
                                </p:cTn>
                              </p:par>
                              <p:par>
                                <p:cTn id="21" presetID="42" presetClass="path" presetSubtype="0" accel="50000" decel="50000" fill="hold" grpId="1" nodeType="withEffect">
                                  <p:stCondLst>
                                    <p:cond delay="0"/>
                                  </p:stCondLst>
                                  <p:childTnLst>
                                    <p:animMotion origin="layout" path="M 2.70833E-6 3.33333E-6 L 0.2582 0.39537 " pathEditMode="relative" rAng="0" ptsTypes="AA">
                                      <p:cBhvr>
                                        <p:cTn id="22" dur="500" fill="hold"/>
                                        <p:tgtEl>
                                          <p:spTgt spid="9"/>
                                        </p:tgtEl>
                                        <p:attrNameLst>
                                          <p:attrName>ppt_x</p:attrName>
                                          <p:attrName>ppt_y</p:attrName>
                                        </p:attrNameLst>
                                      </p:cBhvr>
                                      <p:rCtr x="12904" y="19769"/>
                                    </p:animMotion>
                                  </p:childTnLst>
                                </p:cTn>
                              </p:par>
                              <p:par>
                                <p:cTn id="23" presetID="42" presetClass="path" presetSubtype="0" accel="50000" decel="50000" fill="hold" grpId="1" nodeType="withEffect">
                                  <p:stCondLst>
                                    <p:cond delay="0"/>
                                  </p:stCondLst>
                                  <p:childTnLst>
                                    <p:animMotion origin="layout" path="M -2.70833E-6 -3.33333E-6 L -0.12864 0.39121 " pathEditMode="relative" rAng="0" ptsTypes="AA">
                                      <p:cBhvr>
                                        <p:cTn id="24" dur="500" fill="hold"/>
                                        <p:tgtEl>
                                          <p:spTgt spid="8"/>
                                        </p:tgtEl>
                                        <p:attrNameLst>
                                          <p:attrName>ppt_x</p:attrName>
                                          <p:attrName>ppt_y</p:attrName>
                                        </p:attrNameLst>
                                      </p:cBhvr>
                                      <p:rCtr x="-6432" y="19560"/>
                                    </p:animMotion>
                                  </p:childTnLst>
                                </p:cTn>
                              </p:par>
                              <p:par>
                                <p:cTn id="25" presetID="42" presetClass="path" presetSubtype="0" accel="50000" decel="50000" fill="hold" grpId="1" nodeType="withEffect">
                                  <p:stCondLst>
                                    <p:cond delay="0"/>
                                  </p:stCondLst>
                                  <p:childTnLst>
                                    <p:animMotion origin="layout" path="M -2.91667E-6 2.96296E-6 L -0.06276 0.34375 " pathEditMode="relative" rAng="0" ptsTypes="AA">
                                      <p:cBhvr>
                                        <p:cTn id="26" dur="500" fill="hold"/>
                                        <p:tgtEl>
                                          <p:spTgt spid="11"/>
                                        </p:tgtEl>
                                        <p:attrNameLst>
                                          <p:attrName>ppt_x</p:attrName>
                                          <p:attrName>ppt_y</p:attrName>
                                        </p:attrNameLst>
                                      </p:cBhvr>
                                      <p:rCtr x="-3138" y="17176"/>
                                    </p:animMotion>
                                  </p:childTnLst>
                                </p:cTn>
                              </p:par>
                              <p:par>
                                <p:cTn id="27" presetID="42" presetClass="path" presetSubtype="0" accel="50000" decel="50000" fill="hold" grpId="1" nodeType="withEffect">
                                  <p:stCondLst>
                                    <p:cond delay="0"/>
                                  </p:stCondLst>
                                  <p:childTnLst>
                                    <p:animMotion origin="layout" path="M 1.25E-6 -1.48148E-6 L 0.1918 0.4706 " pathEditMode="relative" rAng="0" ptsTypes="AA">
                                      <p:cBhvr>
                                        <p:cTn id="28" dur="500" fill="hold"/>
                                        <p:tgtEl>
                                          <p:spTgt spid="10"/>
                                        </p:tgtEl>
                                        <p:attrNameLst>
                                          <p:attrName>ppt_x</p:attrName>
                                          <p:attrName>ppt_y</p:attrName>
                                        </p:attrNameLst>
                                      </p:cBhvr>
                                      <p:rCtr x="9583" y="23519"/>
                                    </p:animMotion>
                                  </p:childTnLst>
                                </p:cTn>
                              </p:par>
                              <p:par>
                                <p:cTn id="29" presetID="42" presetClass="path" presetSubtype="0" accel="50000" decel="50000" fill="hold" grpId="1" nodeType="withEffect">
                                  <p:stCondLst>
                                    <p:cond delay="0"/>
                                  </p:stCondLst>
                                  <p:childTnLst>
                                    <p:animMotion origin="layout" path="M -3.33333E-6 -3.7037E-6 L 0.56862 0.60186 " pathEditMode="relative" rAng="0" ptsTypes="AA">
                                      <p:cBhvr>
                                        <p:cTn id="30" dur="500" fill="hold"/>
                                        <p:tgtEl>
                                          <p:spTgt spid="7"/>
                                        </p:tgtEl>
                                        <p:attrNameLst>
                                          <p:attrName>ppt_x</p:attrName>
                                          <p:attrName>ppt_y</p:attrName>
                                        </p:attrNameLst>
                                      </p:cBhvr>
                                      <p:rCtr x="28424" y="3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689CF9-9D9A-CA5C-1B82-D4AB10332AFF}"/>
              </a:ext>
            </a:extLst>
          </p:cNvPr>
          <p:cNvSpPr txBox="1">
            <a:spLocks/>
          </p:cNvSpPr>
          <p:nvPr/>
        </p:nvSpPr>
        <p:spPr>
          <a:xfrm>
            <a:off x="609600" y="476672"/>
            <a:ext cx="10579261" cy="94096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t>　</a:t>
            </a:r>
          </a:p>
        </p:txBody>
      </p:sp>
      <p:sp>
        <p:nvSpPr>
          <p:cNvPr id="3" name="コンテンツ プレースホルダー 2">
            <a:extLst>
              <a:ext uri="{FF2B5EF4-FFF2-40B4-BE49-F238E27FC236}">
                <a16:creationId xmlns:a16="http://schemas.microsoft.com/office/drawing/2014/main" id="{027D1538-CB29-FA8B-21C4-0CF1268B26B4}"/>
              </a:ext>
            </a:extLst>
          </p:cNvPr>
          <p:cNvSpPr txBox="1">
            <a:spLocks/>
          </p:cNvSpPr>
          <p:nvPr/>
        </p:nvSpPr>
        <p:spPr>
          <a:xfrm>
            <a:off x="78956" y="337593"/>
            <a:ext cx="11589885" cy="52999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1"/>
            <a:r>
              <a:rPr lang="en" altLang="ja-JP" dirty="0">
                <a:latin typeface="ＭＳ Ｐゴシック" panose="020B0600070205080204" pitchFamily="50" charset="-128"/>
                <a:ea typeface="ＭＳ Ｐゴシック" panose="020B0600070205080204" pitchFamily="50" charset="-128"/>
              </a:rPr>
              <a:t>SNS</a:t>
            </a:r>
            <a:r>
              <a:rPr lang="ja-JP" altLang="en-US" dirty="0">
                <a:latin typeface="ＭＳ Ｐゴシック" panose="020B0600070205080204" pitchFamily="50" charset="-128"/>
                <a:ea typeface="ＭＳ Ｐゴシック" panose="020B0600070205080204" pitchFamily="50" charset="-128"/>
              </a:rPr>
              <a:t>で一度発信した情報は，誤りに気付いて消去しても，完全には消すことができない理由を調べてください。</a:t>
            </a:r>
            <a:endParaRPr lang="en-US" altLang="ja-JP"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E55AAF51-B438-ACE2-04AA-2342E4CC95A3}"/>
              </a:ext>
            </a:extLst>
          </p:cNvPr>
          <p:cNvSpPr txBox="1"/>
          <p:nvPr/>
        </p:nvSpPr>
        <p:spPr>
          <a:xfrm>
            <a:off x="582167" y="2332149"/>
            <a:ext cx="10908145" cy="461665"/>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残存性　保存された情報は、サーバやキャッシュなどで残り続ける。</a:t>
            </a:r>
          </a:p>
        </p:txBody>
      </p:sp>
      <p:sp>
        <p:nvSpPr>
          <p:cNvPr id="6" name="テキスト ボックス 5">
            <a:extLst>
              <a:ext uri="{FF2B5EF4-FFF2-40B4-BE49-F238E27FC236}">
                <a16:creationId xmlns:a16="http://schemas.microsoft.com/office/drawing/2014/main" id="{6CA45A6A-FDD0-DAC8-2444-E7A02F339941}"/>
              </a:ext>
            </a:extLst>
          </p:cNvPr>
          <p:cNvSpPr txBox="1"/>
          <p:nvPr/>
        </p:nvSpPr>
        <p:spPr>
          <a:xfrm>
            <a:off x="353568" y="5889843"/>
            <a:ext cx="10908144" cy="830997"/>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複製性　一度公開された情報は、他のウェブサイトや掲示板でコピーされ、再度アップロードされることがあり、情報が広範囲に広がり、消去が難しくなる</a:t>
            </a:r>
          </a:p>
        </p:txBody>
      </p:sp>
      <p:sp>
        <p:nvSpPr>
          <p:cNvPr id="7" name="テキスト ボックス 6">
            <a:extLst>
              <a:ext uri="{FF2B5EF4-FFF2-40B4-BE49-F238E27FC236}">
                <a16:creationId xmlns:a16="http://schemas.microsoft.com/office/drawing/2014/main" id="{0CD7B718-A956-79A3-A85E-83F0D9117DF3}"/>
              </a:ext>
            </a:extLst>
          </p:cNvPr>
          <p:cNvSpPr txBox="1"/>
          <p:nvPr/>
        </p:nvSpPr>
        <p:spPr>
          <a:xfrm>
            <a:off x="609600" y="1066161"/>
            <a:ext cx="10908145" cy="1200329"/>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伝播性　一度投稿された情報は、他のユーザーやウェブサイトによって共有され、拡散される可能性がある。誰かが</a:t>
            </a:r>
            <a:r>
              <a:rPr lang="en-US" altLang="ja-JP" sz="2400" b="0" dirty="0">
                <a:solidFill>
                  <a:srgbClr val="FF0000"/>
                </a:solidFill>
                <a:latin typeface="ＭＳ Ｐゴシック" panose="020B0600070205080204" pitchFamily="50" charset="-128"/>
                <a:ea typeface="ＭＳ Ｐゴシック" panose="020B0600070205080204" pitchFamily="50" charset="-128"/>
              </a:rPr>
              <a:t>SNS</a:t>
            </a:r>
            <a:r>
              <a:rPr lang="ja-JP" altLang="en-US" sz="2400" b="0" dirty="0">
                <a:solidFill>
                  <a:srgbClr val="FF0000"/>
                </a:solidFill>
                <a:latin typeface="ＭＳ Ｐゴシック" panose="020B0600070205080204" pitchFamily="50" charset="-128"/>
                <a:ea typeface="ＭＳ Ｐゴシック" panose="020B0600070205080204" pitchFamily="50" charset="-128"/>
              </a:rPr>
              <a:t>で写真や投稿をシェアした場合、それがリツイートやシェアされ、さらに他の人々に広まる。　</a:t>
            </a:r>
          </a:p>
        </p:txBody>
      </p:sp>
      <p:sp>
        <p:nvSpPr>
          <p:cNvPr id="8" name="テキスト ボックス 7">
            <a:extLst>
              <a:ext uri="{FF2B5EF4-FFF2-40B4-BE49-F238E27FC236}">
                <a16:creationId xmlns:a16="http://schemas.microsoft.com/office/drawing/2014/main" id="{F6D2E4D7-4B71-3404-CF83-E6467084E017}"/>
              </a:ext>
            </a:extLst>
          </p:cNvPr>
          <p:cNvSpPr txBox="1"/>
          <p:nvPr/>
        </p:nvSpPr>
        <p:spPr>
          <a:xfrm>
            <a:off x="557784" y="2807869"/>
            <a:ext cx="10908792" cy="646331"/>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キャッシュ：コンピュータ（スマホ）でアクセスしたファイルを一時的に保存する仕組み。ブラウザなどが読み込んだ画像やデータを一時的に保持することで、同じファイルを再度読み込む手間を省き、速度を速める仕組み</a:t>
            </a:r>
          </a:p>
        </p:txBody>
      </p:sp>
      <p:pic>
        <p:nvPicPr>
          <p:cNvPr id="46" name="図 45">
            <a:extLst>
              <a:ext uri="{FF2B5EF4-FFF2-40B4-BE49-F238E27FC236}">
                <a16:creationId xmlns:a16="http://schemas.microsoft.com/office/drawing/2014/main" id="{075DA32F-AB95-271E-18C2-4B78E6562934}"/>
              </a:ext>
            </a:extLst>
          </p:cNvPr>
          <p:cNvPicPr>
            <a:picLocks noChangeAspect="1"/>
          </p:cNvPicPr>
          <p:nvPr/>
        </p:nvPicPr>
        <p:blipFill>
          <a:blip r:embed="rId3"/>
          <a:stretch>
            <a:fillRect/>
          </a:stretch>
        </p:blipFill>
        <p:spPr>
          <a:xfrm>
            <a:off x="1473307" y="3509812"/>
            <a:ext cx="8924544" cy="2308860"/>
          </a:xfrm>
          <a:prstGeom prst="rect">
            <a:avLst/>
          </a:prstGeom>
        </p:spPr>
      </p:pic>
    </p:spTree>
    <p:custDataLst>
      <p:tags r:id="rId1"/>
    </p:custDataLst>
    <p:extLst>
      <p:ext uri="{BB962C8B-B14F-4D97-AF65-F5344CB8AC3E}">
        <p14:creationId xmlns:p14="http://schemas.microsoft.com/office/powerpoint/2010/main" val="4035965167"/>
      </p:ext>
    </p:extLst>
  </p:cSld>
  <p:clrMapOvr>
    <a:masterClrMapping/>
  </p:clrMapOvr>
  <mc:AlternateContent xmlns:mc="http://schemas.openxmlformats.org/markup-compatibility/2006" xmlns:p14="http://schemas.microsoft.com/office/powerpoint/2010/main">
    <mc:Choice Requires="p14">
      <p:transition spd="slow" p14:dur="2000" advTm="123861"/>
    </mc:Choice>
    <mc:Fallback xmlns="">
      <p:transition spd="slow" advTm="1238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CD6556-C9CE-9362-975D-EAB91A9F9AC7}"/>
              </a:ext>
            </a:extLst>
          </p:cNvPr>
          <p:cNvSpPr txBox="1">
            <a:spLocks/>
          </p:cNvSpPr>
          <p:nvPr/>
        </p:nvSpPr>
        <p:spPr>
          <a:xfrm>
            <a:off x="609601" y="476672"/>
            <a:ext cx="7271084" cy="94096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latin typeface="ＭＳ Ｐゴシック" panose="020B0600070205080204" pitchFamily="50" charset="-128"/>
                <a:ea typeface="ＭＳ Ｐゴシック" panose="020B0600070205080204" pitchFamily="50" charset="-128"/>
              </a:rPr>
              <a:t>　</a:t>
            </a:r>
            <a:endParaRPr lang="ja-JP" altLang="en-US"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A3E528F6-5F6A-DBA0-B519-020904FF2227}"/>
              </a:ext>
            </a:extLst>
          </p:cNvPr>
          <p:cNvSpPr txBox="1">
            <a:spLocks/>
          </p:cNvSpPr>
          <p:nvPr/>
        </p:nvSpPr>
        <p:spPr>
          <a:xfrm>
            <a:off x="103819" y="371286"/>
            <a:ext cx="11580366" cy="33163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lvl="1" indent="0">
              <a:buFont typeface="Arial" panose="020B0604020202020204" pitchFamily="34" charset="0"/>
              <a:buNone/>
            </a:pP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２</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　注意点</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自分と異なる考えを拒絶，別の考えはないと感じるようになる場合がある。</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不特定多数の情報送・受信者の存在を意識する。</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目の疲れや肩こりなど健康への影響を引き起こす場合がある</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sz="2400" dirty="0">
                <a:latin typeface="ＭＳ Ｐゴシック" panose="020B0600070205080204" pitchFamily="50" charset="-128"/>
                <a:ea typeface="ＭＳ Ｐゴシック" panose="020B0600070205080204" pitchFamily="50" charset="-128"/>
              </a:rPr>
              <a:t>コンピュータを仕事で活用することに適応できない</a:t>
            </a:r>
            <a:r>
              <a:rPr lang="ja-JP" altLang="en-US" sz="2000" dirty="0">
                <a:highlight>
                  <a:srgbClr val="FFFF00"/>
                </a:highlight>
                <a:latin typeface="ＭＳ Ｐゴシック" panose="020B0600070205080204" pitchFamily="50" charset="-128"/>
                <a:ea typeface="ＭＳ Ｐゴシック" panose="020B0600070205080204" pitchFamily="50" charset="-128"/>
              </a:rPr>
              <a:t>（　　　　　　　　　　　　　　　　　　　　　　　　）</a:t>
            </a:r>
            <a:endParaRPr lang="en-US" altLang="ja-JP" sz="2000" dirty="0">
              <a:highlight>
                <a:srgbClr val="FFFF00"/>
              </a:highlight>
              <a:latin typeface="ＭＳ Ｐゴシック" panose="020B0600070205080204" pitchFamily="50" charset="-128"/>
              <a:ea typeface="ＭＳ Ｐゴシック" panose="020B0600070205080204" pitchFamily="50" charset="-128"/>
            </a:endParaRPr>
          </a:p>
          <a:p>
            <a:pPr lvl="1"/>
            <a:r>
              <a:rPr lang="ja-JP" altLang="en-US" sz="2000" dirty="0">
                <a:latin typeface="ＭＳ Ｐゴシック" panose="020B0600070205080204" pitchFamily="50" charset="-128"/>
                <a:ea typeface="ＭＳ Ｐゴシック" panose="020B0600070205080204" pitchFamily="50" charset="-128"/>
              </a:rPr>
              <a:t>過度に情報機器に依存してしまう　　　　　　　　　　　　　　　　 </a:t>
            </a:r>
            <a:r>
              <a:rPr lang="en-US" altLang="ja-JP" dirty="0">
                <a:highlight>
                  <a:srgbClr val="FFFF00"/>
                </a:highlight>
                <a:latin typeface="ＭＳ Ｐゴシック" panose="020B0600070205080204" pitchFamily="50" charset="-128"/>
                <a:ea typeface="ＭＳ Ｐゴシック" panose="020B0600070205080204" pitchFamily="50" charset="-128"/>
              </a:rPr>
              <a:t>(</a:t>
            </a:r>
            <a:r>
              <a:rPr lang="ja-JP" altLang="en-US" dirty="0">
                <a:highlight>
                  <a:srgbClr val="FFFF00"/>
                </a:highlight>
                <a:latin typeface="ＭＳ Ｐゴシック" panose="020B0600070205080204" pitchFamily="50" charset="-128"/>
                <a:ea typeface="ＭＳ Ｐゴシック" panose="020B0600070205080204" pitchFamily="50" charset="-128"/>
              </a:rPr>
              <a:t>　　　　　　　　　　　　　　　　　　　　）</a:t>
            </a:r>
            <a:endParaRPr lang="en-US" altLang="ja-JP" dirty="0">
              <a:highlight>
                <a:srgbClr val="FFFF00"/>
              </a:highlight>
              <a:latin typeface="ＭＳ Ｐゴシック" panose="020B0600070205080204" pitchFamily="50" charset="-128"/>
              <a:ea typeface="ＭＳ Ｐゴシック" panose="020B0600070205080204" pitchFamily="50" charset="-128"/>
            </a:endParaRPr>
          </a:p>
          <a:p>
            <a:pPr lvl="1"/>
            <a:r>
              <a:rPr lang="ja-JP" altLang="en-US" sz="2400" dirty="0">
                <a:latin typeface="ＭＳ Ｐゴシック" panose="020B0600070205080204" pitchFamily="50" charset="-128"/>
                <a:ea typeface="ＭＳ Ｐゴシック" panose="020B0600070205080204" pitchFamily="50" charset="-128"/>
              </a:rPr>
              <a:t>スマートフォンなどの長時間利用により、日常生活に支障を生じる</a:t>
            </a:r>
            <a:endParaRPr lang="en-US" altLang="ja-JP" dirty="0">
              <a:highlight>
                <a:srgbClr val="FFFF00"/>
              </a:highlight>
              <a:latin typeface="ＭＳ Ｐゴシック" panose="020B0600070205080204" pitchFamily="50" charset="-128"/>
              <a:ea typeface="ＭＳ Ｐゴシック" panose="020B0600070205080204" pitchFamily="50" charset="-128"/>
            </a:endParaRPr>
          </a:p>
          <a:p>
            <a:pPr marL="457200" lvl="1" indent="0" algn="r">
              <a:buFont typeface="Arial" panose="020B0604020202020204" pitchFamily="34" charset="0"/>
              <a:buNone/>
            </a:pPr>
            <a:r>
              <a:rPr lang="ja-JP" altLang="en-US" dirty="0">
                <a:highlight>
                  <a:srgbClr val="FFFF00"/>
                </a:highlight>
                <a:latin typeface="ＭＳ Ｐゴシック" panose="020B0600070205080204" pitchFamily="50" charset="-128"/>
                <a:ea typeface="ＭＳ Ｐゴシック" panose="020B0600070205080204" pitchFamily="50" charset="-128"/>
              </a:rPr>
              <a:t>（　　　　　　　　　　　　　　　　　　　　）</a:t>
            </a:r>
            <a:endParaRPr lang="en-US" altLang="ja-JP" dirty="0">
              <a:highlight>
                <a:srgbClr val="FFFF00"/>
              </a:highlight>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AE39B985-D985-59F4-8E9E-5AFB9A687EA9}"/>
              </a:ext>
            </a:extLst>
          </p:cNvPr>
          <p:cNvSpPr txBox="1"/>
          <p:nvPr/>
        </p:nvSpPr>
        <p:spPr>
          <a:xfrm>
            <a:off x="8295928" y="3739049"/>
            <a:ext cx="2722592" cy="461665"/>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インターネット依存</a:t>
            </a:r>
            <a:endParaRPr lang="en-US" altLang="ja-JP" sz="2400" b="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CFD2AA89-4B4D-89D2-0AA0-35FDCFBCE6CC}"/>
              </a:ext>
            </a:extLst>
          </p:cNvPr>
          <p:cNvSpPr txBox="1"/>
          <p:nvPr/>
        </p:nvSpPr>
        <p:spPr>
          <a:xfrm>
            <a:off x="4521841" y="3715959"/>
            <a:ext cx="2070983" cy="461665"/>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テクノ依存症</a:t>
            </a:r>
            <a:endParaRPr lang="en-US" altLang="ja-JP" sz="2400" b="0" dirty="0">
              <a:solidFill>
                <a:srgbClr val="FF0000"/>
              </a:solidFill>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10899154-433B-9B5F-5ED5-5C2FF7C26607}"/>
              </a:ext>
            </a:extLst>
          </p:cNvPr>
          <p:cNvSpPr txBox="1"/>
          <p:nvPr/>
        </p:nvSpPr>
        <p:spPr>
          <a:xfrm>
            <a:off x="759664" y="3665007"/>
            <a:ext cx="2193848" cy="461665"/>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テクノ不安症</a:t>
            </a:r>
            <a:endParaRPr lang="en-US" altLang="ja-JP" sz="2400" b="0" dirty="0">
              <a:solidFill>
                <a:srgbClr val="FF0000"/>
              </a:solidFill>
              <a:latin typeface="ＭＳ Ｐゴシック" panose="020B0600070205080204" pitchFamily="50" charset="-128"/>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4095836502"/>
      </p:ext>
    </p:extLst>
  </p:cSld>
  <p:clrMapOvr>
    <a:masterClrMapping/>
  </p:clrMapOvr>
  <mc:AlternateContent xmlns:mc="http://schemas.openxmlformats.org/markup-compatibility/2006" xmlns:p14="http://schemas.microsoft.com/office/powerpoint/2010/main">
    <mc:Choice Requires="p14">
      <p:transition spd="slow" p14:dur="2000" advTm="59241"/>
    </mc:Choice>
    <mc:Fallback xmlns="">
      <p:transition spd="slow" advTm="592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54167E-6 4.44444E-6 L 0.58125 -0.25209 " pathEditMode="relative" rAng="0" ptsTypes="AA">
                                      <p:cBhvr>
                                        <p:cTn id="14" dur="500" fill="hold"/>
                                        <p:tgtEl>
                                          <p:spTgt spid="8"/>
                                        </p:tgtEl>
                                        <p:attrNameLst>
                                          <p:attrName>ppt_x</p:attrName>
                                          <p:attrName>ppt_y</p:attrName>
                                        </p:attrNameLst>
                                      </p:cBhvr>
                                      <p:rCtr x="29063" y="-1261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8.33333E-7 -2.96296E-6 L 0.2763 -0.19815 " pathEditMode="relative" rAng="0" ptsTypes="AA">
                                      <p:cBhvr>
                                        <p:cTn id="18" dur="500" fill="hold"/>
                                        <p:tgtEl>
                                          <p:spTgt spid="7"/>
                                        </p:tgtEl>
                                        <p:attrNameLst>
                                          <p:attrName>ppt_x</p:attrName>
                                          <p:attrName>ppt_y</p:attrName>
                                        </p:attrNameLst>
                                      </p:cBhvr>
                                      <p:rCtr x="13815" y="-990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0.00221 0.00139 L -0.05104 -0.08935 " pathEditMode="relative" rAng="0" ptsTypes="AA">
                                      <p:cBhvr>
                                        <p:cTn id="22" dur="500" fill="hold"/>
                                        <p:tgtEl>
                                          <p:spTgt spid="6"/>
                                        </p:tgtEl>
                                        <p:attrNameLst>
                                          <p:attrName>ppt_x</p:attrName>
                                          <p:attrName>ppt_y</p:attrName>
                                        </p:attrNameLst>
                                      </p:cBhvr>
                                      <p:rCtr x="-2669" y="-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7D970AC1-B5AF-340B-C767-A27143EE0745}"/>
              </a:ext>
            </a:extLst>
          </p:cNvPr>
          <p:cNvSpPr txBox="1">
            <a:spLocks/>
          </p:cNvSpPr>
          <p:nvPr/>
        </p:nvSpPr>
        <p:spPr>
          <a:xfrm>
            <a:off x="543312" y="569328"/>
            <a:ext cx="10977239" cy="56993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latin typeface="ＭＳ Ｐゴシック" panose="020B0600070205080204" pitchFamily="50" charset="-128"/>
                <a:ea typeface="ＭＳ Ｐゴシック" panose="020B0600070205080204" pitchFamily="50" charset="-128"/>
              </a:rPr>
              <a:t>ディジタル化　･･･仕組みを２章で学びます</a:t>
            </a:r>
            <a:endParaRPr lang="en-US" altLang="ja-JP" sz="2400"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文字、音声、静止画、動画などのディジタル化（電圧の有無＝</a:t>
            </a:r>
            <a:r>
              <a:rPr lang="en-US" altLang="ja-JP" dirty="0">
                <a:latin typeface="ＭＳ Ｐゴシック" panose="020B0600070205080204" pitchFamily="50" charset="-128"/>
                <a:ea typeface="ＭＳ Ｐゴシック" panose="020B0600070205080204" pitchFamily="50" charset="-128"/>
              </a:rPr>
              <a:t>1</a:t>
            </a:r>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0</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pPr lvl="1">
              <a:spcAft>
                <a:spcPts val="1200"/>
              </a:spcAft>
            </a:pPr>
            <a:r>
              <a:rPr lang="ja-JP" altLang="en-US" dirty="0">
                <a:latin typeface="ＭＳ Ｐゴシック" panose="020B0600070205080204" pitchFamily="50" charset="-128"/>
                <a:ea typeface="ＭＳ Ｐゴシック" panose="020B0600070205080204" pitchFamily="50" charset="-128"/>
              </a:rPr>
              <a:t>正確な複製が簡単、多くの人に送信可能</a:t>
            </a:r>
            <a:endParaRPr lang="en-US" altLang="ja-JP"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個人情報・プライバシー情報</a:t>
            </a:r>
            <a:endParaRPr lang="en-US" altLang="ja-JP" sz="2400"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個人情報、プライバシー情報の複製が容易</a:t>
            </a:r>
            <a:endParaRPr lang="en-US" altLang="ja-JP" dirty="0">
              <a:latin typeface="ＭＳ Ｐゴシック" panose="020B0600070205080204" pitchFamily="50" charset="-128"/>
              <a:ea typeface="ＭＳ Ｐゴシック" panose="020B0600070205080204" pitchFamily="50" charset="-128"/>
            </a:endParaRPr>
          </a:p>
          <a:p>
            <a:pPr lvl="1">
              <a:spcAft>
                <a:spcPts val="1200"/>
              </a:spcAft>
            </a:pPr>
            <a:r>
              <a:rPr lang="ja-JP" altLang="en-US" dirty="0">
                <a:latin typeface="ＭＳ Ｐゴシック" panose="020B0600070205080204" pitchFamily="50" charset="-128"/>
                <a:ea typeface="ＭＳ Ｐゴシック" panose="020B0600070205080204" pitchFamily="50" charset="-128"/>
              </a:rPr>
              <a:t>悪用される可能性</a:t>
            </a:r>
            <a:endParaRPr lang="en-US" altLang="ja-JP"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著作権</a:t>
            </a:r>
            <a:endParaRPr lang="en-US" altLang="ja-JP" sz="2400"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著作物の扱いに注意が必要 ➡別項</a:t>
            </a:r>
          </a:p>
        </p:txBody>
      </p:sp>
    </p:spTree>
    <p:extLst>
      <p:ext uri="{BB962C8B-B14F-4D97-AF65-F5344CB8AC3E}">
        <p14:creationId xmlns:p14="http://schemas.microsoft.com/office/powerpoint/2010/main" val="22450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additive="base">
                                        <p:cTn id="39"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60D569BD-64D6-E5C2-94D2-CE6D1726C87C}"/>
              </a:ext>
            </a:extLst>
          </p:cNvPr>
          <p:cNvSpPr txBox="1">
            <a:spLocks/>
          </p:cNvSpPr>
          <p:nvPr/>
        </p:nvSpPr>
        <p:spPr>
          <a:xfrm>
            <a:off x="723530" y="491471"/>
            <a:ext cx="8229600" cy="615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latin typeface="ＭＳ Ｐゴシック" panose="020B0600070205080204" pitchFamily="50" charset="-128"/>
                <a:ea typeface="ＭＳ Ｐゴシック" panose="020B0600070205080204" pitchFamily="50" charset="-128"/>
              </a:rPr>
              <a:t>対面のコミュニケーション</a:t>
            </a:r>
            <a:endParaRPr lang="en-US" altLang="ja-JP" sz="2400" dirty="0">
              <a:latin typeface="ＭＳ Ｐゴシック" panose="020B0600070205080204" pitchFamily="50" charset="-128"/>
              <a:ea typeface="ＭＳ Ｐゴシック" panose="020B0600070205080204" pitchFamily="50" charset="-128"/>
            </a:endParaRPr>
          </a:p>
          <a:p>
            <a:pPr lvl="1">
              <a:spcAft>
                <a:spcPts val="1200"/>
              </a:spcAft>
            </a:pPr>
            <a:r>
              <a:rPr lang="ja-JP" altLang="en-US" dirty="0">
                <a:latin typeface="ＭＳ Ｐゴシック" panose="020B0600070205080204" pitchFamily="50" charset="-128"/>
                <a:ea typeface="ＭＳ Ｐゴシック" panose="020B0600070205080204" pitchFamily="50" charset="-128"/>
              </a:rPr>
              <a:t>表情、声の調子などの情報を暗黙のうちにやり取り</a:t>
            </a:r>
            <a:endParaRPr lang="en-US" altLang="ja-JP" dirty="0">
              <a:latin typeface="ＭＳ Ｐゴシック" panose="020B0600070205080204" pitchFamily="50" charset="-128"/>
              <a:ea typeface="ＭＳ Ｐゴシック" panose="020B0600070205080204" pitchFamily="50" charset="-128"/>
            </a:endParaRPr>
          </a:p>
          <a:p>
            <a:pPr lvl="1">
              <a:spcAft>
                <a:spcPts val="1200"/>
              </a:spcAft>
            </a:pPr>
            <a:endParaRPr lang="en-US" altLang="ja-JP" dirty="0">
              <a:latin typeface="ＭＳ Ｐゴシック" panose="020B0600070205080204" pitchFamily="50" charset="-128"/>
              <a:ea typeface="ＭＳ Ｐゴシック" panose="020B0600070205080204" pitchFamily="50" charset="-128"/>
            </a:endParaRPr>
          </a:p>
          <a:p>
            <a:pPr lvl="1">
              <a:spcAft>
                <a:spcPts val="1200"/>
              </a:spcAft>
            </a:pPr>
            <a:endParaRPr lang="en-US" altLang="ja-JP"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ネットワーク上のコミュニケーション</a:t>
            </a:r>
            <a:endParaRPr lang="en-US" altLang="ja-JP" sz="2400"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得られる情報は限られる</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誤解したり、会話を終わらせるタイミングが難しい</a:t>
            </a:r>
            <a:endParaRPr lang="en-US" altLang="ja-JP" dirty="0">
              <a:latin typeface="ＭＳ Ｐゴシック" panose="020B0600070205080204" pitchFamily="50" charset="-128"/>
              <a:ea typeface="ＭＳ Ｐゴシック" panose="020B0600070205080204" pitchFamily="50" charset="-128"/>
            </a:endParaRPr>
          </a:p>
          <a:p>
            <a:pPr lvl="1">
              <a:spcAft>
                <a:spcPts val="1200"/>
              </a:spcAft>
            </a:pPr>
            <a:r>
              <a:rPr lang="ja-JP" altLang="en-US" dirty="0">
                <a:latin typeface="ＭＳ Ｐゴシック" panose="020B0600070205080204" pitchFamily="50" charset="-128"/>
                <a:ea typeface="ＭＳ Ｐゴシック" panose="020B0600070205080204" pitchFamily="50" charset="-128"/>
              </a:rPr>
              <a:t>情報交換が容易、悪意の存在</a:t>
            </a:r>
            <a:endParaRPr lang="en-US" altLang="ja-JP"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情報社会のコミュニケーション</a:t>
            </a:r>
            <a:endParaRPr lang="en-US" altLang="ja-JP" sz="2400"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情報やコミュニケーションの特徴を知る</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情報社会の一員としての責任ある行動</a:t>
            </a:r>
          </a:p>
        </p:txBody>
      </p:sp>
      <p:pic>
        <p:nvPicPr>
          <p:cNvPr id="3" name="図 2">
            <a:extLst>
              <a:ext uri="{FF2B5EF4-FFF2-40B4-BE49-F238E27FC236}">
                <a16:creationId xmlns:a16="http://schemas.microsoft.com/office/drawing/2014/main" id="{8C5FF5F1-C534-220E-6904-494AE39875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1365"/>
          <a:stretch/>
        </p:blipFill>
        <p:spPr bwMode="auto">
          <a:xfrm>
            <a:off x="1465325" y="1423670"/>
            <a:ext cx="2945989" cy="10726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4096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2303" y="346075"/>
            <a:ext cx="10936272" cy="539750"/>
          </a:xfrm>
        </p:spPr>
        <p:txBody>
          <a:bodyPr>
            <a:noAutofit/>
          </a:bodyPr>
          <a:lstStyle/>
          <a:p>
            <a:r>
              <a:rPr kumimoji="1" lang="en-US" altLang="ja-JP" sz="2400" dirty="0">
                <a:latin typeface="ＭＳ Ｐゴシック" panose="020B0600070205080204" pitchFamily="50" charset="-128"/>
                <a:ea typeface="ＭＳ Ｐゴシック" panose="020B0600070205080204" pitchFamily="50" charset="-128"/>
              </a:rPr>
              <a:t>(3)</a:t>
            </a:r>
            <a:r>
              <a:rPr kumimoji="1" lang="ja-JP" altLang="en-US" sz="2400" dirty="0">
                <a:latin typeface="ＭＳ Ｐゴシック" panose="020B0600070205080204" pitchFamily="50" charset="-128"/>
                <a:ea typeface="ＭＳ Ｐゴシック" panose="020B0600070205080204" pitchFamily="50" charset="-128"/>
              </a:rPr>
              <a:t>　ディジタル化された情報　</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）内に適する語句を下のタイルを移動して埋めよ</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514350" y="964491"/>
            <a:ext cx="11296650" cy="4836234"/>
          </a:xfrm>
        </p:spPr>
        <p:txBody>
          <a:bodyPr>
            <a:noAutofit/>
          </a:bodyPr>
          <a:lstStyle/>
          <a:p>
            <a:r>
              <a:rPr lang="ja-JP" altLang="en-US" sz="2400" dirty="0">
                <a:latin typeface="ＭＳ Ｐゴシック" panose="020B0600070205080204" pitchFamily="50" charset="-128"/>
                <a:ea typeface="ＭＳ Ｐゴシック" panose="020B0600070205080204" pitchFamily="50" charset="-128"/>
              </a:rPr>
              <a:t>スマートフォンで写真を撮影して，</a:t>
            </a:r>
            <a:r>
              <a:rPr lang="en-US" altLang="ja-JP" sz="2400" dirty="0">
                <a:latin typeface="ＭＳ Ｐゴシック" panose="020B0600070205080204" pitchFamily="50" charset="-128"/>
                <a:ea typeface="ＭＳ Ｐゴシック" panose="020B0600070205080204" pitchFamily="50" charset="-128"/>
              </a:rPr>
              <a:t>SNS</a:t>
            </a:r>
            <a:r>
              <a:rPr lang="ja-JP" altLang="en-US" sz="2400" dirty="0">
                <a:latin typeface="ＭＳ Ｐゴシック" panose="020B0600070205080204" pitchFamily="50" charset="-128"/>
                <a:ea typeface="ＭＳ Ｐゴシック" panose="020B0600070205080204" pitchFamily="50" charset="-128"/>
              </a:rPr>
              <a:t>に投稿するリスク</a:t>
            </a:r>
            <a:endParaRPr kumimoji="1"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公開したくない写真でも，誰かがブログや</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に公開してしまうと，不特定多数の人に閲覧されてしまう</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自分および他人の</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や</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などの取り扱いに十分気を配る必要がある。</a:t>
            </a:r>
            <a:endParaRPr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769BB322-0BDC-B1E7-6872-049530982906}"/>
              </a:ext>
            </a:extLst>
          </p:cNvPr>
          <p:cNvSpPr txBox="1"/>
          <p:nvPr/>
        </p:nvSpPr>
        <p:spPr>
          <a:xfrm>
            <a:off x="4609125" y="3291433"/>
            <a:ext cx="1506985" cy="461665"/>
          </a:xfrm>
          <a:prstGeom prst="rect">
            <a:avLst/>
          </a:prstGeom>
          <a:noFill/>
          <a:ln>
            <a:solidFill>
              <a:schemeClr val="accent1"/>
            </a:solidFill>
          </a:ln>
        </p:spPr>
        <p:txBody>
          <a:bodyPr wrap="square">
            <a:spAutoFit/>
          </a:bodyPr>
          <a:lstStyle/>
          <a:p>
            <a:r>
              <a:rPr kumimoji="1" lang="ja-JP" altLang="en-US" sz="2400">
                <a:solidFill>
                  <a:srgbClr val="FF0000"/>
                </a:solidFill>
                <a:latin typeface="ＭＳ Ｐゴシック" panose="020B0600070205080204" pitchFamily="50" charset="-128"/>
                <a:ea typeface="ＭＳ Ｐゴシック" panose="020B0600070205080204" pitchFamily="50" charset="-128"/>
              </a:rPr>
              <a:t>個人情報</a:t>
            </a:r>
            <a:endParaRPr lang="ja-JP" altLang="en-US" sz="2400" dirty="0"/>
          </a:p>
        </p:txBody>
      </p:sp>
      <p:sp>
        <p:nvSpPr>
          <p:cNvPr id="9" name="テキスト ボックス 8">
            <a:extLst>
              <a:ext uri="{FF2B5EF4-FFF2-40B4-BE49-F238E27FC236}">
                <a16:creationId xmlns:a16="http://schemas.microsoft.com/office/drawing/2014/main" id="{5873FABB-52EF-B9D7-6F92-509C2766A2FA}"/>
              </a:ext>
            </a:extLst>
          </p:cNvPr>
          <p:cNvSpPr txBox="1"/>
          <p:nvPr/>
        </p:nvSpPr>
        <p:spPr>
          <a:xfrm>
            <a:off x="6440324" y="3273860"/>
            <a:ext cx="1397216" cy="461665"/>
          </a:xfrm>
          <a:prstGeom prst="rect">
            <a:avLst/>
          </a:prstGeom>
          <a:solidFill>
            <a:schemeClr val="bg1"/>
          </a:solidFill>
          <a:ln>
            <a:solidFill>
              <a:schemeClr val="accent1"/>
            </a:solidFill>
          </a:ln>
        </p:spPr>
        <p:txBody>
          <a:bodyPr wrap="square">
            <a:spAutoFit/>
          </a:bodyPr>
          <a:lstStyle/>
          <a:p>
            <a:r>
              <a:rPr lang="en-US" altLang="ja-JP" sz="2400" dirty="0">
                <a:solidFill>
                  <a:srgbClr val="FF0000"/>
                </a:solidFill>
                <a:latin typeface="ＭＳ Ｐゴシック" panose="020B0600070205080204" pitchFamily="50" charset="-128"/>
                <a:ea typeface="ＭＳ Ｐゴシック" panose="020B0600070205080204" pitchFamily="50" charset="-128"/>
              </a:rPr>
              <a:t>SNS</a:t>
            </a:r>
            <a:endParaRPr lang="ja-JP" altLang="en-US" sz="2400" dirty="0"/>
          </a:p>
        </p:txBody>
      </p:sp>
      <p:sp>
        <p:nvSpPr>
          <p:cNvPr id="10" name="テキスト ボックス 9">
            <a:extLst>
              <a:ext uri="{FF2B5EF4-FFF2-40B4-BE49-F238E27FC236}">
                <a16:creationId xmlns:a16="http://schemas.microsoft.com/office/drawing/2014/main" id="{343A0AD0-2F7C-C328-D3F5-DCE0975B4F50}"/>
              </a:ext>
            </a:extLst>
          </p:cNvPr>
          <p:cNvSpPr txBox="1"/>
          <p:nvPr/>
        </p:nvSpPr>
        <p:spPr>
          <a:xfrm>
            <a:off x="2669645" y="3323489"/>
            <a:ext cx="1542495" cy="461665"/>
          </a:xfrm>
          <a:prstGeom prst="rect">
            <a:avLst/>
          </a:prstGeom>
          <a:noFill/>
          <a:ln>
            <a:solidFill>
              <a:schemeClr val="accent1"/>
            </a:solidFill>
          </a:ln>
        </p:spPr>
        <p:txBody>
          <a:bodyPr wrap="square">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著作物</a:t>
            </a:r>
            <a:endParaRPr lang="ja-JP" altLang="en-US" sz="2400" dirty="0"/>
          </a:p>
        </p:txBody>
      </p:sp>
    </p:spTree>
    <p:custDataLst>
      <p:tags r:id="rId1"/>
    </p:custDataLst>
    <p:extLst>
      <p:ext uri="{BB962C8B-B14F-4D97-AF65-F5344CB8AC3E}">
        <p14:creationId xmlns:p14="http://schemas.microsoft.com/office/powerpoint/2010/main" val="2971950137"/>
      </p:ext>
    </p:extLst>
  </p:cSld>
  <p:clrMapOvr>
    <a:masterClrMapping/>
  </p:clrMapOvr>
  <mc:AlternateContent xmlns:mc="http://schemas.openxmlformats.org/markup-compatibility/2006" xmlns:p14="http://schemas.microsoft.com/office/powerpoint/2010/main">
    <mc:Choice Requires="p14">
      <p:transition spd="slow" p14:dur="2000" advTm="29016"/>
    </mc:Choice>
    <mc:Fallback xmlns="">
      <p:transition spd="slow" advTm="290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125E-6 3.7037E-7 L -0.00131 -0.27477 " pathEditMode="relative" rAng="0" ptsTypes="AA">
                                      <p:cBhvr>
                                        <p:cTn id="14" dur="500" fill="hold"/>
                                        <p:tgtEl>
                                          <p:spTgt spid="9"/>
                                        </p:tgtEl>
                                        <p:attrNameLst>
                                          <p:attrName>ppt_x</p:attrName>
                                          <p:attrName>ppt_y</p:attrName>
                                        </p:attrNameLst>
                                      </p:cBhvr>
                                      <p:rCtr x="-65" y="-1375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3.75E-6 4.07407E-6 L -0.11132 -0.1588 " pathEditMode="relative" rAng="0" ptsTypes="AA">
                                      <p:cBhvr>
                                        <p:cTn id="18" dur="500" fill="hold"/>
                                        <p:tgtEl>
                                          <p:spTgt spid="5"/>
                                        </p:tgtEl>
                                        <p:attrNameLst>
                                          <p:attrName>ppt_x</p:attrName>
                                          <p:attrName>ppt_y</p:attrName>
                                        </p:attrNameLst>
                                      </p:cBhvr>
                                      <p:rCtr x="-5573" y="-7940"/>
                                    </p:animMotion>
                                  </p:childTnLst>
                                </p:cTn>
                              </p:par>
                              <p:par>
                                <p:cTn id="19" presetID="42" presetClass="path" presetSubtype="0" accel="50000" decel="50000" fill="hold" grpId="1" nodeType="withEffect">
                                  <p:stCondLst>
                                    <p:cond delay="0"/>
                                  </p:stCondLst>
                                  <p:childTnLst>
                                    <p:animMotion origin="layout" path="M -1.45833E-6 2.96296E-6 L 0.21432 -0.16227 " pathEditMode="relative" rAng="0" ptsTypes="AA">
                                      <p:cBhvr>
                                        <p:cTn id="20" dur="500" fill="hold"/>
                                        <p:tgtEl>
                                          <p:spTgt spid="10"/>
                                        </p:tgtEl>
                                        <p:attrNameLst>
                                          <p:attrName>ppt_x</p:attrName>
                                          <p:attrName>ppt_y</p:attrName>
                                        </p:attrNameLst>
                                      </p:cBhvr>
                                      <p:rCtr x="10716" y="-8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A5AA8C9-A01D-2F3D-9222-D50DD7FB25C4}"/>
              </a:ext>
            </a:extLst>
          </p:cNvPr>
          <p:cNvPicPr>
            <a:picLocks noChangeAspect="1"/>
          </p:cNvPicPr>
          <p:nvPr/>
        </p:nvPicPr>
        <p:blipFill>
          <a:blip r:embed="rId3"/>
          <a:stretch>
            <a:fillRect/>
          </a:stretch>
        </p:blipFill>
        <p:spPr>
          <a:xfrm>
            <a:off x="246888" y="480822"/>
            <a:ext cx="11698224" cy="5896356"/>
          </a:xfrm>
          <a:prstGeom prst="rect">
            <a:avLst/>
          </a:prstGeom>
        </p:spPr>
      </p:pic>
    </p:spTree>
    <p:extLst>
      <p:ext uri="{BB962C8B-B14F-4D97-AF65-F5344CB8AC3E}">
        <p14:creationId xmlns:p14="http://schemas.microsoft.com/office/powerpoint/2010/main" val="2155375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4324" y="146051"/>
            <a:ext cx="11226647" cy="930274"/>
          </a:xfrm>
        </p:spPr>
        <p:txBody>
          <a:bodyPr>
            <a:noAutofit/>
          </a:bodyPr>
          <a:lstStyle/>
          <a:p>
            <a:r>
              <a:rPr kumimoji="1" lang="en-US" altLang="ja-JP" sz="2400" dirty="0">
                <a:latin typeface="ＭＳ Ｐゴシック" panose="020B0600070205080204" pitchFamily="50" charset="-128"/>
                <a:ea typeface="ＭＳ Ｐゴシック" panose="020B0600070205080204" pitchFamily="50" charset="-128"/>
              </a:rPr>
              <a:t>(5)</a:t>
            </a:r>
            <a:r>
              <a:rPr kumimoji="1" lang="ja-JP" altLang="en-US" sz="2400" dirty="0">
                <a:latin typeface="ＭＳ Ｐゴシック" panose="020B0600070205080204" pitchFamily="50" charset="-128"/>
                <a:ea typeface="ＭＳ Ｐゴシック" panose="020B0600070205080204" pitchFamily="50" charset="-128"/>
              </a:rPr>
              <a:t>　情報社会の光（利便性）と影（危険性）</a:t>
            </a:r>
          </a:p>
        </p:txBody>
      </p:sp>
      <p:sp>
        <p:nvSpPr>
          <p:cNvPr id="3" name="コンテンツ プレースホルダー 2"/>
          <p:cNvSpPr>
            <a:spLocks noGrp="1"/>
          </p:cNvSpPr>
          <p:nvPr>
            <p:ph idx="1"/>
          </p:nvPr>
        </p:nvSpPr>
        <p:spPr>
          <a:xfrm>
            <a:off x="317099" y="1047565"/>
            <a:ext cx="10487025" cy="5681709"/>
          </a:xfrm>
        </p:spPr>
        <p:txBody>
          <a:bodyPr>
            <a:normAutofit fontScale="92500"/>
          </a:bodyPr>
          <a:lstStyle/>
          <a:p>
            <a:pPr marL="0" indent="0">
              <a:buNone/>
            </a:pPr>
            <a:r>
              <a:rPr kumimoji="1" lang="en-US" altLang="ja-JP" sz="2400" dirty="0">
                <a:latin typeface="ＭＳ Ｐゴシック" panose="020B0600070205080204" pitchFamily="50" charset="-128"/>
                <a:ea typeface="ＭＳ Ｐゴシック" panose="020B0600070205080204" pitchFamily="50" charset="-128"/>
              </a:rPr>
              <a:t>(5-1)</a:t>
            </a:r>
            <a:r>
              <a:rPr kumimoji="1" lang="ja-JP" altLang="en-US" sz="2400" dirty="0">
                <a:latin typeface="ＭＳ Ｐゴシック" panose="020B0600070205080204" pitchFamily="50" charset="-128"/>
                <a:ea typeface="ＭＳ Ｐゴシック" panose="020B0600070205080204" pitchFamily="50" charset="-128"/>
              </a:rPr>
              <a:t>　情報化の光</a:t>
            </a:r>
            <a:endParaRPr kumimoji="1" lang="en-US" altLang="ja-JP" sz="2400" dirty="0">
              <a:latin typeface="ＭＳ Ｐゴシック" panose="020B0600070205080204" pitchFamily="50" charset="-128"/>
              <a:ea typeface="ＭＳ Ｐゴシック" panose="020B0600070205080204" pitchFamily="50" charset="-128"/>
            </a:endParaRPr>
          </a:p>
          <a:p>
            <a:pPr marL="0" indent="0">
              <a:buNone/>
            </a:pPr>
            <a:r>
              <a:rPr kumimoji="1" lang="ja-JP" altLang="en-US" sz="2400" dirty="0">
                <a:latin typeface="ＭＳ Ｐゴシック" panose="020B0600070205080204" pitchFamily="50" charset="-128"/>
                <a:ea typeface="ＭＳ Ｐゴシック" panose="020B0600070205080204" pitchFamily="50" charset="-128"/>
              </a:rPr>
              <a:t>①　人類に多大な利益と</a:t>
            </a:r>
            <a:r>
              <a:rPr lang="ja-JP" altLang="en-US" sz="2400" dirty="0">
                <a:latin typeface="ＭＳ Ｐゴシック" panose="020B0600070205080204" pitchFamily="50" charset="-128"/>
                <a:ea typeface="ＭＳ Ｐゴシック" panose="020B0600070205080204" pitchFamily="50" charset="-128"/>
              </a:rPr>
              <a:t>幸福</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医療分野：画像解析技術、病気の早期発見遺伝子解析、新薬開発、難病治療</a:t>
            </a:r>
          </a:p>
          <a:p>
            <a:r>
              <a:rPr lang="ja-JP" altLang="en-US" sz="2400" dirty="0">
                <a:latin typeface="ＭＳ Ｐゴシック" panose="020B0600070205080204" pitchFamily="50" charset="-128"/>
                <a:ea typeface="ＭＳ Ｐゴシック" panose="020B0600070205080204" pitchFamily="50" charset="-128"/>
              </a:rPr>
              <a:t>自動車に組み込まれたコンピュータ：自動車の安全走行の実現</a:t>
            </a:r>
          </a:p>
          <a:p>
            <a:r>
              <a:rPr lang="ja-JP" altLang="en-US" sz="2400" dirty="0">
                <a:latin typeface="ＭＳ Ｐゴシック" panose="020B0600070205080204" pitchFamily="50" charset="-128"/>
                <a:ea typeface="ＭＳ Ｐゴシック" panose="020B0600070205080204" pitchFamily="50" charset="-128"/>
              </a:rPr>
              <a:t>建造物の安全設計</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気象情報、災害の予防・予知</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環境問題・省エネ対策</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②　個人の生活</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ネット上の情報から，必要な情報や更新情報を自動的に</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して入手可能</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目的地までの経路</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･･･メリットは？</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ｅコマース（</a:t>
            </a:r>
            <a:r>
              <a:rPr lang="en-US" altLang="ja-JP" sz="2400" dirty="0">
                <a:latin typeface="ＭＳ Ｐゴシック" panose="020B0600070205080204" pitchFamily="50" charset="-128"/>
                <a:ea typeface="ＭＳ Ｐゴシック" panose="020B0600070205080204" pitchFamily="50" charset="-128"/>
              </a:rPr>
              <a:t>EC</a:t>
            </a:r>
            <a:r>
              <a:rPr lang="ja-JP" altLang="en-US" sz="2400" dirty="0">
                <a:latin typeface="ＭＳ Ｐゴシック" panose="020B0600070205080204" pitchFamily="50" charset="-128"/>
                <a:ea typeface="ＭＳ Ｐゴシック" panose="020B0600070205080204" pitchFamily="50" charset="-128"/>
              </a:rPr>
              <a:t>）･･･</a:t>
            </a:r>
            <a:r>
              <a:rPr lang="en-US" altLang="ja-JP"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活用･･･メリットは？</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e</a:t>
            </a:r>
            <a:r>
              <a:rPr lang="ja-JP" altLang="en-US" sz="2400" dirty="0">
                <a:latin typeface="ＭＳ Ｐゴシック" panose="020B0600070205080204" pitchFamily="50" charset="-128"/>
                <a:ea typeface="ＭＳ Ｐゴシック" panose="020B0600070205080204" pitchFamily="50" charset="-128"/>
              </a:rPr>
              <a:t>メール</a:t>
            </a:r>
            <a:r>
              <a:rPr lang="en-US" altLang="ja-JP" sz="2400" dirty="0">
                <a:latin typeface="ＭＳ Ｐゴシック" panose="020B0600070205080204" pitchFamily="50" charset="-128"/>
                <a:ea typeface="ＭＳ Ｐゴシック" panose="020B0600070205080204" pitchFamily="50" charset="-128"/>
              </a:rPr>
              <a:t>,SNS</a:t>
            </a: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としての活用･･･メリットは？</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ネッワークでの学習、グループで資料の</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 ･･･メリットは？　</a:t>
            </a:r>
            <a:endParaRPr lang="ja-JP" altLang="en-US" sz="2400" dirty="0">
              <a:highlight>
                <a:srgbClr val="FFFF00"/>
              </a:highlight>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246C2715-C891-E2C6-6A8C-8889FBB61939}"/>
              </a:ext>
            </a:extLst>
          </p:cNvPr>
          <p:cNvSpPr txBox="1"/>
          <p:nvPr/>
        </p:nvSpPr>
        <p:spPr>
          <a:xfrm>
            <a:off x="10996382" y="5716488"/>
            <a:ext cx="890819" cy="461665"/>
          </a:xfrm>
          <a:prstGeom prst="rect">
            <a:avLst/>
          </a:prstGeom>
          <a:noFill/>
          <a:ln>
            <a:solidFill>
              <a:srgbClr val="002060"/>
            </a:solidFill>
          </a:ln>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共有</a:t>
            </a:r>
            <a:r>
              <a:rPr lang="ja-JP" altLang="en-US" sz="1800" dirty="0">
                <a:latin typeface="ＭＳ Ｐゴシック" panose="020B0600070205080204" pitchFamily="50" charset="-128"/>
                <a:ea typeface="ＭＳ Ｐゴシック" panose="020B0600070205080204" pitchFamily="50" charset="-128"/>
              </a:rPr>
              <a:t>　　　</a:t>
            </a:r>
            <a:endParaRPr lang="ja-JP" altLang="en-US" dirty="0"/>
          </a:p>
        </p:txBody>
      </p:sp>
      <p:sp>
        <p:nvSpPr>
          <p:cNvPr id="7" name="テキスト ボックス 6">
            <a:extLst>
              <a:ext uri="{FF2B5EF4-FFF2-40B4-BE49-F238E27FC236}">
                <a16:creationId xmlns:a16="http://schemas.microsoft.com/office/drawing/2014/main" id="{A3EF5314-64B1-71D0-60B5-046C8F43FDC7}"/>
              </a:ext>
            </a:extLst>
          </p:cNvPr>
          <p:cNvSpPr txBox="1"/>
          <p:nvPr/>
        </p:nvSpPr>
        <p:spPr>
          <a:xfrm>
            <a:off x="10975575" y="3590194"/>
            <a:ext cx="858358" cy="461665"/>
          </a:xfrm>
          <a:prstGeom prst="rect">
            <a:avLst/>
          </a:prstGeom>
          <a:noFill/>
          <a:ln>
            <a:solidFill>
              <a:srgbClr val="002060"/>
            </a:solidFill>
          </a:ln>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検索</a:t>
            </a:r>
            <a:r>
              <a:rPr lang="ja-JP" altLang="en-US" sz="1800" dirty="0">
                <a:latin typeface="ＭＳ Ｐゴシック" panose="020B0600070205080204" pitchFamily="50" charset="-128"/>
                <a:ea typeface="ＭＳ Ｐゴシック" panose="020B0600070205080204" pitchFamily="50" charset="-128"/>
              </a:rPr>
              <a:t>　　　</a:t>
            </a:r>
            <a:endParaRPr lang="ja-JP" altLang="en-US" dirty="0"/>
          </a:p>
        </p:txBody>
      </p:sp>
      <p:sp>
        <p:nvSpPr>
          <p:cNvPr id="5" name="テキスト ボックス 4">
            <a:extLst>
              <a:ext uri="{FF2B5EF4-FFF2-40B4-BE49-F238E27FC236}">
                <a16:creationId xmlns:a16="http://schemas.microsoft.com/office/drawing/2014/main" id="{F3D54367-4878-872D-BC30-CDE4F4A8ECDB}"/>
              </a:ext>
            </a:extLst>
          </p:cNvPr>
          <p:cNvSpPr txBox="1"/>
          <p:nvPr/>
        </p:nvSpPr>
        <p:spPr>
          <a:xfrm>
            <a:off x="10127851" y="4989998"/>
            <a:ext cx="1741596" cy="461665"/>
          </a:xfrm>
          <a:prstGeom prst="rect">
            <a:avLst/>
          </a:prstGeom>
          <a:noFill/>
          <a:ln>
            <a:solidFill>
              <a:srgbClr val="002060"/>
            </a:solidFill>
          </a:ln>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電子商取引</a:t>
            </a:r>
            <a:r>
              <a:rPr lang="ja-JP" altLang="en-US" sz="1800" dirty="0">
                <a:latin typeface="ＭＳ Ｐゴシック" panose="020B0600070205080204" pitchFamily="50" charset="-128"/>
                <a:ea typeface="ＭＳ Ｐゴシック" panose="020B0600070205080204" pitchFamily="50" charset="-128"/>
              </a:rPr>
              <a:t>　　　</a:t>
            </a:r>
            <a:endParaRPr lang="ja-JP" altLang="en-US" dirty="0"/>
          </a:p>
        </p:txBody>
      </p:sp>
      <p:sp>
        <p:nvSpPr>
          <p:cNvPr id="8" name="テキスト ボックス 7">
            <a:extLst>
              <a:ext uri="{FF2B5EF4-FFF2-40B4-BE49-F238E27FC236}">
                <a16:creationId xmlns:a16="http://schemas.microsoft.com/office/drawing/2014/main" id="{D5CA8AB0-2281-5016-5D97-27417F12F75F}"/>
              </a:ext>
            </a:extLst>
          </p:cNvPr>
          <p:cNvSpPr txBox="1"/>
          <p:nvPr/>
        </p:nvSpPr>
        <p:spPr>
          <a:xfrm>
            <a:off x="10985931" y="4284131"/>
            <a:ext cx="856879" cy="461665"/>
          </a:xfrm>
          <a:prstGeom prst="rect">
            <a:avLst/>
          </a:prstGeom>
          <a:noFill/>
          <a:ln>
            <a:solidFill>
              <a:srgbClr val="002060"/>
            </a:solidFill>
          </a:ln>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検索</a:t>
            </a:r>
            <a:r>
              <a:rPr lang="ja-JP" altLang="en-US" sz="1800" dirty="0">
                <a:latin typeface="ＭＳ Ｐゴシック" panose="020B0600070205080204" pitchFamily="50" charset="-128"/>
                <a:ea typeface="ＭＳ Ｐゴシック" panose="020B0600070205080204" pitchFamily="50" charset="-128"/>
              </a:rPr>
              <a:t>　　　</a:t>
            </a:r>
            <a:endParaRPr lang="ja-JP" altLang="en-US" dirty="0"/>
          </a:p>
        </p:txBody>
      </p:sp>
      <p:sp>
        <p:nvSpPr>
          <p:cNvPr id="4" name="テキスト ボックス 3">
            <a:extLst>
              <a:ext uri="{FF2B5EF4-FFF2-40B4-BE49-F238E27FC236}">
                <a16:creationId xmlns:a16="http://schemas.microsoft.com/office/drawing/2014/main" id="{424898D1-7C73-7B61-2258-BEA96CF6E775}"/>
              </a:ext>
            </a:extLst>
          </p:cNvPr>
          <p:cNvSpPr txBox="1"/>
          <p:nvPr/>
        </p:nvSpPr>
        <p:spPr>
          <a:xfrm>
            <a:off x="8470232" y="2908404"/>
            <a:ext cx="3384883" cy="461665"/>
          </a:xfrm>
          <a:prstGeom prst="rect">
            <a:avLst/>
          </a:prstGeom>
          <a:noFill/>
          <a:ln>
            <a:solidFill>
              <a:srgbClr val="002060"/>
            </a:solidFill>
          </a:ln>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コミュニケーションツール</a:t>
            </a:r>
            <a:r>
              <a:rPr lang="ja-JP" altLang="en-US" sz="1800" dirty="0">
                <a:latin typeface="ＭＳ Ｐゴシック" panose="020B0600070205080204" pitchFamily="50" charset="-128"/>
                <a:ea typeface="ＭＳ Ｐゴシック" panose="020B0600070205080204" pitchFamily="50" charset="-128"/>
              </a:rPr>
              <a:t>　　</a:t>
            </a:r>
            <a:endParaRPr lang="ja-JP" altLang="en-US" dirty="0"/>
          </a:p>
        </p:txBody>
      </p:sp>
    </p:spTree>
    <p:custDataLst>
      <p:tags r:id="rId1"/>
    </p:custDataLst>
    <p:extLst>
      <p:ext uri="{BB962C8B-B14F-4D97-AF65-F5344CB8AC3E}">
        <p14:creationId xmlns:p14="http://schemas.microsoft.com/office/powerpoint/2010/main" val="899697328"/>
      </p:ext>
    </p:extLst>
  </p:cSld>
  <p:clrMapOvr>
    <a:masterClrMapping/>
  </p:clrMapOvr>
  <mc:AlternateContent xmlns:mc="http://schemas.openxmlformats.org/markup-compatibility/2006" xmlns:p14="http://schemas.microsoft.com/office/powerpoint/2010/main">
    <mc:Choice Requires="p14">
      <p:transition spd="slow" p14:dur="2000" advTm="91078"/>
    </mc:Choice>
    <mc:Fallback xmlns="">
      <p:transition spd="slow" advTm="910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3.33333E-6 4.07407E-6 L -0.63763 0.18958 " pathEditMode="relative" rAng="0" ptsTypes="AA">
                                      <p:cBhvr>
                                        <p:cTn id="18" dur="500" fill="hold"/>
                                        <p:tgtEl>
                                          <p:spTgt spid="7"/>
                                        </p:tgtEl>
                                        <p:attrNameLst>
                                          <p:attrName>ppt_x</p:attrName>
                                          <p:attrName>ppt_y</p:attrName>
                                        </p:attrNameLst>
                                      </p:cBhvr>
                                      <p:rCtr x="-31888" y="9468"/>
                                    </p:animMotion>
                                  </p:childTnLst>
                                </p:cTn>
                              </p:par>
                              <p:par>
                                <p:cTn id="19" presetID="42" presetClass="path" presetSubtype="0" accel="50000" decel="50000" fill="hold" grpId="1" nodeType="withEffect">
                                  <p:stCondLst>
                                    <p:cond delay="0"/>
                                  </p:stCondLst>
                                  <p:childTnLst>
                                    <p:animMotion origin="layout" path="M 2.08333E-6 -3.33333E-6 L -0.26419 0.02292 " pathEditMode="relative" rAng="0" ptsTypes="AA">
                                      <p:cBhvr>
                                        <p:cTn id="20" dur="500" fill="hold"/>
                                        <p:tgtEl>
                                          <p:spTgt spid="8"/>
                                        </p:tgtEl>
                                        <p:attrNameLst>
                                          <p:attrName>ppt_x</p:attrName>
                                          <p:attrName>ppt_y</p:attrName>
                                        </p:attrNameLst>
                                      </p:cBhvr>
                                      <p:rCtr x="-13216" y="1134"/>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3.33333E-6 -1.11111E-6 L -0.58411 0.04283 " pathEditMode="relative" rAng="0" ptsTypes="AA">
                                      <p:cBhvr>
                                        <p:cTn id="24" dur="500" fill="hold"/>
                                        <p:tgtEl>
                                          <p:spTgt spid="5"/>
                                        </p:tgtEl>
                                        <p:attrNameLst>
                                          <p:attrName>ppt_x</p:attrName>
                                          <p:attrName>ppt_y</p:attrName>
                                        </p:attrNameLst>
                                      </p:cBhvr>
                                      <p:rCtr x="-29206" y="2130"/>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75E-6 1.11111E-6 L -0.45403 0.41574 " pathEditMode="relative" rAng="0" ptsTypes="AA">
                                      <p:cBhvr>
                                        <p:cTn id="28" dur="500" fill="hold"/>
                                        <p:tgtEl>
                                          <p:spTgt spid="4"/>
                                        </p:tgtEl>
                                        <p:attrNameLst>
                                          <p:attrName>ppt_x</p:attrName>
                                          <p:attrName>ppt_y</p:attrName>
                                        </p:attrNameLst>
                                      </p:cBhvr>
                                      <p:rCtr x="-22708" y="2078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45833E-6 3.7037E-7 L -0.42396 0.06481 " pathEditMode="relative" rAng="0" ptsTypes="AA">
                                      <p:cBhvr>
                                        <p:cTn id="32" dur="500" fill="hold"/>
                                        <p:tgtEl>
                                          <p:spTgt spid="6"/>
                                        </p:tgtEl>
                                        <p:attrNameLst>
                                          <p:attrName>ppt_x</p:attrName>
                                          <p:attrName>ppt_y</p:attrName>
                                        </p:attrNameLst>
                                      </p:cBhvr>
                                      <p:rCtr x="-21198" y="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5" grpId="0" animBg="1"/>
      <p:bldP spid="5" grpId="1" animBg="1"/>
      <p:bldP spid="8" grpId="0" animBg="1"/>
      <p:bldP spid="8" grpId="1" animBg="1"/>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C5CEAF0-C7C1-ACD2-FB89-76AF6142BC15}"/>
              </a:ext>
            </a:extLst>
          </p:cNvPr>
          <p:cNvSpPr/>
          <p:nvPr/>
        </p:nvSpPr>
        <p:spPr>
          <a:xfrm>
            <a:off x="428535" y="5692064"/>
            <a:ext cx="1944209" cy="843379"/>
          </a:xfrm>
          <a:prstGeom prst="rect">
            <a:avLst/>
          </a:prstGeom>
          <a:solidFill>
            <a:schemeClr val="accent6">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矢印: 右 4">
            <a:extLst>
              <a:ext uri="{FF2B5EF4-FFF2-40B4-BE49-F238E27FC236}">
                <a16:creationId xmlns:a16="http://schemas.microsoft.com/office/drawing/2014/main" id="{780636C6-A13C-8407-7640-CCD7103B7C18}"/>
              </a:ext>
            </a:extLst>
          </p:cNvPr>
          <p:cNvSpPr/>
          <p:nvPr/>
        </p:nvSpPr>
        <p:spPr>
          <a:xfrm>
            <a:off x="2612811" y="5887037"/>
            <a:ext cx="550416" cy="40837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9D6E2D9D-815A-9BF9-F378-E507A1BCB203}"/>
              </a:ext>
            </a:extLst>
          </p:cNvPr>
          <p:cNvSpPr/>
          <p:nvPr/>
        </p:nvSpPr>
        <p:spPr>
          <a:xfrm>
            <a:off x="3423458" y="5692065"/>
            <a:ext cx="1942730" cy="843379"/>
          </a:xfrm>
          <a:prstGeom prst="rect">
            <a:avLst/>
          </a:prstGeom>
          <a:solidFill>
            <a:schemeClr val="accent4">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AE5EE0FC-F120-FCE7-1D59-300B90C94B5E}"/>
              </a:ext>
            </a:extLst>
          </p:cNvPr>
          <p:cNvSpPr/>
          <p:nvPr/>
        </p:nvSpPr>
        <p:spPr>
          <a:xfrm>
            <a:off x="5557056" y="5909569"/>
            <a:ext cx="550416" cy="40837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AAF6AC66-1460-FCE2-40C9-B4481E532892}"/>
              </a:ext>
            </a:extLst>
          </p:cNvPr>
          <p:cNvSpPr/>
          <p:nvPr/>
        </p:nvSpPr>
        <p:spPr>
          <a:xfrm>
            <a:off x="6413380" y="5714259"/>
            <a:ext cx="2075893" cy="843379"/>
          </a:xfrm>
          <a:prstGeom prst="rect">
            <a:avLst/>
          </a:prstGeom>
          <a:solidFill>
            <a:schemeClr val="accent5">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矢印: 右 14">
            <a:extLst>
              <a:ext uri="{FF2B5EF4-FFF2-40B4-BE49-F238E27FC236}">
                <a16:creationId xmlns:a16="http://schemas.microsoft.com/office/drawing/2014/main" id="{B84F9E07-04A3-4B11-5C37-600C2804C656}"/>
              </a:ext>
            </a:extLst>
          </p:cNvPr>
          <p:cNvSpPr/>
          <p:nvPr/>
        </p:nvSpPr>
        <p:spPr>
          <a:xfrm>
            <a:off x="8852516" y="5967274"/>
            <a:ext cx="550416" cy="40837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F8F7553A-083C-90E5-3077-988C073DA783}"/>
              </a:ext>
            </a:extLst>
          </p:cNvPr>
          <p:cNvSpPr/>
          <p:nvPr/>
        </p:nvSpPr>
        <p:spPr>
          <a:xfrm>
            <a:off x="9651506" y="5692067"/>
            <a:ext cx="1951608" cy="843379"/>
          </a:xfrm>
          <a:prstGeom prst="rect">
            <a:avLst/>
          </a:prstGeom>
          <a:solidFill>
            <a:schemeClr val="accent2">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p:txBody>
      </p:sp>
      <p:sp>
        <p:nvSpPr>
          <p:cNvPr id="2" name="タイトル 1"/>
          <p:cNvSpPr>
            <a:spLocks noGrp="1"/>
          </p:cNvSpPr>
          <p:nvPr>
            <p:ph type="title"/>
          </p:nvPr>
        </p:nvSpPr>
        <p:spPr>
          <a:xfrm>
            <a:off x="327735" y="389987"/>
            <a:ext cx="10515600" cy="861181"/>
          </a:xfrm>
        </p:spPr>
        <p:txBody>
          <a:bodyPr>
            <a:normAutofit fontScale="90000"/>
          </a:bodyPr>
          <a:lstStyle/>
          <a:p>
            <a:r>
              <a:rPr kumimoji="1" lang="ja-JP" altLang="en-US" sz="2400" dirty="0">
                <a:latin typeface="ＭＳ Ｐゴシック" panose="020B0600070205080204" pitchFamily="50" charset="-128"/>
                <a:ea typeface="ＭＳ Ｐゴシック" panose="020B0600070205080204" pitchFamily="50" charset="-128"/>
              </a:rPr>
              <a:t>１　情報社会と情報　　</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）内に適する語句を下のタイルを移動して埋めよ</a:t>
            </a:r>
            <a:br>
              <a:rPr kumimoji="1" lang="en-US" altLang="ja-JP" sz="2400" dirty="0">
                <a:latin typeface="ＭＳ Ｐゴシック" panose="020B0600070205080204" pitchFamily="50" charset="-128"/>
                <a:ea typeface="ＭＳ Ｐゴシック" panose="020B0600070205080204" pitchFamily="50" charset="-128"/>
              </a:rPr>
            </a:br>
            <a:r>
              <a:rPr kumimoji="1" lang="en-US" altLang="ja-JP" sz="2400" dirty="0">
                <a:latin typeface="ＭＳ Ｐゴシック" panose="020B0600070205080204" pitchFamily="50" charset="-128"/>
                <a:ea typeface="ＭＳ Ｐゴシック" panose="020B0600070205080204" pitchFamily="50" charset="-128"/>
              </a:rPr>
              <a:t>(1)</a:t>
            </a:r>
            <a:r>
              <a:rPr kumimoji="1"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DIK</a:t>
            </a:r>
            <a:r>
              <a:rPr kumimoji="1" lang="en-US" altLang="ja-JP" sz="2400" dirty="0">
                <a:latin typeface="ＭＳ Ｐゴシック" panose="020B0600070205080204" pitchFamily="50" charset="-128"/>
                <a:ea typeface="ＭＳ Ｐゴシック" panose="020B0600070205080204" pitchFamily="50" charset="-128"/>
              </a:rPr>
              <a:t>W</a:t>
            </a:r>
            <a:r>
              <a:rPr kumimoji="1" lang="ja-JP" altLang="en-US"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データ（</a:t>
            </a:r>
            <a:r>
              <a:rPr lang="en-US" altLang="ja-JP" sz="2400" dirty="0">
                <a:latin typeface="ＭＳ Ｐゴシック" panose="020B0600070205080204" pitchFamily="50" charset="-128"/>
                <a:ea typeface="ＭＳ Ｐゴシック" panose="020B0600070205080204" pitchFamily="50" charset="-128"/>
              </a:rPr>
              <a:t>Data</a:t>
            </a:r>
            <a:r>
              <a:rPr lang="ja-JP" altLang="en-US" sz="2400" dirty="0">
                <a:latin typeface="ＭＳ Ｐゴシック" panose="020B0600070205080204" pitchFamily="50" charset="-128"/>
                <a:ea typeface="ＭＳ Ｐゴシック" panose="020B0600070205080204" pitchFamily="50" charset="-128"/>
              </a:rPr>
              <a:t>）→情報（</a:t>
            </a:r>
            <a:r>
              <a:rPr lang="en-US" altLang="ja-JP" sz="2400" dirty="0">
                <a:latin typeface="ＭＳ Ｐゴシック" panose="020B0600070205080204" pitchFamily="50" charset="-128"/>
                <a:ea typeface="ＭＳ Ｐゴシック" panose="020B0600070205080204" pitchFamily="50" charset="-128"/>
              </a:rPr>
              <a:t>Information</a:t>
            </a:r>
            <a:r>
              <a:rPr lang="ja-JP" altLang="en-US" sz="2400" dirty="0">
                <a:latin typeface="ＭＳ Ｐゴシック" panose="020B0600070205080204" pitchFamily="50" charset="-128"/>
                <a:ea typeface="ＭＳ Ｐゴシック" panose="020B0600070205080204" pitchFamily="50" charset="-128"/>
              </a:rPr>
              <a:t>）→知識</a:t>
            </a:r>
            <a:r>
              <a:rPr lang="en-US" altLang="ja-JP" sz="2400" dirty="0">
                <a:latin typeface="ＭＳ Ｐゴシック" panose="020B0600070205080204" pitchFamily="50" charset="-128"/>
                <a:ea typeface="ＭＳ Ｐゴシック" panose="020B0600070205080204" pitchFamily="50" charset="-128"/>
              </a:rPr>
              <a:t>(Knowledge)→Wisdom</a:t>
            </a:r>
            <a:r>
              <a:rPr lang="ja-JP" altLang="en-US" sz="2400" dirty="0">
                <a:latin typeface="ＭＳ Ｐゴシック" panose="020B0600070205080204" pitchFamily="50" charset="-128"/>
                <a:ea typeface="ＭＳ Ｐゴシック" panose="020B0600070205080204" pitchFamily="50" charset="-128"/>
              </a:rPr>
              <a:t>（知恵）</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450173" y="1419716"/>
            <a:ext cx="11357128" cy="2951752"/>
          </a:xfrm>
        </p:spPr>
        <p:txBody>
          <a:bodyPr>
            <a:normAutofit/>
          </a:bodyPr>
          <a:lstStyle/>
          <a:p>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事実や事がらを，数字や文字，記号を用いて表現したもの</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意思決定の判断材料になる事実や事がら</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情報を分析して問題解決に役立つように体系化したもの</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知識を深く体得することで身につく、普遍的な問題解決能力や発想力</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キーワード</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　　　　　　　　）人、物、社会、自然から大量のデータ収集➡蓄積➡解析➡問題解決</a:t>
            </a:r>
          </a:p>
          <a:p>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8F60C792-1FE1-052E-1550-6AB464BC5292}"/>
              </a:ext>
            </a:extLst>
          </p:cNvPr>
          <p:cNvSpPr txBox="1"/>
          <p:nvPr/>
        </p:nvSpPr>
        <p:spPr>
          <a:xfrm>
            <a:off x="421645" y="4733835"/>
            <a:ext cx="1177032" cy="461665"/>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データ</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F95A694A-68DE-7746-772F-93775A3328FA}"/>
              </a:ext>
            </a:extLst>
          </p:cNvPr>
          <p:cNvSpPr txBox="1"/>
          <p:nvPr/>
        </p:nvSpPr>
        <p:spPr>
          <a:xfrm>
            <a:off x="10945637" y="4800933"/>
            <a:ext cx="1077899" cy="461665"/>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知恵</a:t>
            </a:r>
          </a:p>
        </p:txBody>
      </p:sp>
      <p:sp>
        <p:nvSpPr>
          <p:cNvPr id="11" name="テキスト ボックス 10">
            <a:extLst>
              <a:ext uri="{FF2B5EF4-FFF2-40B4-BE49-F238E27FC236}">
                <a16:creationId xmlns:a16="http://schemas.microsoft.com/office/drawing/2014/main" id="{15479229-F1EB-0AF0-090D-97C3BF36FC52}"/>
              </a:ext>
            </a:extLst>
          </p:cNvPr>
          <p:cNvSpPr txBox="1"/>
          <p:nvPr/>
        </p:nvSpPr>
        <p:spPr>
          <a:xfrm>
            <a:off x="4818924" y="4790383"/>
            <a:ext cx="1039430" cy="461665"/>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知識</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9E209EC8-BA43-BF02-FE66-435FEB3B89D4}"/>
              </a:ext>
            </a:extLst>
          </p:cNvPr>
          <p:cNvSpPr txBox="1"/>
          <p:nvPr/>
        </p:nvSpPr>
        <p:spPr>
          <a:xfrm>
            <a:off x="1812189" y="4759724"/>
            <a:ext cx="1177032" cy="461665"/>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データ</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2F342CF0-27A8-36BD-4E85-56BEDD448303}"/>
              </a:ext>
            </a:extLst>
          </p:cNvPr>
          <p:cNvSpPr txBox="1"/>
          <p:nvPr/>
        </p:nvSpPr>
        <p:spPr>
          <a:xfrm>
            <a:off x="6022075" y="4812031"/>
            <a:ext cx="1047564" cy="461665"/>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知識</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5D71EC21-6725-FF2B-CA51-8712D026D1B3}"/>
              </a:ext>
            </a:extLst>
          </p:cNvPr>
          <p:cNvSpPr txBox="1"/>
          <p:nvPr/>
        </p:nvSpPr>
        <p:spPr>
          <a:xfrm>
            <a:off x="8483856" y="4790383"/>
            <a:ext cx="1086775" cy="461665"/>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情報</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DE740D70-A859-0208-29E3-D4D7E5D6780E}"/>
              </a:ext>
            </a:extLst>
          </p:cNvPr>
          <p:cNvSpPr txBox="1"/>
          <p:nvPr/>
        </p:nvSpPr>
        <p:spPr>
          <a:xfrm>
            <a:off x="7233360" y="4812031"/>
            <a:ext cx="1086775" cy="461665"/>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情報</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6ECC93B7-492A-C5BE-1B14-4E29832CC305}"/>
              </a:ext>
            </a:extLst>
          </p:cNvPr>
          <p:cNvSpPr txBox="1"/>
          <p:nvPr/>
        </p:nvSpPr>
        <p:spPr>
          <a:xfrm>
            <a:off x="9720664" y="4811055"/>
            <a:ext cx="1077899" cy="461665"/>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知恵</a:t>
            </a:r>
          </a:p>
        </p:txBody>
      </p:sp>
      <p:sp>
        <p:nvSpPr>
          <p:cNvPr id="7" name="テキスト ボックス 6">
            <a:extLst>
              <a:ext uri="{FF2B5EF4-FFF2-40B4-BE49-F238E27FC236}">
                <a16:creationId xmlns:a16="http://schemas.microsoft.com/office/drawing/2014/main" id="{7D94B3B1-E1F9-85D6-C5D3-4BA38BAF5572}"/>
              </a:ext>
            </a:extLst>
          </p:cNvPr>
          <p:cNvSpPr txBox="1"/>
          <p:nvPr/>
        </p:nvSpPr>
        <p:spPr>
          <a:xfrm>
            <a:off x="3242227" y="4812031"/>
            <a:ext cx="1453624" cy="461665"/>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ﾋﾞｯｸﾞﾃﾞｰﾀ</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1988688863"/>
      </p:ext>
    </p:extLst>
  </p:cSld>
  <p:clrMapOvr>
    <a:masterClrMapping/>
  </p:clrMapOvr>
  <mc:AlternateContent xmlns:mc="http://schemas.openxmlformats.org/markup-compatibility/2006" xmlns:p14="http://schemas.microsoft.com/office/powerpoint/2010/main">
    <mc:Choice Requires="p14">
      <p:transition spd="slow" p14:dur="2000" advTm="106643"/>
    </mc:Choice>
    <mc:Fallback xmlns="">
      <p:transition spd="slow" advTm="1066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5E-6 3.7037E-6 L -0.07982 0.16574 " pathEditMode="relative" rAng="0" ptsTypes="AA">
                                      <p:cBhvr>
                                        <p:cTn id="26" dur="500" fill="hold"/>
                                        <p:tgtEl>
                                          <p:spTgt spid="18"/>
                                        </p:tgtEl>
                                        <p:attrNameLst>
                                          <p:attrName>ppt_x</p:attrName>
                                          <p:attrName>ppt_y</p:attrName>
                                        </p:attrNameLst>
                                      </p:cBhvr>
                                      <p:rCtr x="-3997" y="8287"/>
                                    </p:animMotion>
                                  </p:childTnLst>
                                </p:cTn>
                              </p:par>
                              <p:par>
                                <p:cTn id="27" presetID="42" presetClass="path" presetSubtype="0" accel="50000" decel="50000" fill="hold" grpId="1" nodeType="withEffect">
                                  <p:stCondLst>
                                    <p:cond delay="0"/>
                                  </p:stCondLst>
                                  <p:childTnLst>
                                    <p:animMotion origin="layout" path="M -2.5E-6 -2.59259E-6 L 0.0642 -0.48379 " pathEditMode="relative" rAng="0" ptsTypes="AA">
                                      <p:cBhvr>
                                        <p:cTn id="28" dur="500" fill="hold"/>
                                        <p:tgtEl>
                                          <p:spTgt spid="8"/>
                                        </p:tgtEl>
                                        <p:attrNameLst>
                                          <p:attrName>ppt_x</p:attrName>
                                          <p:attrName>ppt_y</p:attrName>
                                        </p:attrNameLst>
                                      </p:cBhvr>
                                      <p:rCtr x="3203" y="-24190"/>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4.16667E-7 4.81481E-6 L -0.4862 -0.42848 " pathEditMode="relative" rAng="0" ptsTypes="AA">
                                      <p:cBhvr>
                                        <p:cTn id="32" dur="500" fill="hold"/>
                                        <p:tgtEl>
                                          <p:spTgt spid="17"/>
                                        </p:tgtEl>
                                        <p:attrNameLst>
                                          <p:attrName>ppt_x</p:attrName>
                                          <p:attrName>ppt_y</p:attrName>
                                        </p:attrNameLst>
                                      </p:cBhvr>
                                      <p:rCtr x="-24310" y="-21435"/>
                                    </p:animMotion>
                                  </p:childTnLst>
                                </p:cTn>
                              </p:par>
                              <p:par>
                                <p:cTn id="33" presetID="42" presetClass="path" presetSubtype="0" accel="50000" decel="50000" fill="hold" grpId="1" nodeType="withEffect">
                                  <p:stCondLst>
                                    <p:cond delay="0"/>
                                  </p:stCondLst>
                                  <p:childTnLst>
                                    <p:animMotion origin="layout" path="M -4.58333E-6 4.07407E-6 L -0.37591 0.15578 " pathEditMode="relative" rAng="0" ptsTypes="AA">
                                      <p:cBhvr>
                                        <p:cTn id="34" dur="500" fill="hold"/>
                                        <p:tgtEl>
                                          <p:spTgt spid="21"/>
                                        </p:tgtEl>
                                        <p:attrNameLst>
                                          <p:attrName>ppt_x</p:attrName>
                                          <p:attrName>ppt_y</p:attrName>
                                        </p:attrNameLst>
                                      </p:cBhvr>
                                      <p:rCtr x="-18802" y="7778"/>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6.25E-7 4.07407E-6 L -0.28633 -0.35741 " pathEditMode="relative" rAng="0" ptsTypes="AA">
                                      <p:cBhvr>
                                        <p:cTn id="38" dur="500" fill="hold"/>
                                        <p:tgtEl>
                                          <p:spTgt spid="11"/>
                                        </p:tgtEl>
                                        <p:attrNameLst>
                                          <p:attrName>ppt_x</p:attrName>
                                          <p:attrName>ppt_y</p:attrName>
                                        </p:attrNameLst>
                                      </p:cBhvr>
                                      <p:rCtr x="-14323" y="-17870"/>
                                    </p:animMotion>
                                  </p:childTnLst>
                                </p:cTn>
                              </p:par>
                              <p:par>
                                <p:cTn id="39" presetID="42" presetClass="path" presetSubtype="0" accel="50000" decel="50000" fill="hold" grpId="1" nodeType="withEffect">
                                  <p:stCondLst>
                                    <p:cond delay="0"/>
                                  </p:stCondLst>
                                  <p:childTnLst>
                                    <p:animMotion origin="layout" path="M 1.04167E-6 4.81481E-6 L 0.07135 0.15671 " pathEditMode="relative" rAng="0" ptsTypes="AA">
                                      <p:cBhvr>
                                        <p:cTn id="40" dur="500" fill="hold"/>
                                        <p:tgtEl>
                                          <p:spTgt spid="19"/>
                                        </p:tgtEl>
                                        <p:attrNameLst>
                                          <p:attrName>ppt_x</p:attrName>
                                          <p:attrName>ppt_y</p:attrName>
                                        </p:attrNameLst>
                                      </p:cBhvr>
                                      <p:rCtr x="3568" y="7824"/>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75E-6 4.81481E-6 L -0.6944 -0.29908 " pathEditMode="relative" rAng="0" ptsTypes="AA">
                                      <p:cBhvr>
                                        <p:cTn id="44" dur="500" fill="hold"/>
                                        <p:tgtEl>
                                          <p:spTgt spid="22"/>
                                        </p:tgtEl>
                                        <p:attrNameLst>
                                          <p:attrName>ppt_x</p:attrName>
                                          <p:attrName>ppt_y</p:attrName>
                                        </p:attrNameLst>
                                      </p:cBhvr>
                                      <p:rCtr x="-34727" y="-14954"/>
                                    </p:animMotion>
                                  </p:childTnLst>
                                </p:cTn>
                              </p:par>
                              <p:par>
                                <p:cTn id="45" presetID="42" presetClass="path" presetSubtype="0" accel="50000" decel="50000" fill="hold" grpId="1" nodeType="withEffect">
                                  <p:stCondLst>
                                    <p:cond delay="0"/>
                                  </p:stCondLst>
                                  <p:childTnLst>
                                    <p:animMotion origin="layout" path="M 2.91667E-6 -4.81481E-6 L -0.05469 0.1544 " pathEditMode="relative" rAng="0" ptsTypes="AA">
                                      <p:cBhvr>
                                        <p:cTn id="46" dur="500" fill="hold"/>
                                        <p:tgtEl>
                                          <p:spTgt spid="9"/>
                                        </p:tgtEl>
                                        <p:attrNameLst>
                                          <p:attrName>ppt_x</p:attrName>
                                          <p:attrName>ppt_y</p:attrName>
                                        </p:attrNameLst>
                                      </p:cBhvr>
                                      <p:rCtr x="-2734" y="7708"/>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8.33333E-7 4.81481E-6 L -0.18529 -0.1632 " pathEditMode="relative" rAng="0" ptsTypes="AA">
                                      <p:cBhvr>
                                        <p:cTn id="50" dur="500" fill="hold"/>
                                        <p:tgtEl>
                                          <p:spTgt spid="7"/>
                                        </p:tgtEl>
                                        <p:attrNameLst>
                                          <p:attrName>ppt_x</p:attrName>
                                          <p:attrName>ppt_y</p:attrName>
                                        </p:attrNameLst>
                                      </p:cBhvr>
                                      <p:rCtr x="-9271" y="-8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8" grpId="0" animBg="1"/>
      <p:bldP spid="18" grpId="1" animBg="1"/>
      <p:bldP spid="19" grpId="0" animBg="1"/>
      <p:bldP spid="19" grpId="1" animBg="1"/>
      <p:bldP spid="21" grpId="0" animBg="1"/>
      <p:bldP spid="21" grpId="1" animBg="1"/>
      <p:bldP spid="17" grpId="0" animBg="1"/>
      <p:bldP spid="17" grpId="1" animBg="1"/>
      <p:bldP spid="22" grpId="0" animBg="1"/>
      <p:bldP spid="22" grpId="1" animBg="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FF3CFA-4701-FFC2-47CE-3EAECC6FA601}"/>
              </a:ext>
            </a:extLst>
          </p:cNvPr>
          <p:cNvPicPr>
            <a:picLocks noChangeAspect="1"/>
          </p:cNvPicPr>
          <p:nvPr/>
        </p:nvPicPr>
        <p:blipFill>
          <a:blip r:embed="rId2"/>
          <a:stretch>
            <a:fillRect/>
          </a:stretch>
        </p:blipFill>
        <p:spPr>
          <a:xfrm>
            <a:off x="220218" y="376428"/>
            <a:ext cx="11751564" cy="6105144"/>
          </a:xfrm>
          <a:prstGeom prst="rect">
            <a:avLst/>
          </a:prstGeom>
        </p:spPr>
      </p:pic>
    </p:spTree>
    <p:extLst>
      <p:ext uri="{BB962C8B-B14F-4D97-AF65-F5344CB8AC3E}">
        <p14:creationId xmlns:p14="http://schemas.microsoft.com/office/powerpoint/2010/main" val="3271347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6699" y="203200"/>
            <a:ext cx="7534275" cy="1073150"/>
          </a:xfrm>
        </p:spPr>
        <p:txBody>
          <a:bodyPr>
            <a:normAutofit/>
          </a:bodyPr>
          <a:lstStyle/>
          <a:p>
            <a:r>
              <a:rPr kumimoji="1" lang="en-US" altLang="ja-JP" sz="2400" dirty="0">
                <a:latin typeface="ＭＳ Ｐゴシック" panose="020B0600070205080204" pitchFamily="50" charset="-128"/>
                <a:ea typeface="ＭＳ Ｐゴシック" panose="020B0600070205080204" pitchFamily="50" charset="-128"/>
              </a:rPr>
              <a:t>(5-2)</a:t>
            </a:r>
            <a:r>
              <a:rPr kumimoji="1" lang="ja-JP" altLang="en-US" sz="2400" dirty="0">
                <a:latin typeface="ＭＳ Ｐゴシック" panose="020B0600070205080204" pitchFamily="50" charset="-128"/>
                <a:ea typeface="ＭＳ Ｐゴシック" panose="020B0600070205080204" pitchFamily="50" charset="-128"/>
              </a:rPr>
              <a:t>　情報化の影</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ネットで起こりうる問題やマナー違反</a:t>
            </a:r>
            <a:r>
              <a:rPr kumimoji="1" lang="en-US" altLang="ja-JP" sz="2400" dirty="0">
                <a:latin typeface="ＭＳ Ｐゴシック" panose="020B0600070205080204" pitchFamily="50" charset="-128"/>
                <a:ea typeface="ＭＳ Ｐゴシック" panose="020B0600070205080204" pitchFamily="50" charset="-128"/>
              </a:rPr>
              <a:t>)</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285749" y="1304926"/>
            <a:ext cx="9991726" cy="5219699"/>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他人への中傷やネットいじめ➡人格権（</a:t>
            </a:r>
            <a:r>
              <a:rPr lang="zh-CN" altLang="en-US" sz="2400" dirty="0">
                <a:latin typeface="ＭＳ Ｐゴシック" panose="020B0600070205080204" pitchFamily="50" charset="-128"/>
                <a:ea typeface="ＭＳ Ｐゴシック" panose="020B0600070205080204" pitchFamily="50" charset="-128"/>
                <a:hlinkClick r:id="rId4"/>
              </a:rPr>
              <a:t>日本国憲法第</a:t>
            </a:r>
            <a:r>
              <a:rPr lang="en-US" altLang="zh-CN" sz="2400" dirty="0">
                <a:latin typeface="ＭＳ Ｐゴシック" panose="020B0600070205080204" pitchFamily="50" charset="-128"/>
                <a:ea typeface="ＭＳ Ｐゴシック" panose="020B0600070205080204" pitchFamily="50" charset="-128"/>
                <a:hlinkClick r:id="rId4"/>
              </a:rPr>
              <a:t>13</a:t>
            </a:r>
            <a:r>
              <a:rPr lang="zh-CN" altLang="en-US" sz="2400" dirty="0">
                <a:latin typeface="ＭＳ Ｐゴシック" panose="020B0600070205080204" pitchFamily="50" charset="-128"/>
                <a:ea typeface="ＭＳ Ｐゴシック" panose="020B0600070205080204" pitchFamily="50" charset="-128"/>
                <a:hlinkClick r:id="rId4"/>
              </a:rPr>
              <a:t>条</a:t>
            </a:r>
            <a:r>
              <a:rPr lang="ja-JP" altLang="en-US" sz="2400" dirty="0">
                <a:latin typeface="ＭＳ Ｐゴシック" panose="020B0600070205080204" pitchFamily="50" charset="-128"/>
                <a:ea typeface="ＭＳ Ｐゴシック" panose="020B0600070205080204" pitchFamily="50" charset="-128"/>
              </a:rPr>
              <a:t>）侵害</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S</a:t>
            </a:r>
            <a:r>
              <a:rPr lang="en-US" altLang="ja-JP" sz="2400" dirty="0">
                <a:latin typeface="ＭＳ Ｐゴシック" panose="020B0600070205080204" pitchFamily="50" charset="-128"/>
                <a:ea typeface="ＭＳ Ｐゴシック" panose="020B0600070205080204" pitchFamily="50" charset="-128"/>
              </a:rPr>
              <a:t>NS</a:t>
            </a:r>
            <a:r>
              <a:rPr lang="ja-JP" altLang="en-US" sz="2400" dirty="0">
                <a:latin typeface="ＭＳ Ｐゴシック" panose="020B0600070205080204" pitchFamily="50" charset="-128"/>
                <a:ea typeface="ＭＳ Ｐゴシック" panose="020B0600070205080204" pitchFamily="50" charset="-128"/>
              </a:rPr>
              <a:t>などの</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やオンラインゲームなどを悪用した犯罪</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メール中のリンクから利用料金を請求する</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や</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ネットショッピングなどの詐欺やトラブル。</a:t>
            </a:r>
          </a:p>
          <a:p>
            <a:r>
              <a:rPr lang="ja-JP" altLang="en-US" sz="2400" dirty="0">
                <a:latin typeface="ＭＳ Ｐゴシック" panose="020B0600070205080204" pitchFamily="50" charset="-128"/>
                <a:ea typeface="ＭＳ Ｐゴシック" panose="020B0600070205080204" pitchFamily="50" charset="-128"/>
              </a:rPr>
              <a:t>プライバシーの侵害や</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の漏えい。</a:t>
            </a:r>
          </a:p>
          <a:p>
            <a:r>
              <a:rPr lang="ja-JP" altLang="en-US" sz="2400" dirty="0">
                <a:latin typeface="ＭＳ Ｐゴシック" panose="020B0600070205080204" pitchFamily="50" charset="-128"/>
                <a:ea typeface="ＭＳ Ｐゴシック" panose="020B0600070205080204" pitchFamily="50" charset="-128"/>
              </a:rPr>
              <a:t>画像の公開などによる</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や</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の侵害</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ネット依存やゲーム依存</a:t>
            </a:r>
          </a:p>
          <a:p>
            <a:r>
              <a:rPr lang="ja-JP" altLang="en-US" sz="2400" dirty="0">
                <a:latin typeface="ＭＳ Ｐゴシック" panose="020B0600070205080204" pitchFamily="50" charset="-128"/>
                <a:ea typeface="ＭＳ Ｐゴシック" panose="020B0600070205080204" pitchFamily="50" charset="-128"/>
              </a:rPr>
              <a:t>公共マナーをわきまえない利用。</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自分の好みに合った情報が自動選択・提供され、見方の多様性を損なう可能性がある。</a:t>
            </a:r>
          </a:p>
          <a:p>
            <a:r>
              <a:rPr lang="ja-JP" altLang="en-US" sz="2400" dirty="0">
                <a:latin typeface="ＭＳ Ｐゴシック" panose="020B0600070205080204" pitchFamily="50" charset="-128"/>
                <a:ea typeface="ＭＳ Ｐゴシック" panose="020B0600070205080204" pitchFamily="50" charset="-128"/>
              </a:rPr>
              <a:t>影の部分について理解し，それを防ぐ情報技術や</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の理解により、対策を講じ被害を防ぐことが重要</a:t>
            </a:r>
            <a:endParaRPr lang="en-US" altLang="ja-JP" dirty="0">
              <a:solidFill>
                <a:srgbClr val="FF0000"/>
              </a:solidFill>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A9E8C85-D99C-180E-35A0-27E4B42C333A}"/>
              </a:ext>
            </a:extLst>
          </p:cNvPr>
          <p:cNvSpPr txBox="1"/>
          <p:nvPr/>
        </p:nvSpPr>
        <p:spPr>
          <a:xfrm>
            <a:off x="10391395" y="1543550"/>
            <a:ext cx="1323974" cy="400110"/>
          </a:xfrm>
          <a:prstGeom prst="rect">
            <a:avLst/>
          </a:prstGeom>
          <a:noFill/>
          <a:ln>
            <a:solidFill>
              <a:schemeClr val="accent5">
                <a:lumMod val="50000"/>
              </a:schemeClr>
            </a:solidFill>
          </a:ln>
        </p:spPr>
        <p:txBody>
          <a:bodyPr wrap="square">
            <a:spAutoFit/>
          </a:bodyPr>
          <a:lstStyle/>
          <a:p>
            <a:r>
              <a:rPr lang="ja-JP" altLang="en-US" sz="2000" dirty="0">
                <a:solidFill>
                  <a:srgbClr val="FF0000"/>
                </a:solidFill>
                <a:latin typeface="ＭＳ Ｐゴシック" panose="020B0600070205080204" pitchFamily="50" charset="-128"/>
                <a:ea typeface="ＭＳ Ｐゴシック" panose="020B0600070205080204" pitchFamily="50" charset="-128"/>
              </a:rPr>
              <a:t>個人情報</a:t>
            </a:r>
            <a:endParaRPr lang="ja-JP" altLang="en-US" sz="2000" dirty="0">
              <a:solidFill>
                <a:srgbClr val="FF0000"/>
              </a:solidFill>
            </a:endParaRPr>
          </a:p>
        </p:txBody>
      </p:sp>
      <p:sp>
        <p:nvSpPr>
          <p:cNvPr id="7" name="テキスト ボックス 6">
            <a:extLst>
              <a:ext uri="{FF2B5EF4-FFF2-40B4-BE49-F238E27FC236}">
                <a16:creationId xmlns:a16="http://schemas.microsoft.com/office/drawing/2014/main" id="{F622CC37-60F2-2967-68D6-3AA8EF5FD3DC}"/>
              </a:ext>
            </a:extLst>
          </p:cNvPr>
          <p:cNvSpPr txBox="1"/>
          <p:nvPr/>
        </p:nvSpPr>
        <p:spPr>
          <a:xfrm>
            <a:off x="10429114" y="3751445"/>
            <a:ext cx="1276350" cy="400110"/>
          </a:xfrm>
          <a:prstGeom prst="rect">
            <a:avLst/>
          </a:prstGeom>
          <a:noFill/>
          <a:ln>
            <a:solidFill>
              <a:schemeClr val="accent5">
                <a:lumMod val="50000"/>
              </a:schemeClr>
            </a:solidFill>
          </a:ln>
        </p:spPr>
        <p:txBody>
          <a:bodyPr wrap="square">
            <a:spAutoFit/>
          </a:bodyPr>
          <a:lstStyle/>
          <a:p>
            <a:r>
              <a:rPr lang="ja-JP" altLang="en-US" sz="2000" dirty="0">
                <a:solidFill>
                  <a:srgbClr val="FF0000"/>
                </a:solidFill>
                <a:latin typeface="ＭＳ Ｐゴシック" panose="020B0600070205080204" pitchFamily="50" charset="-128"/>
                <a:ea typeface="ＭＳ Ｐゴシック" panose="020B0600070205080204" pitchFamily="50" charset="-128"/>
              </a:rPr>
              <a:t>架空請求</a:t>
            </a:r>
            <a:endParaRPr lang="ja-JP" altLang="en-US" sz="2000" dirty="0">
              <a:solidFill>
                <a:srgbClr val="FF0000"/>
              </a:solidFill>
            </a:endParaRPr>
          </a:p>
        </p:txBody>
      </p:sp>
      <p:sp>
        <p:nvSpPr>
          <p:cNvPr id="8" name="テキスト ボックス 7">
            <a:extLst>
              <a:ext uri="{FF2B5EF4-FFF2-40B4-BE49-F238E27FC236}">
                <a16:creationId xmlns:a16="http://schemas.microsoft.com/office/drawing/2014/main" id="{60C3F484-8838-3942-E5E7-535474374904}"/>
              </a:ext>
            </a:extLst>
          </p:cNvPr>
          <p:cNvSpPr txBox="1"/>
          <p:nvPr/>
        </p:nvSpPr>
        <p:spPr>
          <a:xfrm>
            <a:off x="9353550" y="559427"/>
            <a:ext cx="2381250" cy="400110"/>
          </a:xfrm>
          <a:prstGeom prst="rect">
            <a:avLst/>
          </a:prstGeom>
          <a:noFill/>
          <a:ln>
            <a:solidFill>
              <a:schemeClr val="accent5">
                <a:lumMod val="50000"/>
              </a:schemeClr>
            </a:solidFill>
          </a:ln>
        </p:spPr>
        <p:txBody>
          <a:bodyPr wrap="square">
            <a:spAutoFit/>
          </a:bodyPr>
          <a:lstStyle/>
          <a:p>
            <a:r>
              <a:rPr lang="ja-JP" altLang="en-US" sz="2000" dirty="0">
                <a:solidFill>
                  <a:srgbClr val="FF0000"/>
                </a:solidFill>
                <a:latin typeface="ＭＳ Ｐゴシック" panose="020B0600070205080204" pitchFamily="50" charset="-128"/>
                <a:ea typeface="ＭＳ Ｐゴシック" panose="020B0600070205080204" pitchFamily="50" charset="-128"/>
              </a:rPr>
              <a:t>コミュニティサービス</a:t>
            </a:r>
            <a:endParaRPr lang="ja-JP" altLang="en-US" sz="2000" dirty="0">
              <a:solidFill>
                <a:srgbClr val="FF0000"/>
              </a:solidFill>
            </a:endParaRPr>
          </a:p>
        </p:txBody>
      </p:sp>
      <p:sp>
        <p:nvSpPr>
          <p:cNvPr id="9" name="テキスト ボックス 8">
            <a:extLst>
              <a:ext uri="{FF2B5EF4-FFF2-40B4-BE49-F238E27FC236}">
                <a16:creationId xmlns:a16="http://schemas.microsoft.com/office/drawing/2014/main" id="{7E36E144-E08E-73A3-52A0-1D23B15D17A8}"/>
              </a:ext>
            </a:extLst>
          </p:cNvPr>
          <p:cNvSpPr txBox="1"/>
          <p:nvPr/>
        </p:nvSpPr>
        <p:spPr>
          <a:xfrm>
            <a:off x="10515982" y="2634734"/>
            <a:ext cx="1200150" cy="400110"/>
          </a:xfrm>
          <a:prstGeom prst="rect">
            <a:avLst/>
          </a:prstGeom>
          <a:noFill/>
          <a:ln>
            <a:solidFill>
              <a:schemeClr val="accent5">
                <a:lumMod val="50000"/>
              </a:schemeClr>
            </a:solidFill>
          </a:ln>
        </p:spPr>
        <p:txBody>
          <a:bodyPr wrap="square">
            <a:spAutoFit/>
          </a:bodyPr>
          <a:lstStyle/>
          <a:p>
            <a:r>
              <a:rPr lang="ja-JP" altLang="en-US" sz="2000" dirty="0">
                <a:solidFill>
                  <a:srgbClr val="FF0000"/>
                </a:solidFill>
                <a:latin typeface="ＭＳ Ｐゴシック" panose="020B0600070205080204" pitchFamily="50" charset="-128"/>
                <a:ea typeface="ＭＳ Ｐゴシック" panose="020B0600070205080204" pitchFamily="50" charset="-128"/>
              </a:rPr>
              <a:t>著作権</a:t>
            </a:r>
            <a:endParaRPr lang="ja-JP" altLang="en-US" sz="2000" dirty="0">
              <a:solidFill>
                <a:srgbClr val="FF0000"/>
              </a:solidFill>
            </a:endParaRPr>
          </a:p>
        </p:txBody>
      </p:sp>
      <p:sp>
        <p:nvSpPr>
          <p:cNvPr id="10" name="テキスト ボックス 9">
            <a:extLst>
              <a:ext uri="{FF2B5EF4-FFF2-40B4-BE49-F238E27FC236}">
                <a16:creationId xmlns:a16="http://schemas.microsoft.com/office/drawing/2014/main" id="{66C6A0B9-7649-9A11-2E27-75E97CA65BAF}"/>
              </a:ext>
            </a:extLst>
          </p:cNvPr>
          <p:cNvSpPr txBox="1"/>
          <p:nvPr/>
        </p:nvSpPr>
        <p:spPr>
          <a:xfrm>
            <a:off x="9704070" y="1024628"/>
            <a:ext cx="2028825" cy="400110"/>
          </a:xfrm>
          <a:prstGeom prst="rect">
            <a:avLst/>
          </a:prstGeom>
          <a:noFill/>
          <a:ln>
            <a:solidFill>
              <a:schemeClr val="accent5">
                <a:lumMod val="50000"/>
              </a:schemeClr>
            </a:solidFill>
          </a:ln>
        </p:spPr>
        <p:txBody>
          <a:bodyPr wrap="square">
            <a:spAutoFit/>
          </a:bodyPr>
          <a:lstStyle/>
          <a:p>
            <a:r>
              <a:rPr lang="ja-JP" altLang="en-US" sz="2000" dirty="0">
                <a:solidFill>
                  <a:srgbClr val="FF0000"/>
                </a:solidFill>
                <a:latin typeface="ＭＳ Ｐゴシック" panose="020B0600070205080204" pitchFamily="50" charset="-128"/>
                <a:ea typeface="ＭＳ Ｐゴシック" panose="020B0600070205080204" pitchFamily="50" charset="-128"/>
              </a:rPr>
              <a:t>ワンクリック請求</a:t>
            </a:r>
            <a:endParaRPr lang="ja-JP" altLang="en-US" sz="2000" dirty="0">
              <a:solidFill>
                <a:srgbClr val="FF0000"/>
              </a:solidFill>
            </a:endParaRPr>
          </a:p>
        </p:txBody>
      </p:sp>
      <p:sp>
        <p:nvSpPr>
          <p:cNvPr id="11" name="テキスト ボックス 10">
            <a:extLst>
              <a:ext uri="{FF2B5EF4-FFF2-40B4-BE49-F238E27FC236}">
                <a16:creationId xmlns:a16="http://schemas.microsoft.com/office/drawing/2014/main" id="{59CA27F5-C9AD-E29A-2C69-A3E762025199}"/>
              </a:ext>
            </a:extLst>
          </p:cNvPr>
          <p:cNvSpPr txBox="1"/>
          <p:nvPr/>
        </p:nvSpPr>
        <p:spPr>
          <a:xfrm>
            <a:off x="10515601" y="3166610"/>
            <a:ext cx="1200150" cy="400110"/>
          </a:xfrm>
          <a:prstGeom prst="rect">
            <a:avLst/>
          </a:prstGeom>
          <a:noFill/>
          <a:ln>
            <a:solidFill>
              <a:schemeClr val="accent5">
                <a:lumMod val="50000"/>
              </a:schemeClr>
            </a:solidFill>
          </a:ln>
        </p:spPr>
        <p:txBody>
          <a:bodyPr wrap="square">
            <a:spAutoFit/>
          </a:bodyPr>
          <a:lstStyle/>
          <a:p>
            <a:r>
              <a:rPr lang="ja-JP" altLang="en-US" sz="2000" dirty="0">
                <a:solidFill>
                  <a:srgbClr val="FF0000"/>
                </a:solidFill>
                <a:latin typeface="ＭＳ Ｐゴシック" panose="020B0600070205080204" pitchFamily="50" charset="-128"/>
                <a:ea typeface="ＭＳ Ｐゴシック" panose="020B0600070205080204" pitchFamily="50" charset="-128"/>
              </a:rPr>
              <a:t>肖像権</a:t>
            </a:r>
            <a:endParaRPr lang="ja-JP" altLang="en-US" sz="2000" dirty="0">
              <a:solidFill>
                <a:srgbClr val="FF0000"/>
              </a:solidFill>
            </a:endParaRPr>
          </a:p>
        </p:txBody>
      </p:sp>
      <p:sp>
        <p:nvSpPr>
          <p:cNvPr id="12" name="テキスト ボックス 11">
            <a:extLst>
              <a:ext uri="{FF2B5EF4-FFF2-40B4-BE49-F238E27FC236}">
                <a16:creationId xmlns:a16="http://schemas.microsoft.com/office/drawing/2014/main" id="{082D3A21-AF00-D03C-F931-F787567B1DE6}"/>
              </a:ext>
            </a:extLst>
          </p:cNvPr>
          <p:cNvSpPr txBox="1"/>
          <p:nvPr/>
        </p:nvSpPr>
        <p:spPr>
          <a:xfrm>
            <a:off x="10524364" y="2084951"/>
            <a:ext cx="1200150" cy="400110"/>
          </a:xfrm>
          <a:prstGeom prst="rect">
            <a:avLst/>
          </a:prstGeom>
          <a:noFill/>
          <a:ln>
            <a:solidFill>
              <a:schemeClr val="accent5">
                <a:lumMod val="50000"/>
              </a:schemeClr>
            </a:solidFill>
          </a:ln>
        </p:spPr>
        <p:txBody>
          <a:bodyPr wrap="square">
            <a:spAutoFit/>
          </a:bodyPr>
          <a:lstStyle/>
          <a:p>
            <a:r>
              <a:rPr lang="ja-JP" altLang="en-US" sz="2000" dirty="0">
                <a:solidFill>
                  <a:srgbClr val="FF0000"/>
                </a:solidFill>
                <a:latin typeface="ＭＳ Ｐゴシック" panose="020B0600070205080204" pitchFamily="50" charset="-128"/>
                <a:ea typeface="ＭＳ Ｐゴシック" panose="020B0600070205080204" pitchFamily="50" charset="-128"/>
              </a:rPr>
              <a:t>法律</a:t>
            </a:r>
            <a:endParaRPr lang="ja-JP" altLang="en-US" sz="2000" dirty="0">
              <a:solidFill>
                <a:srgbClr val="FF0000"/>
              </a:solidFill>
            </a:endParaRPr>
          </a:p>
        </p:txBody>
      </p:sp>
      <p:sp>
        <p:nvSpPr>
          <p:cNvPr id="4" name="テキスト ボックス 3">
            <a:extLst>
              <a:ext uri="{FF2B5EF4-FFF2-40B4-BE49-F238E27FC236}">
                <a16:creationId xmlns:a16="http://schemas.microsoft.com/office/drawing/2014/main" id="{76C4277C-48CE-BAA8-56D5-D08E0C69268D}"/>
              </a:ext>
            </a:extLst>
          </p:cNvPr>
          <p:cNvSpPr txBox="1"/>
          <p:nvPr/>
        </p:nvSpPr>
        <p:spPr>
          <a:xfrm>
            <a:off x="10365709" y="4318591"/>
            <a:ext cx="1323974" cy="400110"/>
          </a:xfrm>
          <a:prstGeom prst="rect">
            <a:avLst/>
          </a:prstGeom>
          <a:noFill/>
          <a:ln>
            <a:solidFill>
              <a:schemeClr val="accent5">
                <a:lumMod val="50000"/>
              </a:schemeClr>
            </a:solidFill>
          </a:ln>
        </p:spPr>
        <p:txBody>
          <a:bodyPr wrap="square">
            <a:spAutoFit/>
          </a:bodyPr>
          <a:lstStyle/>
          <a:p>
            <a:r>
              <a:rPr lang="ja-JP" altLang="en-US" sz="2000" dirty="0">
                <a:solidFill>
                  <a:srgbClr val="FF0000"/>
                </a:solidFill>
                <a:latin typeface="ＭＳ Ｐゴシック" panose="020B0600070205080204" pitchFamily="50" charset="-128"/>
                <a:ea typeface="ＭＳ Ｐゴシック" panose="020B0600070205080204" pitchFamily="50" charset="-128"/>
              </a:rPr>
              <a:t>個人情報</a:t>
            </a:r>
            <a:endParaRPr lang="ja-JP" altLang="en-US" sz="2000" dirty="0">
              <a:solidFill>
                <a:srgbClr val="FF0000"/>
              </a:solidFill>
            </a:endParaRPr>
          </a:p>
        </p:txBody>
      </p:sp>
    </p:spTree>
    <p:custDataLst>
      <p:tags r:id="rId1"/>
    </p:custDataLst>
    <p:extLst>
      <p:ext uri="{BB962C8B-B14F-4D97-AF65-F5344CB8AC3E}">
        <p14:creationId xmlns:p14="http://schemas.microsoft.com/office/powerpoint/2010/main" val="3895627334"/>
      </p:ext>
    </p:extLst>
  </p:cSld>
  <p:clrMapOvr>
    <a:masterClrMapping/>
  </p:clrMapOvr>
  <mc:AlternateContent xmlns:mc="http://schemas.openxmlformats.org/markup-compatibility/2006" xmlns:p14="http://schemas.microsoft.com/office/powerpoint/2010/main">
    <mc:Choice Requires="p14">
      <p:transition spd="slow" p14:dur="2000" advTm="73904"/>
    </mc:Choice>
    <mc:Fallback xmlns="">
      <p:transition spd="slow" advTm="73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3.75E-6 1.85185E-6 L -0.59336 0.17731 " pathEditMode="relative" rAng="0" ptsTypes="AA">
                                      <p:cBhvr>
                                        <p:cTn id="24" dur="500" fill="hold"/>
                                        <p:tgtEl>
                                          <p:spTgt spid="8"/>
                                        </p:tgtEl>
                                        <p:attrNameLst>
                                          <p:attrName>ppt_x</p:attrName>
                                          <p:attrName>ppt_y</p:attrName>
                                        </p:attrNameLst>
                                      </p:cBhvr>
                                      <p:rCtr x="-29674" y="8866"/>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2.5E-6 2.59259E-6 L -0.3513 -0.22014 " pathEditMode="relative" rAng="0" ptsTypes="AA">
                                      <p:cBhvr>
                                        <p:cTn id="28" dur="500" fill="hold"/>
                                        <p:tgtEl>
                                          <p:spTgt spid="7"/>
                                        </p:tgtEl>
                                        <p:attrNameLst>
                                          <p:attrName>ppt_x</p:attrName>
                                          <p:attrName>ppt_y</p:attrName>
                                        </p:attrNameLst>
                                      </p:cBhvr>
                                      <p:rCtr x="-17565" y="-11019"/>
                                    </p:animMotion>
                                  </p:childTnLst>
                                </p:cTn>
                              </p:par>
                              <p:par>
                                <p:cTn id="29" presetID="42" presetClass="path" presetSubtype="0" accel="50000" decel="50000" fill="hold" grpId="1" nodeType="withEffect">
                                  <p:stCondLst>
                                    <p:cond delay="0"/>
                                  </p:stCondLst>
                                  <p:childTnLst>
                                    <p:animMotion origin="layout" path="M 3.33333E-6 -2.22222E-6 L -0.13516 0.17894 " pathEditMode="relative" rAng="0" ptsTypes="AA">
                                      <p:cBhvr>
                                        <p:cTn id="30" dur="500" fill="hold"/>
                                        <p:tgtEl>
                                          <p:spTgt spid="10"/>
                                        </p:tgtEl>
                                        <p:attrNameLst>
                                          <p:attrName>ppt_x</p:attrName>
                                          <p:attrName>ppt_y</p:attrName>
                                        </p:attrNameLst>
                                      </p:cBhvr>
                                      <p:rCtr x="-6758" y="893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6.25E-7 3.33333E-6 L -0.54219 0.23657 " pathEditMode="relative" rAng="0" ptsTypes="AA">
                                      <p:cBhvr>
                                        <p:cTn id="34" dur="500" fill="hold"/>
                                        <p:tgtEl>
                                          <p:spTgt spid="6"/>
                                        </p:tgtEl>
                                        <p:attrNameLst>
                                          <p:attrName>ppt_x</p:attrName>
                                          <p:attrName>ppt_y</p:attrName>
                                        </p:attrNameLst>
                                      </p:cBhvr>
                                      <p:rCtr x="-27109" y="11829"/>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25E-6 -2.22222E-6 L -0.38294 0.06644 " pathEditMode="relative" rAng="0" ptsTypes="AA">
                                      <p:cBhvr>
                                        <p:cTn id="38" dur="500" fill="hold"/>
                                        <p:tgtEl>
                                          <p:spTgt spid="11"/>
                                        </p:tgtEl>
                                        <p:attrNameLst>
                                          <p:attrName>ppt_x</p:attrName>
                                          <p:attrName>ppt_y</p:attrName>
                                        </p:attrNameLst>
                                      </p:cBhvr>
                                      <p:rCtr x="-19154" y="3310"/>
                                    </p:animMotion>
                                  </p:childTnLst>
                                </p:cTn>
                              </p:par>
                              <p:par>
                                <p:cTn id="39" presetID="42" presetClass="path" presetSubtype="0" accel="50000" decel="50000" fill="hold" grpId="1" nodeType="withEffect">
                                  <p:stCondLst>
                                    <p:cond delay="0"/>
                                  </p:stCondLst>
                                  <p:childTnLst>
                                    <p:animMotion origin="layout" path="M 2.70833E-6 3.7037E-6 L -0.54076 -0.10024 " pathEditMode="relative" rAng="0" ptsTypes="AA">
                                      <p:cBhvr>
                                        <p:cTn id="40" dur="500" fill="hold"/>
                                        <p:tgtEl>
                                          <p:spTgt spid="4"/>
                                        </p:tgtEl>
                                        <p:attrNameLst>
                                          <p:attrName>ppt_x</p:attrName>
                                          <p:attrName>ppt_y</p:attrName>
                                        </p:attrNameLst>
                                      </p:cBhvr>
                                      <p:rCtr x="-27044" y="-5023"/>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0 -1.85185E-6 L -0.27578 0.53634 " pathEditMode="relative" rAng="0" ptsTypes="AA">
                                      <p:cBhvr>
                                        <p:cTn id="44" dur="500" fill="hold"/>
                                        <p:tgtEl>
                                          <p:spTgt spid="12"/>
                                        </p:tgtEl>
                                        <p:attrNameLst>
                                          <p:attrName>ppt_x</p:attrName>
                                          <p:attrName>ppt_y</p:attrName>
                                        </p:attrNameLst>
                                      </p:cBhvr>
                                      <p:rCtr x="-13789" y="26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12" grpId="1" animBg="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CB3D84-AC63-2874-04C5-1844904BAC8B}"/>
              </a:ext>
            </a:extLst>
          </p:cNvPr>
          <p:cNvSpPr>
            <a:spLocks noGrp="1"/>
          </p:cNvSpPr>
          <p:nvPr>
            <p:ph type="title"/>
          </p:nvPr>
        </p:nvSpPr>
        <p:spPr>
          <a:xfrm>
            <a:off x="491971" y="374003"/>
            <a:ext cx="3037292" cy="700195"/>
          </a:xfrm>
        </p:spPr>
        <p:txBody>
          <a:bodyPr>
            <a:normAutofit/>
          </a:bodyPr>
          <a:lstStyle/>
          <a:p>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６</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　個人情報保護</a:t>
            </a:r>
          </a:p>
        </p:txBody>
      </p:sp>
      <p:sp>
        <p:nvSpPr>
          <p:cNvPr id="4" name="テキスト ボックス 3">
            <a:extLst>
              <a:ext uri="{FF2B5EF4-FFF2-40B4-BE49-F238E27FC236}">
                <a16:creationId xmlns:a16="http://schemas.microsoft.com/office/drawing/2014/main" id="{68C8EC22-3316-29D6-3726-C9D6D5C8BE57}"/>
              </a:ext>
            </a:extLst>
          </p:cNvPr>
          <p:cNvSpPr txBox="1"/>
          <p:nvPr/>
        </p:nvSpPr>
        <p:spPr>
          <a:xfrm>
            <a:off x="491971" y="1074198"/>
            <a:ext cx="11498924" cy="5262979"/>
          </a:xfrm>
          <a:prstGeom prst="rect">
            <a:avLst/>
          </a:prstGeom>
          <a:noFill/>
        </p:spPr>
        <p:txBody>
          <a:bodyPr wrap="square">
            <a:spAutoFit/>
          </a:bodyPr>
          <a:lstStyle/>
          <a:p>
            <a:r>
              <a:rPr lang="ja-JP" altLang="en-US" sz="2400" dirty="0">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：複数の組合せで個人を特定できる情報</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・流失➡様々な犯罪被害のリスク</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・氏名，性別，住所，生年月日･･･</a:t>
            </a:r>
            <a:r>
              <a:rPr lang="ja-JP" altLang="en-US" sz="2400" dirty="0">
                <a:highlight>
                  <a:srgbClr val="FFFF00"/>
                </a:highlight>
                <a:latin typeface="ＭＳ ゴシック" panose="020B0609070205080204" pitchFamily="49" charset="-128"/>
                <a:ea typeface="ＭＳ ゴシック" panose="020B0609070205080204" pitchFamily="49" charset="-128"/>
              </a:rPr>
              <a:t> （　　　　　　　）</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　　➡個人が注意して守る･･･ユーザ</a:t>
            </a:r>
            <a:r>
              <a:rPr lang="en-US" altLang="ja-JP" sz="2400" dirty="0">
                <a:latin typeface="ＭＳ ゴシック" panose="020B0609070205080204" pitchFamily="49" charset="-128"/>
                <a:ea typeface="ＭＳ ゴシック" panose="020B0609070205080204" pitchFamily="49" charset="-128"/>
              </a:rPr>
              <a:t>ID,</a:t>
            </a:r>
            <a:r>
              <a:rPr lang="ja-JP" altLang="en-US" sz="2400" dirty="0">
                <a:latin typeface="ＭＳ ゴシック" panose="020B0609070205080204" pitchFamily="49" charset="-128"/>
                <a:ea typeface="ＭＳ ゴシック" panose="020B0609070205080204" pitchFamily="49" charset="-128"/>
              </a:rPr>
              <a:t>パスワード管理</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　　　例　</a:t>
            </a:r>
            <a:r>
              <a:rPr lang="ja-JP" altLang="en-US" sz="2400" dirty="0">
                <a:solidFill>
                  <a:srgbClr val="FF0000"/>
                </a:solidFill>
                <a:latin typeface="ＭＳ ゴシック" panose="020B0609070205080204" pitchFamily="49" charset="-128"/>
                <a:ea typeface="ＭＳ ゴシック" panose="020B0609070205080204" pitchFamily="49" charset="-128"/>
              </a:rPr>
              <a:t>コアパスワード</a:t>
            </a:r>
            <a:r>
              <a:rPr lang="ja-JP" altLang="en-US" sz="2400" dirty="0">
                <a:latin typeface="ＭＳ ゴシック" panose="020B0609070205080204" pitchFamily="49" charset="-128"/>
                <a:ea typeface="ＭＳ ゴシック" panose="020B0609070205080204" pitchFamily="49" charset="-128"/>
              </a:rPr>
              <a:t>＋枝</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　　　</a:t>
            </a:r>
            <a:r>
              <a:rPr lang="en-US" altLang="ja-JP" sz="2400" u="sng" dirty="0">
                <a:solidFill>
                  <a:srgbClr val="FF0000"/>
                </a:solidFill>
                <a:latin typeface="ＭＳ ゴシック" panose="020B0609070205080204" pitchFamily="49" charset="-128"/>
                <a:ea typeface="ＭＳ ゴシック" panose="020B0609070205080204" pitchFamily="49" charset="-128"/>
              </a:rPr>
              <a:t>41tenKi?</a:t>
            </a:r>
            <a:r>
              <a:rPr lang="en-US" altLang="ja-JP" sz="2400" dirty="0">
                <a:latin typeface="ＭＳ ゴシック" panose="020B0609070205080204" pitchFamily="49" charset="-128"/>
                <a:ea typeface="ＭＳ ゴシック" panose="020B0609070205080204" pitchFamily="49" charset="-128"/>
              </a:rPr>
              <a:t>ggl  </a:t>
            </a:r>
            <a:r>
              <a:rPr lang="en-US" altLang="ja-JP" sz="2400" u="sng" dirty="0">
                <a:solidFill>
                  <a:srgbClr val="FF0000"/>
                </a:solidFill>
                <a:latin typeface="ＭＳ ゴシック" panose="020B0609070205080204" pitchFamily="49" charset="-128"/>
                <a:ea typeface="ＭＳ ゴシック" panose="020B0609070205080204" pitchFamily="49" charset="-128"/>
              </a:rPr>
              <a:t>41tenKi?</a:t>
            </a:r>
            <a:r>
              <a:rPr lang="en-US" altLang="ja-JP" sz="2400" dirty="0">
                <a:latin typeface="ＭＳ ゴシック" panose="020B0609070205080204" pitchFamily="49" charset="-128"/>
                <a:ea typeface="ＭＳ ゴシック" panose="020B0609070205080204" pitchFamily="49" charset="-128"/>
              </a:rPr>
              <a:t>amz  </a:t>
            </a:r>
            <a:r>
              <a:rPr lang="en-US" altLang="ja-JP" sz="2400" u="sng" dirty="0">
                <a:solidFill>
                  <a:srgbClr val="FF0000"/>
                </a:solidFill>
                <a:latin typeface="ＭＳ ゴシック" panose="020B0609070205080204" pitchFamily="49" charset="-128"/>
                <a:ea typeface="ＭＳ ゴシック" panose="020B0609070205080204" pitchFamily="49" charset="-128"/>
              </a:rPr>
              <a:t>41tenKi?</a:t>
            </a:r>
            <a:r>
              <a:rPr lang="en-US" altLang="ja-JP" sz="2400" dirty="0">
                <a:latin typeface="ＭＳ ゴシック" panose="020B0609070205080204" pitchFamily="49" charset="-128"/>
                <a:ea typeface="ＭＳ ゴシック" panose="020B0609070205080204" pitchFamily="49" charset="-128"/>
              </a:rPr>
              <a:t>yho</a:t>
            </a:r>
            <a:r>
              <a:rPr lang="ja-JP" altLang="en-US" sz="2400" dirty="0">
                <a:latin typeface="ＭＳ ゴシック" panose="020B0609070205080204" pitchFamily="49" charset="-128"/>
                <a:ea typeface="ＭＳ ゴシック" panose="020B0609070205080204" pitchFamily="49" charset="-128"/>
              </a:rPr>
              <a:t>･･･</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・パスポート、保険証、マイナンバー･･･</a:t>
            </a:r>
            <a:r>
              <a:rPr lang="ja-JP" altLang="en-US" sz="2400" dirty="0">
                <a:highlight>
                  <a:srgbClr val="FFFF00"/>
                </a:highlight>
                <a:latin typeface="ＭＳ ゴシック" panose="020B0609070205080204" pitchFamily="49" charset="-128"/>
                <a:ea typeface="ＭＳ ゴシック" panose="020B0609070205080204" pitchFamily="49" charset="-128"/>
              </a:rPr>
              <a:t>（　　　　　　　）</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・人種、思想信条、身分、病歴、成績、金融、財産･･･</a:t>
            </a:r>
            <a:r>
              <a:rPr lang="ja-JP" altLang="en-US" sz="2400" dirty="0">
                <a:highlight>
                  <a:srgbClr val="FFFF00"/>
                </a:highlight>
                <a:latin typeface="ＭＳ ゴシック" panose="020B0609070205080204" pitchFamily="49" charset="-128"/>
                <a:ea typeface="ＭＳ ゴシック" panose="020B0609070205080204" pitchFamily="49" charset="-128"/>
              </a:rPr>
              <a:t> （　　　　　　　　）</a:t>
            </a:r>
            <a:endParaRPr lang="en-US" altLang="ja-JP" sz="2400" dirty="0">
              <a:highlight>
                <a:srgbClr val="FFFF00"/>
              </a:highlight>
              <a:latin typeface="ＭＳ ゴシック" panose="020B0609070205080204" pitchFamily="49" charset="-128"/>
              <a:ea typeface="ＭＳ ゴシック" panose="020B0609070205080204" pitchFamily="49" charset="-128"/>
            </a:endParaRPr>
          </a:p>
          <a:p>
            <a:endParaRPr lang="en-US" altLang="ja-JP" sz="2400" dirty="0">
              <a:highlight>
                <a:srgbClr val="FFFF00"/>
              </a:highlight>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自撮り画像や仲間と撮ったＶサイン写真のアップロード➡リスク</a:t>
            </a:r>
            <a:endParaRPr lang="en-US" altLang="ja-JP" sz="2400" dirty="0">
              <a:latin typeface="ＭＳ ゴシック" panose="020B0609070205080204" pitchFamily="49" charset="-128"/>
              <a:ea typeface="ＭＳ ゴシック" panose="020B0609070205080204" pitchFamily="49" charset="-128"/>
            </a:endParaRPr>
          </a:p>
          <a:p>
            <a:endParaRPr lang="en-US" altLang="ja-JP" sz="2400" dirty="0">
              <a:latin typeface="ＭＳ ゴシック" panose="020B0609070205080204" pitchFamily="49" charset="-128"/>
              <a:ea typeface="ＭＳ ゴシック" panose="020B0609070205080204" pitchFamily="49" charset="-128"/>
            </a:endParaRPr>
          </a:p>
          <a:p>
            <a:endParaRPr lang="en-US" altLang="ja-JP" sz="2400" dirty="0">
              <a:highlight>
                <a:srgbClr val="FFFF00"/>
              </a:highlight>
              <a:latin typeface="ＭＳ ゴシック" panose="020B0609070205080204" pitchFamily="49" charset="-128"/>
              <a:ea typeface="ＭＳ ゴシック" panose="020B0609070205080204" pitchFamily="49" charset="-128"/>
            </a:endParaRPr>
          </a:p>
          <a:p>
            <a:endParaRPr lang="en-US" altLang="ja-JP" sz="2400" dirty="0">
              <a:highlight>
                <a:srgbClr val="FFFF00"/>
              </a:highlight>
              <a:latin typeface="ＭＳ ゴシック" panose="020B0609070205080204" pitchFamily="49" charset="-128"/>
              <a:ea typeface="ＭＳ ゴシック" panose="020B0609070205080204" pitchFamily="49" charset="-128"/>
            </a:endParaRPr>
          </a:p>
          <a:p>
            <a:endParaRPr lang="ja-JP" altLang="en-US" sz="2400"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20D5B686-8D84-62F8-3945-41841B90D09A}"/>
              </a:ext>
            </a:extLst>
          </p:cNvPr>
          <p:cNvSpPr txBox="1"/>
          <p:nvPr/>
        </p:nvSpPr>
        <p:spPr>
          <a:xfrm>
            <a:off x="9731527" y="1557880"/>
            <a:ext cx="1965158" cy="461665"/>
          </a:xfrm>
          <a:prstGeom prst="rect">
            <a:avLst/>
          </a:prstGeom>
          <a:noFill/>
          <a:ln>
            <a:solidFill>
              <a:schemeClr val="accent5">
                <a:lumMod val="50000"/>
              </a:schemeClr>
            </a:solidFill>
          </a:ln>
        </p:spPr>
        <p:txBody>
          <a:bodyPr wrap="square" rtlCol="0">
            <a:spAutoFit/>
          </a:bodyPr>
          <a:lstStyle/>
          <a:p>
            <a:r>
              <a:rPr lang="ja-JP" altLang="en-US" sz="2400" dirty="0">
                <a:solidFill>
                  <a:srgbClr val="FF0000"/>
                </a:solidFill>
                <a:latin typeface="ＭＳ ゴシック" panose="020B0609070205080204" pitchFamily="49" charset="-128"/>
                <a:ea typeface="ＭＳ ゴシック" panose="020B0609070205080204" pitchFamily="49" charset="-128"/>
              </a:rPr>
              <a:t>基本４情報</a:t>
            </a:r>
            <a:endParaRPr kumimoji="1" lang="ja-JP" altLang="en-US" sz="2400" dirty="0">
              <a:solidFill>
                <a:srgbClr val="FF0000"/>
              </a:solidFill>
            </a:endParaRPr>
          </a:p>
        </p:txBody>
      </p:sp>
      <p:sp>
        <p:nvSpPr>
          <p:cNvPr id="8" name="テキスト ボックス 7">
            <a:extLst>
              <a:ext uri="{FF2B5EF4-FFF2-40B4-BE49-F238E27FC236}">
                <a16:creationId xmlns:a16="http://schemas.microsoft.com/office/drawing/2014/main" id="{5208E6F4-72F9-DB6D-92CD-BBDF2D4A0358}"/>
              </a:ext>
            </a:extLst>
          </p:cNvPr>
          <p:cNvSpPr txBox="1"/>
          <p:nvPr/>
        </p:nvSpPr>
        <p:spPr>
          <a:xfrm>
            <a:off x="9524986" y="2142015"/>
            <a:ext cx="2205936" cy="461665"/>
          </a:xfrm>
          <a:prstGeom prst="rect">
            <a:avLst/>
          </a:prstGeom>
          <a:noFill/>
          <a:ln>
            <a:solidFill>
              <a:schemeClr val="accent5">
                <a:lumMod val="50000"/>
              </a:schemeClr>
            </a:solidFill>
          </a:ln>
        </p:spPr>
        <p:txBody>
          <a:bodyPr wrap="square" rtlCol="0">
            <a:spAutoFit/>
          </a:bodyPr>
          <a:lstStyle/>
          <a:p>
            <a:r>
              <a:rPr lang="zh-TW" altLang="en-US" sz="2400" dirty="0">
                <a:solidFill>
                  <a:srgbClr val="FF0000"/>
                </a:solidFill>
                <a:latin typeface="ＭＳ ゴシック" panose="020B0609070205080204" pitchFamily="49" charset="-128"/>
                <a:ea typeface="ＭＳ ゴシック" panose="020B0609070205080204" pitchFamily="49" charset="-128"/>
              </a:rPr>
              <a:t>個人識別符号</a:t>
            </a:r>
            <a:endParaRPr kumimoji="1" lang="ja-JP" altLang="en-US" sz="2400" dirty="0">
              <a:solidFill>
                <a:srgbClr val="FF0000"/>
              </a:solidFill>
            </a:endParaRPr>
          </a:p>
        </p:txBody>
      </p:sp>
      <p:sp>
        <p:nvSpPr>
          <p:cNvPr id="9" name="テキスト ボックス 8">
            <a:extLst>
              <a:ext uri="{FF2B5EF4-FFF2-40B4-BE49-F238E27FC236}">
                <a16:creationId xmlns:a16="http://schemas.microsoft.com/office/drawing/2014/main" id="{365FDF2A-317D-36B6-AC5E-732D8A6D4527}"/>
              </a:ext>
            </a:extLst>
          </p:cNvPr>
          <p:cNvSpPr txBox="1"/>
          <p:nvPr/>
        </p:nvSpPr>
        <p:spPr>
          <a:xfrm>
            <a:off x="9317736" y="2701571"/>
            <a:ext cx="2413641" cy="461665"/>
          </a:xfrm>
          <a:prstGeom prst="rect">
            <a:avLst/>
          </a:prstGeom>
          <a:noFill/>
          <a:ln>
            <a:solidFill>
              <a:schemeClr val="accent5">
                <a:lumMod val="50000"/>
              </a:schemeClr>
            </a:solidFill>
          </a:ln>
        </p:spPr>
        <p:txBody>
          <a:bodyPr wrap="square" rtlCol="0">
            <a:spAutoFit/>
          </a:bodyPr>
          <a:lstStyle/>
          <a:p>
            <a:r>
              <a:rPr lang="zh-TW" altLang="en-US" sz="2400" dirty="0">
                <a:solidFill>
                  <a:srgbClr val="FF0000"/>
                </a:solidFill>
                <a:latin typeface="ＭＳ ゴシック" panose="020B0609070205080204" pitchFamily="49" charset="-128"/>
                <a:ea typeface="ＭＳ ゴシック" panose="020B0609070205080204" pitchFamily="49" charset="-128"/>
              </a:rPr>
              <a:t>要配慮個人情報</a:t>
            </a:r>
            <a:endParaRPr kumimoji="1" lang="ja-JP" altLang="en-US" sz="2400" dirty="0">
              <a:solidFill>
                <a:srgbClr val="FF0000"/>
              </a:solidFill>
            </a:endParaRPr>
          </a:p>
        </p:txBody>
      </p:sp>
      <p:sp>
        <p:nvSpPr>
          <p:cNvPr id="10" name="テキスト ボックス 9">
            <a:extLst>
              <a:ext uri="{FF2B5EF4-FFF2-40B4-BE49-F238E27FC236}">
                <a16:creationId xmlns:a16="http://schemas.microsoft.com/office/drawing/2014/main" id="{4F9F9468-E3AA-1B34-929F-025C5293C4F6}"/>
              </a:ext>
            </a:extLst>
          </p:cNvPr>
          <p:cNvSpPr txBox="1"/>
          <p:nvPr/>
        </p:nvSpPr>
        <p:spPr>
          <a:xfrm>
            <a:off x="9701400" y="1024101"/>
            <a:ext cx="1965158" cy="461665"/>
          </a:xfrm>
          <a:prstGeom prst="rect">
            <a:avLst/>
          </a:prstGeom>
          <a:noFill/>
          <a:ln>
            <a:solidFill>
              <a:schemeClr val="accent5">
                <a:lumMod val="50000"/>
              </a:schemeClr>
            </a:solidFill>
          </a:ln>
        </p:spPr>
        <p:txBody>
          <a:bodyPr wrap="square" rtlCol="0">
            <a:spAutoFit/>
          </a:bodyPr>
          <a:lstStyle/>
          <a:p>
            <a:r>
              <a:rPr lang="ja-JP" altLang="en-US" sz="2400" dirty="0">
                <a:solidFill>
                  <a:srgbClr val="FF0000"/>
                </a:solidFill>
                <a:latin typeface="ＭＳ ゴシック" panose="020B0609070205080204" pitchFamily="49" charset="-128"/>
                <a:ea typeface="ＭＳ ゴシック" panose="020B0609070205080204" pitchFamily="49" charset="-128"/>
              </a:rPr>
              <a:t>個人情報</a:t>
            </a:r>
            <a:endParaRPr kumimoji="1" lang="ja-JP" altLang="en-US" sz="2400" dirty="0">
              <a:solidFill>
                <a:srgbClr val="FF0000"/>
              </a:solidFill>
            </a:endParaRPr>
          </a:p>
        </p:txBody>
      </p:sp>
      <p:sp>
        <p:nvSpPr>
          <p:cNvPr id="3" name="テキスト ボックス 2">
            <a:extLst>
              <a:ext uri="{FF2B5EF4-FFF2-40B4-BE49-F238E27FC236}">
                <a16:creationId xmlns:a16="http://schemas.microsoft.com/office/drawing/2014/main" id="{C9532C26-EC2D-F405-E62B-39938A50AA18}"/>
              </a:ext>
            </a:extLst>
          </p:cNvPr>
          <p:cNvSpPr txBox="1"/>
          <p:nvPr/>
        </p:nvSpPr>
        <p:spPr>
          <a:xfrm>
            <a:off x="1739956" y="4947239"/>
            <a:ext cx="1188304" cy="369332"/>
          </a:xfrm>
          <a:prstGeom prst="rect">
            <a:avLst/>
          </a:prstGeom>
          <a:noFill/>
          <a:ln>
            <a:solidFill>
              <a:srgbClr val="0070C0"/>
            </a:solidFill>
          </a:ln>
        </p:spPr>
        <p:txBody>
          <a:bodyPr wrap="squar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rPr>
              <a:t>撮影時刻</a:t>
            </a:r>
          </a:p>
        </p:txBody>
      </p:sp>
      <p:sp>
        <p:nvSpPr>
          <p:cNvPr id="6" name="テキスト ボックス 5">
            <a:extLst>
              <a:ext uri="{FF2B5EF4-FFF2-40B4-BE49-F238E27FC236}">
                <a16:creationId xmlns:a16="http://schemas.microsoft.com/office/drawing/2014/main" id="{9495695C-FD4D-9177-F27F-AD34DDBEE29D}"/>
              </a:ext>
            </a:extLst>
          </p:cNvPr>
          <p:cNvSpPr txBox="1"/>
          <p:nvPr/>
        </p:nvSpPr>
        <p:spPr>
          <a:xfrm>
            <a:off x="3167483" y="4965416"/>
            <a:ext cx="1111406" cy="369332"/>
          </a:xfrm>
          <a:prstGeom prst="rect">
            <a:avLst/>
          </a:prstGeom>
          <a:noFill/>
          <a:ln>
            <a:solidFill>
              <a:srgbClr val="0070C0"/>
            </a:solidFill>
          </a:ln>
        </p:spPr>
        <p:txBody>
          <a:bodyPr wrap="squar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rPr>
              <a:t>撮影場所</a:t>
            </a:r>
          </a:p>
        </p:txBody>
      </p:sp>
      <p:sp>
        <p:nvSpPr>
          <p:cNvPr id="7" name="テキスト ボックス 6">
            <a:extLst>
              <a:ext uri="{FF2B5EF4-FFF2-40B4-BE49-F238E27FC236}">
                <a16:creationId xmlns:a16="http://schemas.microsoft.com/office/drawing/2014/main" id="{CD0B3A14-3BE7-A88A-7430-B6C7E1CEC5C3}"/>
              </a:ext>
            </a:extLst>
          </p:cNvPr>
          <p:cNvSpPr txBox="1"/>
          <p:nvPr/>
        </p:nvSpPr>
        <p:spPr>
          <a:xfrm>
            <a:off x="4467777" y="4973804"/>
            <a:ext cx="2822761" cy="369332"/>
          </a:xfrm>
          <a:prstGeom prst="rect">
            <a:avLst/>
          </a:prstGeom>
          <a:noFill/>
          <a:ln>
            <a:solidFill>
              <a:srgbClr val="0070C0"/>
            </a:solidFill>
          </a:ln>
        </p:spPr>
        <p:txBody>
          <a:bodyPr wrap="squar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rPr>
              <a:t>発信したスマホの物理情報</a:t>
            </a:r>
          </a:p>
        </p:txBody>
      </p:sp>
      <p:sp>
        <p:nvSpPr>
          <p:cNvPr id="11" name="テキスト ボックス 10">
            <a:extLst>
              <a:ext uri="{FF2B5EF4-FFF2-40B4-BE49-F238E27FC236}">
                <a16:creationId xmlns:a16="http://schemas.microsoft.com/office/drawing/2014/main" id="{AFF92897-F8B8-6759-07B8-F8388FB29BF2}"/>
              </a:ext>
            </a:extLst>
          </p:cNvPr>
          <p:cNvSpPr txBox="1"/>
          <p:nvPr/>
        </p:nvSpPr>
        <p:spPr>
          <a:xfrm>
            <a:off x="7497600" y="4983592"/>
            <a:ext cx="1111406" cy="369332"/>
          </a:xfrm>
          <a:prstGeom prst="rect">
            <a:avLst/>
          </a:prstGeom>
          <a:noFill/>
          <a:ln>
            <a:solidFill>
              <a:srgbClr val="0070C0"/>
            </a:solidFill>
          </a:ln>
        </p:spPr>
        <p:txBody>
          <a:bodyPr wrap="squar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rPr>
              <a:t>指紋</a:t>
            </a:r>
          </a:p>
        </p:txBody>
      </p:sp>
      <p:sp>
        <p:nvSpPr>
          <p:cNvPr id="12" name="テキスト ボックス 11">
            <a:extLst>
              <a:ext uri="{FF2B5EF4-FFF2-40B4-BE49-F238E27FC236}">
                <a16:creationId xmlns:a16="http://schemas.microsoft.com/office/drawing/2014/main" id="{F35F26B0-D723-77EC-E7C9-298256084720}"/>
              </a:ext>
            </a:extLst>
          </p:cNvPr>
          <p:cNvSpPr txBox="1"/>
          <p:nvPr/>
        </p:nvSpPr>
        <p:spPr>
          <a:xfrm>
            <a:off x="8764338" y="4966814"/>
            <a:ext cx="1111406" cy="369332"/>
          </a:xfrm>
          <a:prstGeom prst="rect">
            <a:avLst/>
          </a:prstGeom>
          <a:noFill/>
          <a:ln>
            <a:solidFill>
              <a:srgbClr val="0070C0"/>
            </a:solidFill>
          </a:ln>
        </p:spPr>
        <p:txBody>
          <a:bodyPr wrap="squar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rPr>
              <a:t>目の虹彩</a:t>
            </a:r>
          </a:p>
        </p:txBody>
      </p:sp>
    </p:spTree>
    <p:custDataLst>
      <p:tags r:id="rId1"/>
    </p:custDataLst>
    <p:extLst>
      <p:ext uri="{BB962C8B-B14F-4D97-AF65-F5344CB8AC3E}">
        <p14:creationId xmlns:p14="http://schemas.microsoft.com/office/powerpoint/2010/main" val="1175180418"/>
      </p:ext>
    </p:extLst>
  </p:cSld>
  <p:clrMapOvr>
    <a:masterClrMapping/>
  </p:clrMapOvr>
  <mc:AlternateContent xmlns:mc="http://schemas.openxmlformats.org/markup-compatibility/2006" xmlns:p14="http://schemas.microsoft.com/office/powerpoint/2010/main">
    <mc:Choice Requires="p14">
      <p:transition spd="slow" p14:dur="2000" advTm="114101"/>
    </mc:Choice>
    <mc:Fallback xmlns="">
      <p:transition spd="slow" advTm="1141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2.08333E-6 -3.7037E-7 L -0.67226 0.00509 " pathEditMode="relative" rAng="0" ptsTypes="AA">
                                      <p:cBhvr>
                                        <p:cTn id="16" dur="500" fill="hold"/>
                                        <p:tgtEl>
                                          <p:spTgt spid="10"/>
                                        </p:tgtEl>
                                        <p:attrNameLst>
                                          <p:attrName>ppt_x</p:attrName>
                                          <p:attrName>ppt_y</p:attrName>
                                        </p:attrNameLst>
                                      </p:cBhvr>
                                      <p:rCtr x="-33620" y="255"/>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95833E-6 1.85185E-6 L -0.31628 0.04213 " pathEditMode="relative" rAng="0" ptsTypes="AA">
                                      <p:cBhvr>
                                        <p:cTn id="20" dur="500" fill="hold"/>
                                        <p:tgtEl>
                                          <p:spTgt spid="5"/>
                                        </p:tgtEl>
                                        <p:attrNameLst>
                                          <p:attrName>ppt_x</p:attrName>
                                          <p:attrName>ppt_y</p:attrName>
                                        </p:attrNameLst>
                                      </p:cBhvr>
                                      <p:rCtr x="-15820" y="2106"/>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4.79167E-6 -3.33333E-6 L -0.23645 0.16482 " pathEditMode="relative" rAng="0" ptsTypes="AA">
                                      <p:cBhvr>
                                        <p:cTn id="24" dur="500" fill="hold"/>
                                        <p:tgtEl>
                                          <p:spTgt spid="8"/>
                                        </p:tgtEl>
                                        <p:attrNameLst>
                                          <p:attrName>ppt_x</p:attrName>
                                          <p:attrName>ppt_y</p:attrName>
                                        </p:attrNameLst>
                                      </p:cBhvr>
                                      <p:rCtr x="-11823" y="8241"/>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1.04167E-6 3.7037E-6 L -0.06588 0.13912 " pathEditMode="relative" rAng="0" ptsTypes="AA">
                                      <p:cBhvr>
                                        <p:cTn id="28" dur="500" fill="hold"/>
                                        <p:tgtEl>
                                          <p:spTgt spid="9"/>
                                        </p:tgtEl>
                                        <p:attrNameLst>
                                          <p:attrName>ppt_x</p:attrName>
                                          <p:attrName>ppt_y</p:attrName>
                                        </p:attrNameLst>
                                      </p:cBhvr>
                                      <p:rCtr x="-3294" y="6944"/>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9" grpId="1" animBg="1"/>
      <p:bldP spid="10" grpId="0" animBg="1"/>
      <p:bldP spid="10" grpId="1" animBg="1"/>
      <p:bldP spid="3" grpId="0" animBg="1"/>
      <p:bldP spid="6" grpId="0" animBg="1"/>
      <p:bldP spid="7"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CB3D84-AC63-2874-04C5-1844904BAC8B}"/>
              </a:ext>
            </a:extLst>
          </p:cNvPr>
          <p:cNvSpPr>
            <a:spLocks noGrp="1"/>
          </p:cNvSpPr>
          <p:nvPr>
            <p:ph type="title"/>
          </p:nvPr>
        </p:nvSpPr>
        <p:spPr>
          <a:xfrm>
            <a:off x="367644" y="260881"/>
            <a:ext cx="11670558" cy="947134"/>
          </a:xfrm>
        </p:spPr>
        <p:txBody>
          <a:bodyPr>
            <a:normAutofit fontScale="90000"/>
          </a:bodyPr>
          <a:lstStyle/>
          <a:p>
            <a:r>
              <a:rPr lang="en-US" altLang="ja-JP" sz="2400" dirty="0">
                <a:latin typeface="ＭＳ ゴシック" panose="020B0609070205080204" pitchFamily="49" charset="-128"/>
                <a:ea typeface="ＭＳ ゴシック" panose="020B0609070205080204" pitchFamily="49" charset="-128"/>
              </a:rPr>
              <a:t>(7)</a:t>
            </a:r>
            <a:r>
              <a:rPr lang="ja-JP" altLang="en-US" sz="2400" dirty="0">
                <a:latin typeface="ＭＳ ゴシック" panose="020B0609070205080204" pitchFamily="49" charset="-128"/>
                <a:ea typeface="ＭＳ ゴシック" panose="020B0609070205080204" pitchFamily="49" charset="-128"/>
              </a:rPr>
              <a:t>　</a:t>
            </a:r>
            <a:r>
              <a:rPr kumimoji="1" lang="ja-JP" altLang="en-US" sz="2400" dirty="0">
                <a:latin typeface="ＭＳ ゴシック" panose="020B0609070205080204" pitchFamily="49" charset="-128"/>
                <a:ea typeface="ＭＳ ゴシック" panose="020B0609070205080204" pitchFamily="49" charset="-128"/>
              </a:rPr>
              <a:t>企業・行政・学校・医療機関など法人の立場からの個人情報保護と情報公開に関する遵守事項：個人情報保護法：個人情報流出や無断転売を防止</a:t>
            </a:r>
            <a:br>
              <a:rPr kumimoji="1" lang="ja-JP" altLang="en-US" sz="2400" dirty="0">
                <a:latin typeface="ＭＳ ゴシック" panose="020B0609070205080204" pitchFamily="49" charset="-128"/>
                <a:ea typeface="ＭＳ ゴシック" panose="020B0609070205080204" pitchFamily="49" charset="-128"/>
              </a:rPr>
            </a:br>
            <a:r>
              <a:rPr kumimoji="1" lang="ja-JP" altLang="en-US" sz="2400" dirty="0">
                <a:latin typeface="ＭＳ ゴシック" panose="020B0609070205080204" pitchFamily="49" charset="-128"/>
                <a:ea typeface="ＭＳ ゴシック" panose="020B0609070205080204" pitchFamily="49" charset="-128"/>
              </a:rPr>
              <a:t>➡個人情報を収集し管理する側が「セキュリティポリシー」に基づいて守る</a:t>
            </a:r>
          </a:p>
        </p:txBody>
      </p:sp>
      <p:sp>
        <p:nvSpPr>
          <p:cNvPr id="4" name="テキスト ボックス 3">
            <a:extLst>
              <a:ext uri="{FF2B5EF4-FFF2-40B4-BE49-F238E27FC236}">
                <a16:creationId xmlns:a16="http://schemas.microsoft.com/office/drawing/2014/main" id="{68C8EC22-3316-29D6-3726-C9D6D5C8BE57}"/>
              </a:ext>
            </a:extLst>
          </p:cNvPr>
          <p:cNvSpPr txBox="1"/>
          <p:nvPr/>
        </p:nvSpPr>
        <p:spPr>
          <a:xfrm>
            <a:off x="463691" y="1498404"/>
            <a:ext cx="10810767" cy="3785652"/>
          </a:xfrm>
          <a:prstGeom prst="rect">
            <a:avLst/>
          </a:prstGeom>
          <a:noFill/>
        </p:spPr>
        <p:txBody>
          <a:bodyPr wrap="square">
            <a:spAutoFit/>
          </a:bodyPr>
          <a:lstStyle/>
          <a:p>
            <a:r>
              <a:rPr lang="ja-JP" altLang="en-US" sz="2400" dirty="0">
                <a:latin typeface="ＭＳ ゴシック" panose="020B0609070205080204" pitchFamily="49" charset="-128"/>
                <a:ea typeface="ＭＳ ゴシック" panose="020B0609070205080204" pitchFamily="49" charset="-128"/>
              </a:rPr>
              <a:t>個人情報保護</a:t>
            </a:r>
          </a:p>
          <a:p>
            <a:r>
              <a:rPr lang="ja-JP" altLang="en-US" sz="2400" dirty="0">
                <a:latin typeface="ＭＳ ゴシック" panose="020B0609070205080204" pitchFamily="49" charset="-128"/>
                <a:ea typeface="ＭＳ ゴシック" panose="020B0609070205080204" pitchFamily="49" charset="-128"/>
              </a:rPr>
              <a:t>・</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：複数の組合せで個人を特定できる情報</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：氏名，性別，住所，生年月日</a:t>
            </a:r>
          </a:p>
          <a:p>
            <a:r>
              <a:rPr lang="ja-JP" altLang="en-US" sz="2400" dirty="0">
                <a:latin typeface="ＭＳ ゴシック" panose="020B0609070205080204" pitchFamily="49" charset="-128"/>
                <a:ea typeface="ＭＳ ゴシック" panose="020B0609070205080204" pitchFamily="49" charset="-128"/>
              </a:rPr>
              <a:t>・</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：個人情報流出や無断転売を防止</a:t>
            </a:r>
          </a:p>
          <a:p>
            <a:r>
              <a:rPr lang="ja-JP" altLang="en-US" sz="2400" dirty="0">
                <a:latin typeface="ＭＳ ゴシック" panose="020B0609070205080204" pitchFamily="49" charset="-128"/>
                <a:ea typeface="ＭＳ ゴシック" panose="020B0609070205080204" pitchFamily="49" charset="-128"/>
              </a:rPr>
              <a:t>・</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：行政機関で作成した文書は誰でも開示請求可能</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消費者保護</a:t>
            </a:r>
          </a:p>
          <a:p>
            <a:r>
              <a:rPr lang="ja-JP" altLang="en-US" sz="2400" dirty="0">
                <a:latin typeface="ＭＳ ゴシック" panose="020B0609070205080204" pitchFamily="49" charset="-128"/>
                <a:ea typeface="ＭＳ ゴシック" panose="020B0609070205080204" pitchFamily="49" charset="-128"/>
              </a:rPr>
              <a:t>・</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en-US" altLang="ja-JP" sz="2400" dirty="0">
                <a:highlight>
                  <a:srgbClr val="FFFF00"/>
                </a:highlight>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：ネット通販利用時、操作ミスで</a:t>
            </a:r>
            <a:r>
              <a:rPr lang="en-US" altLang="ja-JP" sz="2400" dirty="0">
                <a:latin typeface="ＭＳ ゴシック" panose="020B0609070205080204" pitchFamily="49" charset="-128"/>
                <a:ea typeface="ＭＳ ゴシック" panose="020B0609070205080204" pitchFamily="49" charset="-128"/>
              </a:rPr>
              <a:t>1</a:t>
            </a:r>
            <a:r>
              <a:rPr lang="ja-JP" altLang="en-US" sz="2400" dirty="0">
                <a:latin typeface="ＭＳ ゴシック" panose="020B0609070205080204" pitchFamily="49" charset="-128"/>
                <a:ea typeface="ＭＳ ゴシック" panose="020B0609070205080204" pitchFamily="49" charset="-128"/>
              </a:rPr>
              <a:t>個を</a:t>
            </a:r>
            <a:r>
              <a:rPr lang="en-US" altLang="ja-JP" sz="2400" dirty="0">
                <a:latin typeface="ＭＳ ゴシック" panose="020B0609070205080204" pitchFamily="49" charset="-128"/>
                <a:ea typeface="ＭＳ ゴシック" panose="020B0609070205080204" pitchFamily="49" charset="-128"/>
              </a:rPr>
              <a:t>11</a:t>
            </a:r>
            <a:r>
              <a:rPr lang="ja-JP" altLang="en-US" sz="2400" dirty="0">
                <a:latin typeface="ＭＳ ゴシック" panose="020B0609070205080204" pitchFamily="49" charset="-128"/>
                <a:ea typeface="ＭＳ ゴシック" panose="020B0609070205080204" pitchFamily="49" charset="-128"/>
              </a:rPr>
              <a:t>個とした➡消費者は民法第</a:t>
            </a:r>
            <a:r>
              <a:rPr lang="en-US" altLang="ja-JP" sz="2400" dirty="0">
                <a:latin typeface="ＭＳ ゴシック" panose="020B0609070205080204" pitchFamily="49" charset="-128"/>
                <a:ea typeface="ＭＳ ゴシック" panose="020B0609070205080204" pitchFamily="49" charset="-128"/>
              </a:rPr>
              <a:t>95</a:t>
            </a:r>
            <a:r>
              <a:rPr lang="ja-JP" altLang="en-US" sz="2400" dirty="0">
                <a:latin typeface="ＭＳ ゴシック" panose="020B0609070205080204" pitchFamily="49" charset="-128"/>
                <a:ea typeface="ＭＳ ゴシック" panose="020B0609070205080204" pitchFamily="49" charset="-128"/>
              </a:rPr>
              <a:t>条を活用し、ショップ側に契約の錯誤無効の主張可能</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en-US" altLang="ja-JP" sz="2400" dirty="0">
                <a:highlight>
                  <a:srgbClr val="FFFF00"/>
                </a:highlight>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：消費者と事業者間の契約のうち、消費者とトラブルを生じやすい取引類型を対象に、一定の規制を定めることで消費者を保護する</a:t>
            </a:r>
          </a:p>
        </p:txBody>
      </p:sp>
      <p:sp>
        <p:nvSpPr>
          <p:cNvPr id="5" name="テキスト ボックス 4">
            <a:extLst>
              <a:ext uri="{FF2B5EF4-FFF2-40B4-BE49-F238E27FC236}">
                <a16:creationId xmlns:a16="http://schemas.microsoft.com/office/drawing/2014/main" id="{12059263-77A0-4451-3E26-60ECA23827F7}"/>
              </a:ext>
            </a:extLst>
          </p:cNvPr>
          <p:cNvSpPr txBox="1"/>
          <p:nvPr/>
        </p:nvSpPr>
        <p:spPr>
          <a:xfrm>
            <a:off x="10100030" y="4097915"/>
            <a:ext cx="1820943" cy="461665"/>
          </a:xfrm>
          <a:prstGeom prst="rect">
            <a:avLst/>
          </a:prstGeom>
          <a:noFill/>
          <a:ln>
            <a:noFill/>
          </a:ln>
        </p:spPr>
        <p:txBody>
          <a:bodyPr wrap="square">
            <a:spAutoFit/>
          </a:bodyPr>
          <a:lstStyle/>
          <a:p>
            <a:r>
              <a:rPr lang="ja-JP" altLang="en-US" sz="2400" dirty="0">
                <a:solidFill>
                  <a:srgbClr val="FF0000"/>
                </a:solidFill>
                <a:latin typeface="ＭＳ ゴシック" panose="020B0609070205080204" pitchFamily="49" charset="-128"/>
                <a:ea typeface="ＭＳ ゴシック" panose="020B0609070205080204" pitchFamily="49" charset="-128"/>
              </a:rPr>
              <a:t>個人情報</a:t>
            </a:r>
            <a:endParaRPr lang="ja-JP" altLang="en-US" sz="2400" dirty="0">
              <a:solidFill>
                <a:srgbClr val="FF0000"/>
              </a:solidFill>
            </a:endParaRPr>
          </a:p>
        </p:txBody>
      </p:sp>
      <p:sp>
        <p:nvSpPr>
          <p:cNvPr id="6" name="テキスト ボックス 5">
            <a:extLst>
              <a:ext uri="{FF2B5EF4-FFF2-40B4-BE49-F238E27FC236}">
                <a16:creationId xmlns:a16="http://schemas.microsoft.com/office/drawing/2014/main" id="{2BAE9F2D-CF81-667A-3ACC-06B29C974082}"/>
              </a:ext>
            </a:extLst>
          </p:cNvPr>
          <p:cNvSpPr txBox="1"/>
          <p:nvPr/>
        </p:nvSpPr>
        <p:spPr>
          <a:xfrm>
            <a:off x="9180294" y="1492425"/>
            <a:ext cx="2707064" cy="461665"/>
          </a:xfrm>
          <a:prstGeom prst="rect">
            <a:avLst/>
          </a:prstGeom>
          <a:noFill/>
          <a:ln>
            <a:noFill/>
          </a:ln>
        </p:spPr>
        <p:txBody>
          <a:bodyPr wrap="square">
            <a:spAutoFit/>
          </a:bodyPr>
          <a:lstStyle/>
          <a:p>
            <a:r>
              <a:rPr lang="zh-TW" altLang="en-US" sz="2400" dirty="0">
                <a:solidFill>
                  <a:srgbClr val="FF0000"/>
                </a:solidFill>
                <a:latin typeface="ＭＳ ゴシック" panose="020B0609070205080204" pitchFamily="49" charset="-128"/>
                <a:ea typeface="ＭＳ ゴシック" panose="020B0609070205080204" pitchFamily="49" charset="-128"/>
              </a:rPr>
              <a:t>電子消費者契約法</a:t>
            </a:r>
            <a:endParaRPr lang="ja-JP" altLang="en-US" sz="2400" dirty="0">
              <a:solidFill>
                <a:srgbClr val="FF0000"/>
              </a:solidFill>
            </a:endParaRPr>
          </a:p>
        </p:txBody>
      </p:sp>
      <p:sp>
        <p:nvSpPr>
          <p:cNvPr id="7" name="テキスト ボックス 6">
            <a:extLst>
              <a:ext uri="{FF2B5EF4-FFF2-40B4-BE49-F238E27FC236}">
                <a16:creationId xmlns:a16="http://schemas.microsoft.com/office/drawing/2014/main" id="{253BD71C-0CD0-AA5C-81A7-6F91053A729C}"/>
              </a:ext>
            </a:extLst>
          </p:cNvPr>
          <p:cNvSpPr txBox="1"/>
          <p:nvPr/>
        </p:nvSpPr>
        <p:spPr>
          <a:xfrm>
            <a:off x="9435194" y="2041427"/>
            <a:ext cx="2444684" cy="461665"/>
          </a:xfrm>
          <a:prstGeom prst="rect">
            <a:avLst/>
          </a:prstGeom>
          <a:noFill/>
          <a:ln>
            <a:noFill/>
          </a:ln>
        </p:spPr>
        <p:txBody>
          <a:bodyPr wrap="square">
            <a:spAutoFit/>
          </a:bodyPr>
          <a:lstStyle/>
          <a:p>
            <a:r>
              <a:rPr lang="zh-TW" altLang="en-US" sz="2400" dirty="0">
                <a:solidFill>
                  <a:srgbClr val="FF0000"/>
                </a:solidFill>
                <a:latin typeface="ＭＳ ゴシック" panose="020B0609070205080204" pitchFamily="49" charset="-128"/>
                <a:ea typeface="ＭＳ ゴシック" panose="020B0609070205080204" pitchFamily="49" charset="-128"/>
              </a:rPr>
              <a:t>個人情報保護法</a:t>
            </a:r>
            <a:endParaRPr lang="ja-JP" altLang="en-US" sz="2400" dirty="0">
              <a:solidFill>
                <a:srgbClr val="FF0000"/>
              </a:solidFill>
            </a:endParaRPr>
          </a:p>
        </p:txBody>
      </p:sp>
      <p:sp>
        <p:nvSpPr>
          <p:cNvPr id="8" name="テキスト ボックス 7">
            <a:extLst>
              <a:ext uri="{FF2B5EF4-FFF2-40B4-BE49-F238E27FC236}">
                <a16:creationId xmlns:a16="http://schemas.microsoft.com/office/drawing/2014/main" id="{864BDAC8-5AA6-7966-C845-EACF4FF2538B}"/>
              </a:ext>
            </a:extLst>
          </p:cNvPr>
          <p:cNvSpPr txBox="1"/>
          <p:nvPr/>
        </p:nvSpPr>
        <p:spPr>
          <a:xfrm>
            <a:off x="10067828" y="2650979"/>
            <a:ext cx="1820943" cy="461665"/>
          </a:xfrm>
          <a:prstGeom prst="rect">
            <a:avLst/>
          </a:prstGeom>
          <a:noFill/>
          <a:ln>
            <a:noFill/>
          </a:ln>
        </p:spPr>
        <p:txBody>
          <a:bodyPr wrap="square">
            <a:spAutoFit/>
          </a:bodyPr>
          <a:lstStyle/>
          <a:p>
            <a:r>
              <a:rPr lang="ja-JP" altLang="en-US" sz="2400" dirty="0">
                <a:solidFill>
                  <a:srgbClr val="FF0000"/>
                </a:solidFill>
                <a:latin typeface="ＭＳ ゴシック" panose="020B0609070205080204" pitchFamily="49" charset="-128"/>
                <a:ea typeface="ＭＳ ゴシック" panose="020B0609070205080204" pitchFamily="49" charset="-128"/>
              </a:rPr>
              <a:t>基本４情報</a:t>
            </a:r>
            <a:endParaRPr lang="ja-JP" altLang="en-US" sz="2400" dirty="0">
              <a:solidFill>
                <a:srgbClr val="FF0000"/>
              </a:solidFill>
            </a:endParaRPr>
          </a:p>
        </p:txBody>
      </p:sp>
      <p:sp>
        <p:nvSpPr>
          <p:cNvPr id="9" name="テキスト ボックス 8">
            <a:extLst>
              <a:ext uri="{FF2B5EF4-FFF2-40B4-BE49-F238E27FC236}">
                <a16:creationId xmlns:a16="http://schemas.microsoft.com/office/drawing/2014/main" id="{E6E248AD-00D6-9DA0-9E62-8CED97424323}"/>
              </a:ext>
            </a:extLst>
          </p:cNvPr>
          <p:cNvSpPr txBox="1"/>
          <p:nvPr/>
        </p:nvSpPr>
        <p:spPr>
          <a:xfrm>
            <a:off x="10088474" y="902590"/>
            <a:ext cx="1820943" cy="461665"/>
          </a:xfrm>
          <a:prstGeom prst="rect">
            <a:avLst/>
          </a:prstGeom>
          <a:noFill/>
          <a:ln>
            <a:noFill/>
          </a:ln>
        </p:spPr>
        <p:txBody>
          <a:bodyPr wrap="square">
            <a:spAutoFit/>
          </a:bodyPr>
          <a:lstStyle/>
          <a:p>
            <a:r>
              <a:rPr lang="ja-JP" altLang="en-US" sz="2400" dirty="0">
                <a:solidFill>
                  <a:srgbClr val="FF0000"/>
                </a:solidFill>
                <a:latin typeface="ＭＳ ゴシック" panose="020B0609070205080204" pitchFamily="49" charset="-128"/>
                <a:ea typeface="ＭＳ ゴシック" panose="020B0609070205080204" pitchFamily="49" charset="-128"/>
              </a:rPr>
              <a:t>情報公開法</a:t>
            </a:r>
          </a:p>
        </p:txBody>
      </p:sp>
      <p:sp>
        <p:nvSpPr>
          <p:cNvPr id="10" name="テキスト ボックス 9">
            <a:extLst>
              <a:ext uri="{FF2B5EF4-FFF2-40B4-BE49-F238E27FC236}">
                <a16:creationId xmlns:a16="http://schemas.microsoft.com/office/drawing/2014/main" id="{D2B1ADD5-B11E-7C51-70DC-2B58771DF3A2}"/>
              </a:ext>
            </a:extLst>
          </p:cNvPr>
          <p:cNvSpPr txBox="1"/>
          <p:nvPr/>
        </p:nvSpPr>
        <p:spPr>
          <a:xfrm>
            <a:off x="9783514" y="3220375"/>
            <a:ext cx="2152454" cy="461665"/>
          </a:xfrm>
          <a:prstGeom prst="rect">
            <a:avLst/>
          </a:prstGeom>
          <a:noFill/>
          <a:ln>
            <a:noFill/>
          </a:ln>
        </p:spPr>
        <p:txBody>
          <a:bodyPr wrap="square">
            <a:spAutoFit/>
          </a:bodyPr>
          <a:lstStyle/>
          <a:p>
            <a:r>
              <a:rPr lang="ja-JP" altLang="en-US" sz="2400" dirty="0">
                <a:solidFill>
                  <a:srgbClr val="FF0000"/>
                </a:solidFill>
                <a:latin typeface="ＭＳ ゴシック" panose="020B0609070205080204" pitchFamily="49" charset="-128"/>
                <a:ea typeface="ＭＳ ゴシック" panose="020B0609070205080204" pitchFamily="49" charset="-128"/>
              </a:rPr>
              <a:t>特定商取引法</a:t>
            </a:r>
            <a:endParaRPr lang="ja-JP" altLang="en-US" sz="2400" dirty="0">
              <a:solidFill>
                <a:srgbClr val="FF0000"/>
              </a:solidFill>
            </a:endParaRPr>
          </a:p>
        </p:txBody>
      </p:sp>
      <p:sp>
        <p:nvSpPr>
          <p:cNvPr id="20" name="テキスト ボックス 19">
            <a:extLst>
              <a:ext uri="{FF2B5EF4-FFF2-40B4-BE49-F238E27FC236}">
                <a16:creationId xmlns:a16="http://schemas.microsoft.com/office/drawing/2014/main" id="{17A896DD-8627-A91F-64C4-FC8FE9A21ED1}"/>
              </a:ext>
            </a:extLst>
          </p:cNvPr>
          <p:cNvSpPr txBox="1"/>
          <p:nvPr/>
        </p:nvSpPr>
        <p:spPr>
          <a:xfrm>
            <a:off x="411480" y="5748451"/>
            <a:ext cx="9555480" cy="369332"/>
          </a:xfrm>
          <a:prstGeom prst="rect">
            <a:avLst/>
          </a:prstGeom>
          <a:noFill/>
        </p:spPr>
        <p:txBody>
          <a:bodyPr wrap="square">
            <a:spAutoFit/>
          </a:bodyPr>
          <a:lstStyle/>
          <a:p>
            <a:r>
              <a:rPr kumimoji="1" lang="ja-JP" altLang="en-US" sz="1800" dirty="0">
                <a:latin typeface="ＭＳ ゴシック" panose="020B0609070205080204" pitchFamily="49" charset="-128"/>
                <a:ea typeface="ＭＳ ゴシック" panose="020B0609070205080204" pitchFamily="49" charset="-128"/>
              </a:rPr>
              <a:t>セキュリティポリシー：</a:t>
            </a:r>
            <a:r>
              <a:rPr lang="ja-JP" altLang="en-US" dirty="0">
                <a:latin typeface="ＭＳ Ｐゴシック" panose="020B0600070205080204" pitchFamily="50" charset="-128"/>
                <a:ea typeface="ＭＳ Ｐゴシック" panose="020B0600070205080204" pitchFamily="50" charset="-128"/>
              </a:rPr>
              <a:t>想定できるリスクに対し、企業がどのように応じるかといった方針や規則</a:t>
            </a:r>
          </a:p>
        </p:txBody>
      </p:sp>
    </p:spTree>
    <p:custDataLst>
      <p:tags r:id="rId1"/>
    </p:custDataLst>
    <p:extLst>
      <p:ext uri="{BB962C8B-B14F-4D97-AF65-F5344CB8AC3E}">
        <p14:creationId xmlns:p14="http://schemas.microsoft.com/office/powerpoint/2010/main" val="1709073020"/>
      </p:ext>
    </p:extLst>
  </p:cSld>
  <p:clrMapOvr>
    <a:masterClrMapping/>
  </p:clrMapOvr>
  <mc:AlternateContent xmlns:mc="http://schemas.openxmlformats.org/markup-compatibility/2006" xmlns:p14="http://schemas.microsoft.com/office/powerpoint/2010/main">
    <mc:Choice Requires="p14">
      <p:transition spd="slow" p14:dur="2000" advTm="101285"/>
    </mc:Choice>
    <mc:Fallback xmlns="">
      <p:transition spd="slow" advTm="1012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4.79167E-6 1.48148E-6 L -0.73802 -0.32037 " pathEditMode="relative" rAng="0" ptsTypes="AA">
                                      <p:cBhvr>
                                        <p:cTn id="20" dur="500" fill="hold"/>
                                        <p:tgtEl>
                                          <p:spTgt spid="5"/>
                                        </p:tgtEl>
                                        <p:attrNameLst>
                                          <p:attrName>ppt_x</p:attrName>
                                          <p:attrName>ppt_y</p:attrName>
                                        </p:attrNameLst>
                                      </p:cBhvr>
                                      <p:rCtr x="-36901" y="-16019"/>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6.25E-7 1.11111E-6 L -0.73919 -0.05625 " pathEditMode="relative" rAng="0" ptsTypes="AA">
                                      <p:cBhvr>
                                        <p:cTn id="24" dur="500" fill="hold"/>
                                        <p:tgtEl>
                                          <p:spTgt spid="8"/>
                                        </p:tgtEl>
                                        <p:attrNameLst>
                                          <p:attrName>ppt_x</p:attrName>
                                          <p:attrName>ppt_y</p:attrName>
                                        </p:attrNameLst>
                                      </p:cBhvr>
                                      <p:rCtr x="-36966" y="-2824"/>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1.45833E-6 5.55112E-17 L -0.70078 0.07685 " pathEditMode="relative" rAng="0" ptsTypes="AA">
                                      <p:cBhvr>
                                        <p:cTn id="28" dur="500" fill="hold"/>
                                        <p:tgtEl>
                                          <p:spTgt spid="7"/>
                                        </p:tgtEl>
                                        <p:attrNameLst>
                                          <p:attrName>ppt_x</p:attrName>
                                          <p:attrName>ppt_y</p:attrName>
                                        </p:attrNameLst>
                                      </p:cBhvr>
                                      <p:rCtr x="-35039" y="3843"/>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3.33333E-6 2.22222E-6 L -0.74388 0.30139 " pathEditMode="relative" rAng="0" ptsTypes="AA">
                                      <p:cBhvr>
                                        <p:cTn id="32" dur="500" fill="hold"/>
                                        <p:tgtEl>
                                          <p:spTgt spid="9"/>
                                        </p:tgtEl>
                                        <p:attrNameLst>
                                          <p:attrName>ppt_x</p:attrName>
                                          <p:attrName>ppt_y</p:attrName>
                                        </p:attrNameLst>
                                      </p:cBhvr>
                                      <p:rCtr x="-37201" y="15069"/>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2.29167E-6 2.59259E-6 L -0.68021 0.32615 " pathEditMode="relative" rAng="0" ptsTypes="AA">
                                      <p:cBhvr>
                                        <p:cTn id="36" dur="500" fill="hold"/>
                                        <p:tgtEl>
                                          <p:spTgt spid="6"/>
                                        </p:tgtEl>
                                        <p:attrNameLst>
                                          <p:attrName>ppt_x</p:attrName>
                                          <p:attrName>ppt_y</p:attrName>
                                        </p:attrNameLst>
                                      </p:cBhvr>
                                      <p:rCtr x="-34010" y="16296"/>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0.0052 -0.03611 L -0.71524 0.18079 " pathEditMode="relative" rAng="0" ptsTypes="AA">
                                      <p:cBhvr>
                                        <p:cTn id="40" dur="500" fill="hold"/>
                                        <p:tgtEl>
                                          <p:spTgt spid="10"/>
                                        </p:tgtEl>
                                        <p:attrNameLst>
                                          <p:attrName>ppt_x</p:attrName>
                                          <p:attrName>ppt_y</p:attrName>
                                        </p:attrNameLst>
                                      </p:cBhvr>
                                      <p:rCtr x="-36029" y="10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2993" y="391758"/>
            <a:ext cx="10515600" cy="504887"/>
          </a:xfrm>
        </p:spPr>
        <p:txBody>
          <a:bodyPr/>
          <a:lstStyle/>
          <a:p>
            <a:r>
              <a:rPr kumimoji="1" lang="ja-JP" altLang="en-US" sz="2400" dirty="0">
                <a:latin typeface="ＭＳ Ｐゴシック" panose="020B0600070205080204" pitchFamily="50" charset="-128"/>
                <a:ea typeface="ＭＳ Ｐゴシック" panose="020B0600070205080204" pitchFamily="50" charset="-128"/>
              </a:rPr>
              <a:t>３　メディアの特徴　</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）内に右のタイルを埋めよ</a:t>
            </a:r>
          </a:p>
        </p:txBody>
      </p:sp>
      <p:sp>
        <p:nvSpPr>
          <p:cNvPr id="3" name="コンテンツ プレースホルダー 2"/>
          <p:cNvSpPr>
            <a:spLocks noGrp="1"/>
          </p:cNvSpPr>
          <p:nvPr>
            <p:ph idx="1"/>
          </p:nvPr>
        </p:nvSpPr>
        <p:spPr>
          <a:xfrm>
            <a:off x="488273" y="1026634"/>
            <a:ext cx="8762260" cy="3873840"/>
          </a:xfrm>
        </p:spPr>
        <p:txBody>
          <a:bodyPr>
            <a:normAutofit/>
          </a:bodyPr>
          <a:lstStyle/>
          <a:p>
            <a:pPr marL="0" indent="0">
              <a:buNone/>
            </a:pPr>
            <a:r>
              <a:rPr kumimoji="1" lang="ja-JP" altLang="en-US" sz="2400" dirty="0">
                <a:latin typeface="ＭＳ Ｐゴシック" panose="020B0600070205080204" pitchFamily="50" charset="-128"/>
                <a:ea typeface="ＭＳ Ｐゴシック" panose="020B0600070205080204" pitchFamily="50" charset="-128"/>
              </a:rPr>
              <a:t>①　メディアの機能・意味</a:t>
            </a:r>
            <a:endParaRPr kumimoji="1" lang="en-US" altLang="ja-JP" sz="2400" dirty="0">
              <a:latin typeface="ＭＳ Ｐゴシック" panose="020B0600070205080204" pitchFamily="50" charset="-128"/>
              <a:ea typeface="ＭＳ Ｐゴシック" panose="020B0600070205080204" pitchFamily="50" charset="-128"/>
            </a:endParaRPr>
          </a:p>
          <a:p>
            <a:pPr marL="0" indent="0">
              <a:buNone/>
            </a:pPr>
            <a:r>
              <a:rPr kumimoji="1" lang="ja-JP" altLang="en-US" sz="2400" dirty="0">
                <a:latin typeface="ＭＳ Ｐゴシック" panose="020B0600070205080204" pitchFamily="50" charset="-128"/>
                <a:ea typeface="ＭＳ Ｐゴシック" panose="020B0600070205080204" pitchFamily="50" charset="-128"/>
              </a:rPr>
              <a:t>発信者から受信者に情報が届く際に、関係したすべてのもの</a:t>
            </a:r>
          </a:p>
          <a:p>
            <a:r>
              <a:rPr kumimoji="1" lang="ja-JP" altLang="en-US" sz="2400" dirty="0">
                <a:latin typeface="ＭＳ Ｐゴシック" panose="020B0600070205080204" pitchFamily="50" charset="-128"/>
                <a:ea typeface="ＭＳ Ｐゴシック" panose="020B0600070205080204" pitchFamily="50" charset="-128"/>
              </a:rPr>
              <a:t>情報を媒介するもの</a:t>
            </a:r>
            <a:endParaRPr kumimoji="1"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情報を送受信する仕組み</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情報を表現する手段</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情報を伝達する物体</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en-US" altLang="ja-JP" sz="4000" dirty="0">
                <a:highlight>
                  <a:srgbClr val="FFFF00"/>
                </a:highlight>
                <a:latin typeface="ＭＳ Ｐゴシック" panose="020B0600070205080204" pitchFamily="50" charset="-128"/>
                <a:ea typeface="ＭＳ Ｐゴシック" panose="020B0600070205080204" pitchFamily="50" charset="-128"/>
              </a:rPr>
              <a:t>(</a:t>
            </a:r>
            <a:r>
              <a:rPr lang="ja-JP" altLang="en-US" sz="4000" dirty="0">
                <a:highlight>
                  <a:srgbClr val="FFFF00"/>
                </a:highlight>
                <a:latin typeface="ＭＳ Ｐゴシック" panose="020B0600070205080204" pitchFamily="50" charset="-128"/>
                <a:ea typeface="ＭＳ Ｐゴシック" panose="020B0600070205080204" pitchFamily="50" charset="-128"/>
              </a:rPr>
              <a:t>　　　　　　 </a:t>
            </a:r>
            <a:r>
              <a:rPr lang="en-US" altLang="ja-JP" sz="4000" dirty="0">
                <a:highlight>
                  <a:srgbClr val="FFFF00"/>
                </a:highlight>
                <a:latin typeface="ＭＳ Ｐゴシック" panose="020B0600070205080204" pitchFamily="50" charset="-128"/>
                <a:ea typeface="ＭＳ Ｐゴシック" panose="020B0600070205080204" pitchFamily="50" charset="-128"/>
              </a:rPr>
              <a:t>)</a:t>
            </a:r>
            <a:r>
              <a:rPr lang="ja-JP" altLang="en-US" sz="4000" dirty="0">
                <a:latin typeface="ＭＳ Ｐゴシック" panose="020B0600070205080204" pitchFamily="50" charset="-128"/>
                <a:ea typeface="ＭＳ Ｐゴシック" panose="020B0600070205080204" pitchFamily="50" charset="-128"/>
              </a:rPr>
              <a:t>　　　　　　  　　　</a:t>
            </a:r>
            <a:r>
              <a:rPr lang="en-US" altLang="ja-JP" sz="4000" dirty="0">
                <a:highlight>
                  <a:srgbClr val="FFFF00"/>
                </a:highlight>
                <a:latin typeface="ＭＳ Ｐゴシック" panose="020B0600070205080204" pitchFamily="50" charset="-128"/>
                <a:ea typeface="ＭＳ Ｐゴシック" panose="020B0600070205080204" pitchFamily="50" charset="-128"/>
              </a:rPr>
              <a:t> (</a:t>
            </a:r>
            <a:r>
              <a:rPr lang="ja-JP" altLang="en-US" sz="4000" dirty="0">
                <a:highlight>
                  <a:srgbClr val="FFFF00"/>
                </a:highlight>
                <a:latin typeface="ＭＳ Ｐゴシック" panose="020B0600070205080204" pitchFamily="50" charset="-128"/>
                <a:ea typeface="ＭＳ Ｐゴシック" panose="020B0600070205080204" pitchFamily="50" charset="-128"/>
              </a:rPr>
              <a:t>　　　　　　 </a:t>
            </a:r>
            <a:r>
              <a:rPr lang="en-US" altLang="ja-JP" sz="4000" dirty="0">
                <a:highlight>
                  <a:srgbClr val="FFFF00"/>
                </a:highlight>
                <a:latin typeface="ＭＳ Ｐゴシック" panose="020B0600070205080204" pitchFamily="50" charset="-128"/>
                <a:ea typeface="ＭＳ Ｐゴシック" panose="020B0600070205080204" pitchFamily="50" charset="-128"/>
              </a:rPr>
              <a:t>)</a:t>
            </a:r>
            <a:endParaRPr lang="ja-JP" altLang="en-US" sz="4000" dirty="0">
              <a:latin typeface="ＭＳ Ｐゴシック" panose="020B0600070205080204" pitchFamily="50" charset="-128"/>
              <a:ea typeface="ＭＳ Ｐゴシック" panose="020B0600070205080204" pitchFamily="50" charset="-128"/>
            </a:endParaRPr>
          </a:p>
          <a:p>
            <a:pPr marL="0" indent="0">
              <a:buNone/>
            </a:pPr>
            <a:endParaRPr kumimoji="1" lang="en-US" altLang="ja-JP" sz="2400" dirty="0">
              <a:latin typeface="ＭＳ Ｐゴシック" panose="020B0600070205080204" pitchFamily="50" charset="-128"/>
              <a:ea typeface="ＭＳ Ｐゴシック" panose="020B0600070205080204" pitchFamily="50" charset="-128"/>
            </a:endParaRPr>
          </a:p>
        </p:txBody>
      </p:sp>
      <p:sp>
        <p:nvSpPr>
          <p:cNvPr id="5" name="四角形: 角を丸くする 4">
            <a:extLst>
              <a:ext uri="{FF2B5EF4-FFF2-40B4-BE49-F238E27FC236}">
                <a16:creationId xmlns:a16="http://schemas.microsoft.com/office/drawing/2014/main" id="{89365058-C9AF-C0B2-AA03-9510D0DF5871}"/>
              </a:ext>
            </a:extLst>
          </p:cNvPr>
          <p:cNvSpPr/>
          <p:nvPr/>
        </p:nvSpPr>
        <p:spPr>
          <a:xfrm>
            <a:off x="10209320" y="470516"/>
            <a:ext cx="1571348" cy="1138828"/>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ＭＳ Ｐゴシック" panose="020B0600070205080204" pitchFamily="50" charset="-128"/>
                <a:ea typeface="ＭＳ Ｐゴシック" panose="020B0600070205080204" pitchFamily="50" charset="-128"/>
              </a:rPr>
              <a:t>発信者</a:t>
            </a:r>
            <a:endParaRPr kumimoji="1"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（意図）</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DD946487-F51A-3BCA-B23B-96903FDB302C}"/>
              </a:ext>
            </a:extLst>
          </p:cNvPr>
          <p:cNvSpPr/>
          <p:nvPr/>
        </p:nvSpPr>
        <p:spPr>
          <a:xfrm>
            <a:off x="10226013" y="1853007"/>
            <a:ext cx="1562470" cy="1173657"/>
          </a:xfrm>
          <a:prstGeom prst="roundRect">
            <a:avLst/>
          </a:prstGeom>
          <a:solidFill>
            <a:srgbClr val="0033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2400" dirty="0">
                <a:latin typeface="ＭＳ Ｐゴシック" panose="020B0600070205080204" pitchFamily="50" charset="-128"/>
                <a:ea typeface="ＭＳ Ｐゴシック" panose="020B0600070205080204" pitchFamily="50" charset="-128"/>
              </a:rPr>
              <a:t>受信者</a:t>
            </a:r>
            <a:endParaRPr kumimoji="1" lang="en-US" altLang="ja-JP" sz="2400" dirty="0">
              <a:latin typeface="ＭＳ Ｐゴシック" panose="020B0600070205080204" pitchFamily="50" charset="-128"/>
              <a:ea typeface="ＭＳ Ｐゴシック" panose="020B0600070205080204" pitchFamily="50" charset="-128"/>
            </a:endParaRPr>
          </a:p>
          <a:p>
            <a:pPr algn="ctr"/>
            <a:r>
              <a:rPr kumimoji="1" lang="ja-JP" altLang="en-US" sz="1400" dirty="0">
                <a:latin typeface="ＭＳ Ｐゴシック" panose="020B0600070205080204" pitchFamily="50" charset="-128"/>
                <a:ea typeface="ＭＳ Ｐゴシック" panose="020B0600070205080204" pitchFamily="50" charset="-128"/>
              </a:rPr>
              <a:t>（人の手に渡って初めて情報）</a:t>
            </a:r>
          </a:p>
        </p:txBody>
      </p:sp>
      <p:grpSp>
        <p:nvGrpSpPr>
          <p:cNvPr id="4" name="グループ化 3">
            <a:extLst>
              <a:ext uri="{FF2B5EF4-FFF2-40B4-BE49-F238E27FC236}">
                <a16:creationId xmlns:a16="http://schemas.microsoft.com/office/drawing/2014/main" id="{05C5C2F0-AC4A-F6C8-63FA-585EEBED823A}"/>
              </a:ext>
            </a:extLst>
          </p:cNvPr>
          <p:cNvGrpSpPr/>
          <p:nvPr/>
        </p:nvGrpSpPr>
        <p:grpSpPr>
          <a:xfrm>
            <a:off x="3524434" y="3870664"/>
            <a:ext cx="2530137" cy="1349406"/>
            <a:chOff x="3533312" y="3737499"/>
            <a:chExt cx="2530137" cy="1349406"/>
          </a:xfrm>
        </p:grpSpPr>
        <p:sp>
          <p:nvSpPr>
            <p:cNvPr id="7" name="矢印: 右 6">
              <a:extLst>
                <a:ext uri="{FF2B5EF4-FFF2-40B4-BE49-F238E27FC236}">
                  <a16:creationId xmlns:a16="http://schemas.microsoft.com/office/drawing/2014/main" id="{8140BFC8-155E-45D3-F993-41C7FFE8B2FE}"/>
                </a:ext>
              </a:extLst>
            </p:cNvPr>
            <p:cNvSpPr/>
            <p:nvPr/>
          </p:nvSpPr>
          <p:spPr>
            <a:xfrm>
              <a:off x="3915052" y="3781889"/>
              <a:ext cx="1988598" cy="772358"/>
            </a:xfrm>
            <a:prstGeom prst="rightArrow">
              <a:avLst>
                <a:gd name="adj1" fmla="val 68898"/>
                <a:gd name="adj2" fmla="val 50000"/>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ＭＳ Ｐゴシック" panose="020B0600070205080204" pitchFamily="50" charset="-128"/>
                  <a:ea typeface="ＭＳ Ｐゴシック" panose="020B0600070205080204" pitchFamily="50" charset="-128"/>
                </a:rPr>
                <a:t>情報</a:t>
              </a:r>
            </a:p>
          </p:txBody>
        </p:sp>
        <p:sp>
          <p:nvSpPr>
            <p:cNvPr id="8" name="正方形/長方形 7">
              <a:extLst>
                <a:ext uri="{FF2B5EF4-FFF2-40B4-BE49-F238E27FC236}">
                  <a16:creationId xmlns:a16="http://schemas.microsoft.com/office/drawing/2014/main" id="{738266A5-F50D-55B6-4B43-751060364808}"/>
                </a:ext>
              </a:extLst>
            </p:cNvPr>
            <p:cNvSpPr/>
            <p:nvPr/>
          </p:nvSpPr>
          <p:spPr>
            <a:xfrm>
              <a:off x="3533312" y="3737499"/>
              <a:ext cx="2530137" cy="1349406"/>
            </a:xfrm>
            <a:prstGeom prst="rect">
              <a:avLst/>
            </a:prstGeom>
            <a:noFill/>
            <a:ln w="3810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2400" dirty="0">
                  <a:solidFill>
                    <a:schemeClr val="tx1"/>
                  </a:solidFill>
                  <a:latin typeface="ＭＳ Ｐゴシック" panose="020B0600070205080204" pitchFamily="50" charset="-128"/>
                  <a:ea typeface="ＭＳ Ｐゴシック" panose="020B0600070205080204" pitchFamily="50" charset="-128"/>
                </a:rPr>
                <a:t>メディア</a:t>
              </a:r>
            </a:p>
          </p:txBody>
        </p:sp>
      </p:grpSp>
      <p:sp>
        <p:nvSpPr>
          <p:cNvPr id="9" name="テキスト ボックス 8">
            <a:extLst>
              <a:ext uri="{FF2B5EF4-FFF2-40B4-BE49-F238E27FC236}">
                <a16:creationId xmlns:a16="http://schemas.microsoft.com/office/drawing/2014/main" id="{CC97863E-6055-CF4B-5F89-D467770C791F}"/>
              </a:ext>
            </a:extLst>
          </p:cNvPr>
          <p:cNvSpPr txBox="1"/>
          <p:nvPr/>
        </p:nvSpPr>
        <p:spPr>
          <a:xfrm>
            <a:off x="277426" y="5458806"/>
            <a:ext cx="11006092" cy="1200329"/>
          </a:xfrm>
          <a:prstGeom prst="rect">
            <a:avLst/>
          </a:prstGeom>
          <a:noFill/>
        </p:spPr>
        <p:txBody>
          <a:bodyPr wrap="square">
            <a:spAutoFit/>
          </a:bodyPr>
          <a:lstStyle/>
          <a:p>
            <a:r>
              <a:rPr lang="ja-JP" altLang="en-US" sz="2400" dirty="0">
                <a:latin typeface="ＭＳ Ｐゴシック" panose="020B0600070205080204" pitchFamily="50" charset="-128"/>
                <a:ea typeface="ＭＳ Ｐゴシック" panose="020B0600070205080204" pitchFamily="50" charset="-128"/>
              </a:rPr>
              <a:t>①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：伝えたい情報を表現するための文字、音声、画像、動画 など</a:t>
            </a:r>
          </a:p>
          <a:p>
            <a:r>
              <a:rPr lang="ja-JP" altLang="en-US" sz="2400" dirty="0">
                <a:latin typeface="ＭＳ Ｐゴシック" panose="020B0600070205080204" pitchFamily="50" charset="-128"/>
                <a:ea typeface="ＭＳ Ｐゴシック" panose="020B0600070205080204" pitchFamily="50" charset="-128"/>
              </a:rPr>
              <a:t>②</a:t>
            </a:r>
            <a:r>
              <a:rPr lang="en-US" altLang="ja-JP" sz="2400" dirty="0">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：新聞、ラジオ放送、テレビ放送、電話 など</a:t>
            </a:r>
          </a:p>
          <a:p>
            <a:r>
              <a:rPr lang="ja-JP" altLang="en-US" sz="2400" dirty="0">
                <a:latin typeface="ＭＳ Ｐゴシック" panose="020B0600070205080204" pitchFamily="50" charset="-128"/>
                <a:ea typeface="ＭＳ Ｐゴシック" panose="020B0600070205080204" pitchFamily="50" charset="-128"/>
              </a:rPr>
              <a:t>③</a:t>
            </a:r>
            <a:r>
              <a:rPr lang="en-US" altLang="ja-JP" sz="2400" dirty="0">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：情報を物理的に伝達するための電線、電波、紙、ＤＶＤ など</a:t>
            </a:r>
          </a:p>
        </p:txBody>
      </p:sp>
      <p:sp>
        <p:nvSpPr>
          <p:cNvPr id="10" name="テキスト ボックス 9">
            <a:extLst>
              <a:ext uri="{FF2B5EF4-FFF2-40B4-BE49-F238E27FC236}">
                <a16:creationId xmlns:a16="http://schemas.microsoft.com/office/drawing/2014/main" id="{F63DC823-3C52-3536-AEA0-1960A02C4336}"/>
              </a:ext>
            </a:extLst>
          </p:cNvPr>
          <p:cNvSpPr txBox="1"/>
          <p:nvPr/>
        </p:nvSpPr>
        <p:spPr>
          <a:xfrm>
            <a:off x="9973834" y="3941567"/>
            <a:ext cx="1864311" cy="461665"/>
          </a:xfrm>
          <a:prstGeom prst="rect">
            <a:avLst/>
          </a:prstGeom>
          <a:noFill/>
          <a:ln>
            <a:noFill/>
          </a:ln>
        </p:spPr>
        <p:txBody>
          <a:bodyPr wrap="square" rtlCol="0">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伝達メディア</a:t>
            </a:r>
            <a:endParaRPr kumimoji="1" lang="ja-JP" altLang="en-US" sz="2400" dirty="0">
              <a:solidFill>
                <a:srgbClr val="FF0000"/>
              </a:solidFill>
            </a:endParaRPr>
          </a:p>
        </p:txBody>
      </p:sp>
      <p:sp>
        <p:nvSpPr>
          <p:cNvPr id="11" name="テキスト ボックス 10">
            <a:extLst>
              <a:ext uri="{FF2B5EF4-FFF2-40B4-BE49-F238E27FC236}">
                <a16:creationId xmlns:a16="http://schemas.microsoft.com/office/drawing/2014/main" id="{255E4449-2372-7D3A-2906-03DFA539CEB4}"/>
              </a:ext>
            </a:extLst>
          </p:cNvPr>
          <p:cNvSpPr txBox="1"/>
          <p:nvPr/>
        </p:nvSpPr>
        <p:spPr>
          <a:xfrm>
            <a:off x="9956441" y="3337718"/>
            <a:ext cx="1855434" cy="461665"/>
          </a:xfrm>
          <a:prstGeom prst="rect">
            <a:avLst/>
          </a:prstGeom>
          <a:noFill/>
          <a:ln>
            <a:noFill/>
          </a:ln>
        </p:spPr>
        <p:txBody>
          <a:bodyPr wrap="square" rtlCol="0">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情報メディア</a:t>
            </a:r>
            <a:endParaRPr kumimoji="1" lang="ja-JP" altLang="en-US" sz="2400" dirty="0">
              <a:solidFill>
                <a:srgbClr val="FF0000"/>
              </a:solidFill>
            </a:endParaRPr>
          </a:p>
        </p:txBody>
      </p:sp>
      <p:sp>
        <p:nvSpPr>
          <p:cNvPr id="12" name="テキスト ボックス 11">
            <a:extLst>
              <a:ext uri="{FF2B5EF4-FFF2-40B4-BE49-F238E27FC236}">
                <a16:creationId xmlns:a16="http://schemas.microsoft.com/office/drawing/2014/main" id="{BF7C8E5F-D767-2B98-F74A-34312316332A}"/>
              </a:ext>
            </a:extLst>
          </p:cNvPr>
          <p:cNvSpPr txBox="1"/>
          <p:nvPr/>
        </p:nvSpPr>
        <p:spPr>
          <a:xfrm>
            <a:off x="9977436" y="4547799"/>
            <a:ext cx="1899822" cy="461665"/>
          </a:xfrm>
          <a:prstGeom prst="rect">
            <a:avLst/>
          </a:prstGeom>
          <a:noFill/>
          <a:ln>
            <a:noFill/>
          </a:ln>
        </p:spPr>
        <p:txBody>
          <a:bodyPr wrap="square" rtlCol="0">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表現メディア</a:t>
            </a:r>
            <a:endParaRPr kumimoji="1" lang="ja-JP" altLang="en-US" sz="2400" dirty="0">
              <a:solidFill>
                <a:srgbClr val="FF0000"/>
              </a:solidFill>
            </a:endParaRPr>
          </a:p>
        </p:txBody>
      </p:sp>
      <p:sp>
        <p:nvSpPr>
          <p:cNvPr id="14" name="テキスト ボックス 13">
            <a:extLst>
              <a:ext uri="{FF2B5EF4-FFF2-40B4-BE49-F238E27FC236}">
                <a16:creationId xmlns:a16="http://schemas.microsoft.com/office/drawing/2014/main" id="{5D1EBEA3-5919-3E12-7BCF-7CFAB83B894F}"/>
              </a:ext>
            </a:extLst>
          </p:cNvPr>
          <p:cNvSpPr txBox="1"/>
          <p:nvPr/>
        </p:nvSpPr>
        <p:spPr>
          <a:xfrm>
            <a:off x="3047260" y="3246553"/>
            <a:ext cx="6094520" cy="369332"/>
          </a:xfrm>
          <a:prstGeom prst="rect">
            <a:avLst/>
          </a:prstGeom>
          <a:noFill/>
        </p:spPr>
        <p:txBody>
          <a:bodyPr wrap="square">
            <a:spAutoFit/>
          </a:bodyPr>
          <a:lstStyle/>
          <a:p>
            <a:r>
              <a:rPr lang="en-US" altLang="ja-JP" sz="1800" dirty="0">
                <a:latin typeface="ＭＳ Ｐゴシック" panose="020B0600070205080204" pitchFamily="50" charset="-128"/>
                <a:ea typeface="ＭＳ Ｐゴシック" panose="020B0600070205080204" pitchFamily="50" charset="-128"/>
              </a:rPr>
              <a:t>(</a:t>
            </a:r>
            <a:r>
              <a:rPr lang="ja-JP" altLang="en-US" sz="1800" dirty="0">
                <a:latin typeface="ＭＳ Ｐゴシック" panose="020B0600070205080204" pitchFamily="50" charset="-128"/>
                <a:ea typeface="ＭＳ Ｐゴシック" panose="020B0600070205080204" pitchFamily="50" charset="-128"/>
              </a:rPr>
              <a:t>　　　　　　</a:t>
            </a:r>
            <a:r>
              <a:rPr lang="en-US" altLang="ja-JP" sz="1800" dirty="0">
                <a:latin typeface="ＭＳ Ｐゴシック" panose="020B0600070205080204" pitchFamily="50" charset="-128"/>
                <a:ea typeface="ＭＳ Ｐゴシック" panose="020B0600070205080204" pitchFamily="50" charset="-128"/>
              </a:rPr>
              <a:t> ) </a:t>
            </a:r>
            <a:r>
              <a:rPr lang="ja-JP" altLang="en-US" sz="1800" dirty="0">
                <a:latin typeface="ＭＳ Ｐゴシック" panose="020B0600070205080204" pitchFamily="50" charset="-128"/>
                <a:ea typeface="ＭＳ Ｐゴシック" panose="020B0600070205080204" pitchFamily="50" charset="-128"/>
              </a:rPr>
              <a:t>　</a:t>
            </a:r>
            <a:endParaRPr lang="ja-JP" altLang="en-US" dirty="0"/>
          </a:p>
        </p:txBody>
      </p:sp>
    </p:spTree>
    <p:custDataLst>
      <p:tags r:id="rId1"/>
    </p:custDataLst>
    <p:extLst>
      <p:ext uri="{BB962C8B-B14F-4D97-AF65-F5344CB8AC3E}">
        <p14:creationId xmlns:p14="http://schemas.microsoft.com/office/powerpoint/2010/main" val="680924386"/>
      </p:ext>
    </p:extLst>
  </p:cSld>
  <p:clrMapOvr>
    <a:masterClrMapping/>
  </p:clrMapOvr>
  <mc:AlternateContent xmlns:mc="http://schemas.openxmlformats.org/markup-compatibility/2006" xmlns:p14="http://schemas.microsoft.com/office/powerpoint/2010/main">
    <mc:Choice Requires="p14">
      <p:transition spd="slow" p14:dur="2000" advTm="70613"/>
    </mc:Choice>
    <mc:Fallback xmlns="">
      <p:transition spd="slow" advTm="706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2.91667E-6 -3.7037E-7 L -0.75026 0.50694 " pathEditMode="relative" rAng="0" ptsTypes="AA">
                                      <p:cBhvr>
                                        <p:cTn id="18" dur="500" fill="hold"/>
                                        <p:tgtEl>
                                          <p:spTgt spid="5"/>
                                        </p:tgtEl>
                                        <p:attrNameLst>
                                          <p:attrName>ppt_x</p:attrName>
                                          <p:attrName>ppt_y</p:attrName>
                                        </p:attrNameLst>
                                      </p:cBhvr>
                                      <p:rCtr x="-37513" y="25347"/>
                                    </p:animMotion>
                                  </p:childTnLst>
                                </p:cTn>
                              </p:par>
                              <p:par>
                                <p:cTn id="19" presetID="42" presetClass="path" presetSubtype="0" accel="50000" decel="50000" fill="hold" grpId="1" nodeType="withEffect">
                                  <p:stCondLst>
                                    <p:cond delay="0"/>
                                  </p:stCondLst>
                                  <p:childTnLst>
                                    <p:animMotion origin="layout" path="M -4.58333E-6 2.96296E-6 L -0.26015 0.28819 " pathEditMode="relative" rAng="0" ptsTypes="AA">
                                      <p:cBhvr>
                                        <p:cTn id="20" dur="500" fill="hold"/>
                                        <p:tgtEl>
                                          <p:spTgt spid="6"/>
                                        </p:tgtEl>
                                        <p:attrNameLst>
                                          <p:attrName>ppt_x</p:attrName>
                                          <p:attrName>ppt_y</p:attrName>
                                        </p:attrNameLst>
                                      </p:cBhvr>
                                      <p:rCtr x="-13008" y="14398"/>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3.95833E-6 7.40741E-7 L -0.75 0.13518 " pathEditMode="relative" rAng="0" ptsTypes="AA">
                                      <p:cBhvr>
                                        <p:cTn id="24" dur="500" fill="hold"/>
                                        <p:tgtEl>
                                          <p:spTgt spid="12"/>
                                        </p:tgtEl>
                                        <p:attrNameLst>
                                          <p:attrName>ppt_x</p:attrName>
                                          <p:attrName>ppt_y</p:attrName>
                                        </p:attrNameLst>
                                      </p:cBhvr>
                                      <p:rCtr x="-37500" y="675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1.66667E-6 1.11111E-6 L -0.74792 0.3625 " pathEditMode="relative" rAng="0" ptsTypes="AA">
                                      <p:cBhvr>
                                        <p:cTn id="28" dur="500" fill="hold"/>
                                        <p:tgtEl>
                                          <p:spTgt spid="11"/>
                                        </p:tgtEl>
                                        <p:attrNameLst>
                                          <p:attrName>ppt_x</p:attrName>
                                          <p:attrName>ppt_y</p:attrName>
                                        </p:attrNameLst>
                                      </p:cBhvr>
                                      <p:rCtr x="-37396" y="18125"/>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25E-6 -3.33333E-6 L -0.75273 0.33033 " pathEditMode="relative" rAng="0" ptsTypes="AA">
                                      <p:cBhvr>
                                        <p:cTn id="32" dur="500" fill="hold"/>
                                        <p:tgtEl>
                                          <p:spTgt spid="10"/>
                                        </p:tgtEl>
                                        <p:attrNameLst>
                                          <p:attrName>ppt_x</p:attrName>
                                          <p:attrName>ppt_y</p:attrName>
                                        </p:attrNameLst>
                                      </p:cBhvr>
                                      <p:rCtr x="-37643" y="16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11" grpId="0" animBg="1"/>
      <p:bldP spid="11" grpId="1"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 18">
            <a:extLst>
              <a:ext uri="{FF2B5EF4-FFF2-40B4-BE49-F238E27FC236}">
                <a16:creationId xmlns:a16="http://schemas.microsoft.com/office/drawing/2014/main" id="{9628CC93-DA61-920F-DD91-7A1B192BA2A3}"/>
              </a:ext>
            </a:extLst>
          </p:cNvPr>
          <p:cNvGraphicFramePr>
            <a:graphicFrameLocks noGrp="1"/>
          </p:cNvGraphicFramePr>
          <p:nvPr/>
        </p:nvGraphicFramePr>
        <p:xfrm>
          <a:off x="354119" y="1305018"/>
          <a:ext cx="4644009" cy="5424258"/>
        </p:xfrm>
        <a:graphic>
          <a:graphicData uri="http://schemas.openxmlformats.org/drawingml/2006/table">
            <a:tbl>
              <a:tblPr firstRow="1" bandRow="1">
                <a:tableStyleId>{5C22544A-7EE6-4342-B048-85BDC9FD1C3A}</a:tableStyleId>
              </a:tblPr>
              <a:tblGrid>
                <a:gridCol w="4644009">
                  <a:extLst>
                    <a:ext uri="{9D8B030D-6E8A-4147-A177-3AD203B41FA5}">
                      <a16:colId xmlns:a16="http://schemas.microsoft.com/office/drawing/2014/main" val="3849645450"/>
                    </a:ext>
                  </a:extLst>
                </a:gridCol>
              </a:tblGrid>
              <a:tr h="1808086">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2870378"/>
                  </a:ext>
                </a:extLst>
              </a:tr>
              <a:tr h="1808086">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6758581"/>
                  </a:ext>
                </a:extLst>
              </a:tr>
              <a:tr h="1808086">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074733"/>
                  </a:ext>
                </a:extLst>
              </a:tr>
            </a:tbl>
          </a:graphicData>
        </a:graphic>
      </p:graphicFrame>
      <p:sp>
        <p:nvSpPr>
          <p:cNvPr id="2" name="タイトル 1"/>
          <p:cNvSpPr>
            <a:spLocks noGrp="1"/>
          </p:cNvSpPr>
          <p:nvPr>
            <p:ph type="title"/>
          </p:nvPr>
        </p:nvSpPr>
        <p:spPr>
          <a:xfrm>
            <a:off x="190132" y="107673"/>
            <a:ext cx="11377472" cy="584786"/>
          </a:xfrm>
        </p:spPr>
        <p:txBody>
          <a:bodyPr>
            <a:normAutofit/>
          </a:bodyPr>
          <a:lstStyle/>
          <a:p>
            <a:r>
              <a:rPr kumimoji="1" lang="en-US" altLang="ja-JP" sz="2400" dirty="0">
                <a:latin typeface="ＭＳ Ｐゴシック" panose="020B0600070205080204" pitchFamily="50" charset="-128"/>
                <a:ea typeface="ＭＳ Ｐゴシック" panose="020B0600070205080204" pitchFamily="50" charset="-128"/>
              </a:rPr>
              <a:t>(1)</a:t>
            </a:r>
            <a:r>
              <a:rPr kumimoji="1" lang="ja-JP" altLang="en-US" sz="2400" dirty="0">
                <a:latin typeface="ＭＳ Ｐゴシック" panose="020B0600070205080204" pitchFamily="50" charset="-128"/>
                <a:ea typeface="ＭＳ Ｐゴシック" panose="020B0600070205080204" pitchFamily="50" charset="-128"/>
              </a:rPr>
              <a:t>　メディアの特徴　　</a:t>
            </a:r>
            <a:r>
              <a:rPr kumimoji="1" lang="ja-JP" altLang="en-US" sz="2000" dirty="0">
                <a:latin typeface="ＭＳ Ｐゴシック" panose="020B0600070205080204" pitchFamily="50" charset="-128"/>
                <a:ea typeface="ＭＳ Ｐゴシック" panose="020B0600070205080204" pitchFamily="50" charset="-128"/>
              </a:rPr>
              <a:t>右側モデルは実教出版社「最新情報の科学」より一部を画像として引用　</a:t>
            </a:r>
          </a:p>
        </p:txBody>
      </p:sp>
      <p:sp>
        <p:nvSpPr>
          <p:cNvPr id="3" name="コンテンツ プレースホルダー 2"/>
          <p:cNvSpPr>
            <a:spLocks noGrp="1"/>
          </p:cNvSpPr>
          <p:nvPr>
            <p:ph idx="1"/>
          </p:nvPr>
        </p:nvSpPr>
        <p:spPr>
          <a:xfrm>
            <a:off x="261706" y="615757"/>
            <a:ext cx="11510083" cy="698137"/>
          </a:xfrm>
        </p:spPr>
        <p:txBody>
          <a:bodyPr>
            <a:normAutofit/>
          </a:bodyPr>
          <a:lstStyle/>
          <a:p>
            <a:pPr marL="0" indent="0">
              <a:buClr>
                <a:schemeClr val="tx1"/>
              </a:buClr>
              <a:buNone/>
            </a:pPr>
            <a:r>
              <a:rPr kumimoji="1" lang="ja-JP" altLang="en-US" sz="2000" dirty="0">
                <a:highlight>
                  <a:srgbClr val="FFFF00"/>
                </a:highlight>
                <a:latin typeface="ＭＳ Ｐゴシック" panose="020B0600070205080204" pitchFamily="50" charset="-128"/>
                <a:ea typeface="ＭＳ Ｐゴシック" panose="020B0600070205080204" pitchFamily="50" charset="-128"/>
              </a:rPr>
              <a:t>例題１　メール送受信の５ステップを示す右下図に使われるメディア「情報メディア」「表現メディア」「伝達メディア」のラベルと説明文を左枠内に正しく配置せよ。</a:t>
            </a:r>
          </a:p>
        </p:txBody>
      </p:sp>
      <p:pic>
        <p:nvPicPr>
          <p:cNvPr id="8" name="図 7">
            <a:extLst>
              <a:ext uri="{FF2B5EF4-FFF2-40B4-BE49-F238E27FC236}">
                <a16:creationId xmlns:a16="http://schemas.microsoft.com/office/drawing/2014/main" id="{3A957F1F-D23C-B16D-58BB-965FCB3CFF4C}"/>
              </a:ext>
            </a:extLst>
          </p:cNvPr>
          <p:cNvPicPr>
            <a:picLocks noChangeAspect="1"/>
          </p:cNvPicPr>
          <p:nvPr/>
        </p:nvPicPr>
        <p:blipFill>
          <a:blip r:embed="rId4"/>
          <a:stretch>
            <a:fillRect/>
          </a:stretch>
        </p:blipFill>
        <p:spPr>
          <a:xfrm>
            <a:off x="5176355" y="1333943"/>
            <a:ext cx="6082284" cy="5361432"/>
          </a:xfrm>
          <a:prstGeom prst="rect">
            <a:avLst/>
          </a:prstGeom>
        </p:spPr>
      </p:pic>
      <p:sp>
        <p:nvSpPr>
          <p:cNvPr id="12" name="正方形/長方形 11">
            <a:extLst>
              <a:ext uri="{FF2B5EF4-FFF2-40B4-BE49-F238E27FC236}">
                <a16:creationId xmlns:a16="http://schemas.microsoft.com/office/drawing/2014/main" id="{371D4DCD-4243-44D5-4527-77DC55F0214C}"/>
              </a:ext>
            </a:extLst>
          </p:cNvPr>
          <p:cNvSpPr/>
          <p:nvPr/>
        </p:nvSpPr>
        <p:spPr>
          <a:xfrm>
            <a:off x="5231345" y="1331650"/>
            <a:ext cx="6214368" cy="1198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87CF99C-7FF7-33F3-3D0A-1DCDB0537A13}"/>
              </a:ext>
            </a:extLst>
          </p:cNvPr>
          <p:cNvSpPr/>
          <p:nvPr/>
        </p:nvSpPr>
        <p:spPr>
          <a:xfrm>
            <a:off x="5186039" y="3410504"/>
            <a:ext cx="6214368" cy="1198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DDD8EDE4-2AB8-61FB-10D3-0A7AE5A34231}"/>
              </a:ext>
            </a:extLst>
          </p:cNvPr>
          <p:cNvSpPr/>
          <p:nvPr/>
        </p:nvSpPr>
        <p:spPr>
          <a:xfrm>
            <a:off x="5177162" y="5514512"/>
            <a:ext cx="6214368" cy="1198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3F23731B-6A6B-AC9F-9933-62F5BA14B6D2}"/>
              </a:ext>
            </a:extLst>
          </p:cNvPr>
          <p:cNvPicPr>
            <a:picLocks noChangeAspect="1"/>
          </p:cNvPicPr>
          <p:nvPr/>
        </p:nvPicPr>
        <p:blipFill rotWithShape="1">
          <a:blip r:embed="rId5"/>
          <a:srcRect b="13955"/>
          <a:stretch/>
        </p:blipFill>
        <p:spPr>
          <a:xfrm>
            <a:off x="8539697" y="5160158"/>
            <a:ext cx="3232092" cy="1097424"/>
          </a:xfrm>
          <a:prstGeom prst="rect">
            <a:avLst/>
          </a:prstGeom>
        </p:spPr>
      </p:pic>
      <p:pic>
        <p:nvPicPr>
          <p:cNvPr id="17" name="図 16">
            <a:extLst>
              <a:ext uri="{FF2B5EF4-FFF2-40B4-BE49-F238E27FC236}">
                <a16:creationId xmlns:a16="http://schemas.microsoft.com/office/drawing/2014/main" id="{A346B613-A9BC-CA71-AA09-233A8DE24411}"/>
              </a:ext>
            </a:extLst>
          </p:cNvPr>
          <p:cNvPicPr>
            <a:picLocks noChangeAspect="1"/>
          </p:cNvPicPr>
          <p:nvPr/>
        </p:nvPicPr>
        <p:blipFill rotWithShape="1">
          <a:blip r:embed="rId6"/>
          <a:srcRect b="16501"/>
          <a:stretch/>
        </p:blipFill>
        <p:spPr>
          <a:xfrm>
            <a:off x="8562162" y="3534573"/>
            <a:ext cx="3209627" cy="1037427"/>
          </a:xfrm>
          <a:prstGeom prst="rect">
            <a:avLst/>
          </a:prstGeom>
        </p:spPr>
      </p:pic>
      <p:pic>
        <p:nvPicPr>
          <p:cNvPr id="16" name="図 15">
            <a:extLst>
              <a:ext uri="{FF2B5EF4-FFF2-40B4-BE49-F238E27FC236}">
                <a16:creationId xmlns:a16="http://schemas.microsoft.com/office/drawing/2014/main" id="{618532B0-429D-38FD-3E70-823DC08926AF}"/>
              </a:ext>
            </a:extLst>
          </p:cNvPr>
          <p:cNvPicPr>
            <a:picLocks noChangeAspect="1"/>
          </p:cNvPicPr>
          <p:nvPr/>
        </p:nvPicPr>
        <p:blipFill rotWithShape="1">
          <a:blip r:embed="rId7"/>
          <a:srcRect b="16190"/>
          <a:stretch/>
        </p:blipFill>
        <p:spPr>
          <a:xfrm>
            <a:off x="8500240" y="1474506"/>
            <a:ext cx="3209625" cy="1031391"/>
          </a:xfrm>
          <a:prstGeom prst="rect">
            <a:avLst/>
          </a:prstGeom>
        </p:spPr>
      </p:pic>
      <p:sp>
        <p:nvSpPr>
          <p:cNvPr id="22" name="テキスト ボックス 21">
            <a:extLst>
              <a:ext uri="{FF2B5EF4-FFF2-40B4-BE49-F238E27FC236}">
                <a16:creationId xmlns:a16="http://schemas.microsoft.com/office/drawing/2014/main" id="{2FDFAF8F-C6C3-8C42-23AC-6696F610F247}"/>
              </a:ext>
            </a:extLst>
          </p:cNvPr>
          <p:cNvSpPr txBox="1"/>
          <p:nvPr/>
        </p:nvSpPr>
        <p:spPr>
          <a:xfrm>
            <a:off x="502328" y="4424324"/>
            <a:ext cx="4365594" cy="369332"/>
          </a:xfrm>
          <a:prstGeom prst="rect">
            <a:avLst/>
          </a:prstGeom>
          <a:solidFill>
            <a:schemeClr val="accent4">
              <a:lumMod val="20000"/>
              <a:lumOff val="80000"/>
            </a:schemeClr>
          </a:solidFill>
          <a:ln>
            <a:solidFill>
              <a:srgbClr val="FF0000"/>
            </a:solidFill>
          </a:ln>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情報を物理的に伝達するためのメディア</a:t>
            </a:r>
          </a:p>
        </p:txBody>
      </p:sp>
      <p:sp>
        <p:nvSpPr>
          <p:cNvPr id="23" name="テキスト ボックス 22">
            <a:extLst>
              <a:ext uri="{FF2B5EF4-FFF2-40B4-BE49-F238E27FC236}">
                <a16:creationId xmlns:a16="http://schemas.microsoft.com/office/drawing/2014/main" id="{61B9D2BC-CECF-5F57-E489-7EBFAA48F08B}"/>
              </a:ext>
            </a:extLst>
          </p:cNvPr>
          <p:cNvSpPr txBox="1"/>
          <p:nvPr/>
        </p:nvSpPr>
        <p:spPr>
          <a:xfrm>
            <a:off x="522806" y="3793417"/>
            <a:ext cx="3167679" cy="369332"/>
          </a:xfrm>
          <a:prstGeom prst="rect">
            <a:avLst/>
          </a:prstGeom>
          <a:solidFill>
            <a:schemeClr val="accent4">
              <a:lumMod val="20000"/>
              <a:lumOff val="80000"/>
            </a:schemeClr>
          </a:solidFill>
          <a:ln>
            <a:solidFill>
              <a:srgbClr val="FF0000"/>
            </a:solidFill>
          </a:ln>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情報を人々に伝えるメディア</a:t>
            </a:r>
          </a:p>
        </p:txBody>
      </p:sp>
      <p:sp>
        <p:nvSpPr>
          <p:cNvPr id="24" name="テキスト ボックス 23">
            <a:extLst>
              <a:ext uri="{FF2B5EF4-FFF2-40B4-BE49-F238E27FC236}">
                <a16:creationId xmlns:a16="http://schemas.microsoft.com/office/drawing/2014/main" id="{5D0126CC-8833-FF90-F3B9-0A12535F1092}"/>
              </a:ext>
            </a:extLst>
          </p:cNvPr>
          <p:cNvSpPr txBox="1"/>
          <p:nvPr/>
        </p:nvSpPr>
        <p:spPr>
          <a:xfrm>
            <a:off x="502328" y="3253950"/>
            <a:ext cx="4365594" cy="369332"/>
          </a:xfrm>
          <a:prstGeom prst="rect">
            <a:avLst/>
          </a:prstGeom>
          <a:solidFill>
            <a:schemeClr val="accent4">
              <a:lumMod val="20000"/>
              <a:lumOff val="80000"/>
            </a:schemeClr>
          </a:solidFill>
          <a:ln>
            <a:solidFill>
              <a:srgbClr val="FF0000"/>
            </a:solidFill>
          </a:ln>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伝えたい情報を表現するためのメディア</a:t>
            </a:r>
            <a:endParaRPr lang="en-US" altLang="ja-JP" dirty="0">
              <a:latin typeface="ＭＳ Ｐゴシック" panose="020B0600070205080204" pitchFamily="50" charset="-128"/>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3499073502"/>
      </p:ext>
    </p:extLst>
  </p:cSld>
  <p:clrMapOvr>
    <a:masterClrMapping/>
  </p:clrMapOvr>
  <mc:AlternateContent xmlns:mc="http://schemas.openxmlformats.org/markup-compatibility/2006" xmlns:p14="http://schemas.microsoft.com/office/powerpoint/2010/main">
    <mc:Choice Requires="p14">
      <p:transition spd="slow" p14:dur="2000" advTm="23372"/>
    </mc:Choice>
    <mc:Fallback xmlns="">
      <p:transition spd="slow" advTm="233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2.29167E-6 1.11111E-6 L 0.00026 -0.08542 " pathEditMode="relative" rAng="0" ptsTypes="AA">
                                      <p:cBhvr>
                                        <p:cTn id="20" dur="500" fill="hold"/>
                                        <p:tgtEl>
                                          <p:spTgt spid="24"/>
                                        </p:tgtEl>
                                        <p:attrNameLst>
                                          <p:attrName>ppt_x</p:attrName>
                                          <p:attrName>ppt_y</p:attrName>
                                        </p:attrNameLst>
                                      </p:cBhvr>
                                      <p:rCtr x="13" y="-4282"/>
                                    </p:animMotion>
                                  </p:childTnLst>
                                </p:cTn>
                              </p:par>
                              <p:par>
                                <p:cTn id="21" presetID="42" presetClass="path" presetSubtype="0" accel="50000" decel="50000" fill="hold" nodeType="withEffect">
                                  <p:stCondLst>
                                    <p:cond delay="0"/>
                                  </p:stCondLst>
                                  <p:childTnLst>
                                    <p:animMotion origin="layout" path="M -2.70833E-6 2.59259E-6 L -0.66041 -0.55602 " pathEditMode="relative" rAng="0" ptsTypes="AA">
                                      <p:cBhvr>
                                        <p:cTn id="22" dur="500" fill="hold"/>
                                        <p:tgtEl>
                                          <p:spTgt spid="15"/>
                                        </p:tgtEl>
                                        <p:attrNameLst>
                                          <p:attrName>ppt_x</p:attrName>
                                          <p:attrName>ppt_y</p:attrName>
                                        </p:attrNameLst>
                                      </p:cBhvr>
                                      <p:rCtr x="-33021" y="-27801"/>
                                    </p:animMotion>
                                  </p:childTnLst>
                                </p:cTn>
                              </p:par>
                              <p:par>
                                <p:cTn id="23" presetID="42" presetClass="path" presetSubtype="0" accel="50000" decel="50000" fill="hold" grpId="1" nodeType="withEffect">
                                  <p:stCondLst>
                                    <p:cond delay="0"/>
                                  </p:stCondLst>
                                  <p:childTnLst>
                                    <p:animMotion origin="layout" path="M 3.54167E-6 -2.59259E-6 L -0.00925 0.09722 " pathEditMode="relative" rAng="0" ptsTypes="AA">
                                      <p:cBhvr>
                                        <p:cTn id="24" dur="500" fill="hold"/>
                                        <p:tgtEl>
                                          <p:spTgt spid="23"/>
                                        </p:tgtEl>
                                        <p:attrNameLst>
                                          <p:attrName>ppt_x</p:attrName>
                                          <p:attrName>ppt_y</p:attrName>
                                        </p:attrNameLst>
                                      </p:cBhvr>
                                      <p:rCtr x="-469" y="4861"/>
                                    </p:animMotion>
                                  </p:childTnLst>
                                </p:cTn>
                              </p:par>
                              <p:par>
                                <p:cTn id="25" presetID="42" presetClass="path" presetSubtype="0" accel="50000" decel="50000" fill="hold" nodeType="withEffect">
                                  <p:stCondLst>
                                    <p:cond delay="0"/>
                                  </p:stCondLst>
                                  <p:childTnLst>
                                    <p:animMotion origin="layout" path="M 3.95833E-6 2.22222E-6 L -0.65677 0.25532 " pathEditMode="relative" rAng="0" ptsTypes="AA">
                                      <p:cBhvr>
                                        <p:cTn id="26" dur="500" fill="hold"/>
                                        <p:tgtEl>
                                          <p:spTgt spid="16"/>
                                        </p:tgtEl>
                                        <p:attrNameLst>
                                          <p:attrName>ppt_x</p:attrName>
                                          <p:attrName>ppt_y</p:attrName>
                                        </p:attrNameLst>
                                      </p:cBhvr>
                                      <p:rCtr x="-32839" y="12755"/>
                                    </p:animMotion>
                                  </p:childTnLst>
                                </p:cTn>
                              </p:par>
                              <p:par>
                                <p:cTn id="27" presetID="42" presetClass="path" presetSubtype="0" accel="50000" decel="50000" fill="hold" grpId="1" nodeType="withEffect">
                                  <p:stCondLst>
                                    <p:cond delay="0"/>
                                  </p:stCondLst>
                                  <p:childTnLst>
                                    <p:animMotion origin="layout" path="M -2.29167E-6 -7.40741E-7 L -0.00039 0.2706 " pathEditMode="relative" rAng="0" ptsTypes="AA">
                                      <p:cBhvr>
                                        <p:cTn id="28" dur="500" fill="hold"/>
                                        <p:tgtEl>
                                          <p:spTgt spid="22"/>
                                        </p:tgtEl>
                                        <p:attrNameLst>
                                          <p:attrName>ppt_x</p:attrName>
                                          <p:attrName>ppt_y</p:attrName>
                                        </p:attrNameLst>
                                      </p:cBhvr>
                                      <p:rCtr x="-26" y="13519"/>
                                    </p:animMotion>
                                  </p:childTnLst>
                                </p:cTn>
                              </p:par>
                              <p:par>
                                <p:cTn id="29" presetID="42" presetClass="path" presetSubtype="0" accel="50000" decel="50000" fill="hold" nodeType="withEffect">
                                  <p:stCondLst>
                                    <p:cond delay="0"/>
                                  </p:stCondLst>
                                  <p:childTnLst>
                                    <p:animMotion origin="layout" path="M -4.16667E-6 -2.22222E-6 L -0.66054 0.21389 " pathEditMode="relative" rAng="0" ptsTypes="AA">
                                      <p:cBhvr>
                                        <p:cTn id="30" dur="500" fill="hold"/>
                                        <p:tgtEl>
                                          <p:spTgt spid="17"/>
                                        </p:tgtEl>
                                        <p:attrNameLst>
                                          <p:attrName>ppt_x</p:attrName>
                                          <p:attrName>ppt_y</p:attrName>
                                        </p:attrNameLst>
                                      </p:cBhvr>
                                      <p:rCtr x="-33034" y="10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3840" y="512134"/>
            <a:ext cx="11336784" cy="4178738"/>
          </a:xfrm>
        </p:spPr>
        <p:txBody>
          <a:bodyPr>
            <a:normAutofit/>
          </a:bodyPr>
          <a:lstStyle/>
          <a:p>
            <a:pPr marL="0" indent="0">
              <a:buNone/>
            </a:pPr>
            <a:r>
              <a:rPr kumimoji="1" lang="en-US" altLang="ja-JP" sz="2400" dirty="0">
                <a:latin typeface="ＭＳ Ｐゴシック" panose="020B0600070205080204" pitchFamily="50" charset="-128"/>
                <a:ea typeface="ＭＳ Ｐゴシック" panose="020B0600070205080204" pitchFamily="50" charset="-128"/>
              </a:rPr>
              <a:t>(2)</a:t>
            </a:r>
            <a:r>
              <a:rPr kumimoji="1" lang="ja-JP" altLang="en-US" sz="2400" dirty="0">
                <a:latin typeface="ＭＳ Ｐゴシック" panose="020B0600070205080204" pitchFamily="50" charset="-128"/>
                <a:ea typeface="ＭＳ Ｐゴシック" panose="020B0600070205080204" pitchFamily="50" charset="-128"/>
              </a:rPr>
              <a:t>　表現メディアの特性</a:t>
            </a:r>
            <a:endParaRPr kumimoji="1" lang="en-US" altLang="ja-JP" sz="2400" dirty="0">
              <a:latin typeface="ＭＳ Ｐゴシック" panose="020B0600070205080204" pitchFamily="50" charset="-128"/>
              <a:ea typeface="ＭＳ Ｐゴシック" panose="020B0600070205080204" pitchFamily="50" charset="-128"/>
            </a:endParaRPr>
          </a:p>
          <a:p>
            <a:pPr marL="0" indent="0">
              <a:buNone/>
            </a:pPr>
            <a:r>
              <a:rPr kumimoji="1" lang="ja-JP" altLang="en-US" sz="2400" dirty="0">
                <a:latin typeface="ＭＳ Ｐゴシック" panose="020B0600070205080204" pitchFamily="50" charset="-128"/>
                <a:ea typeface="ＭＳ Ｐゴシック" panose="020B0600070205080204" pitchFamily="50" charset="-128"/>
              </a:rPr>
              <a:t>①　文字と図形の特性</a:t>
            </a:r>
            <a:endParaRPr kumimoji="1"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文字、図形の特性</a:t>
            </a:r>
          </a:p>
          <a:p>
            <a:r>
              <a:rPr lang="ja-JP" altLang="en-US" sz="2400" dirty="0">
                <a:latin typeface="ＭＳ Ｐゴシック" panose="020B0600070205080204" pitchFamily="50" charset="-128"/>
                <a:ea typeface="ＭＳ Ｐゴシック" panose="020B0600070205080204" pitchFamily="50" charset="-128"/>
              </a:rPr>
              <a:t>具体的な量や日時、言葉の意味、法律・ルールなどは、</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の方が正確</a:t>
            </a:r>
          </a:p>
          <a:p>
            <a:r>
              <a:rPr lang="ja-JP" altLang="en-US" sz="2400" dirty="0">
                <a:latin typeface="ＭＳ Ｐゴシック" panose="020B0600070205080204" pitchFamily="50" charset="-128"/>
                <a:ea typeface="ＭＳ Ｐゴシック" panose="020B0600070205080204" pitchFamily="50" charset="-128"/>
              </a:rPr>
              <a:t>色や形などのイメージや地図などの情報は、</a:t>
            </a:r>
            <a:r>
              <a:rPr lang="en-US" altLang="ja-JP" sz="2400" dirty="0">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の方が適切簡潔</a:t>
            </a:r>
          </a:p>
          <a:p>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：情報を視覚的に表現した絵文字、図記号のこと</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下記マニュアルを参照して動画ピクトグラムを作成します</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en-US" altLang="ja-JP" sz="2400" dirty="0">
                <a:latin typeface="ＭＳ Ｐゴシック" panose="020B0600070205080204" pitchFamily="50" charset="-128"/>
                <a:ea typeface="ＭＳ Ｐゴシック" panose="020B0600070205080204" pitchFamily="50" charset="-128"/>
                <a:hlinkClick r:id="rId4"/>
              </a:rPr>
              <a:t>https://strnun.fool.jp/pov-ray_strnun/on_demand/pictgram23.mp4</a:t>
            </a:r>
            <a:endParaRPr lang="en-US" altLang="ja-JP" sz="2400" dirty="0">
              <a:latin typeface="ＭＳ Ｐゴシック" panose="020B0600070205080204" pitchFamily="50" charset="-128"/>
              <a:ea typeface="ＭＳ Ｐゴシック" panose="020B0600070205080204" pitchFamily="50" charset="-128"/>
            </a:endParaRPr>
          </a:p>
          <a:p>
            <a:endParaRPr lang="ja-JP" altLang="en-US" sz="2400" dirty="0">
              <a:latin typeface="ＭＳ Ｐゴシック" panose="020B0600070205080204" pitchFamily="50" charset="-128"/>
              <a:ea typeface="ＭＳ Ｐゴシック" panose="020B0600070205080204" pitchFamily="50" charset="-128"/>
            </a:endParaRPr>
          </a:p>
        </p:txBody>
      </p:sp>
      <p:pic>
        <p:nvPicPr>
          <p:cNvPr id="7" name="図 6">
            <a:extLst>
              <a:ext uri="{FF2B5EF4-FFF2-40B4-BE49-F238E27FC236}">
                <a16:creationId xmlns:a16="http://schemas.microsoft.com/office/drawing/2014/main" id="{DDFC3A88-46AB-6D95-4EB4-25BD994FFFB4}"/>
              </a:ext>
            </a:extLst>
          </p:cNvPr>
          <p:cNvPicPr>
            <a:picLocks noChangeAspect="1"/>
          </p:cNvPicPr>
          <p:nvPr/>
        </p:nvPicPr>
        <p:blipFill>
          <a:blip r:embed="rId5"/>
          <a:stretch>
            <a:fillRect/>
          </a:stretch>
        </p:blipFill>
        <p:spPr>
          <a:xfrm>
            <a:off x="1326250" y="4876299"/>
            <a:ext cx="957942" cy="1050877"/>
          </a:xfrm>
          <a:prstGeom prst="rect">
            <a:avLst/>
          </a:prstGeom>
        </p:spPr>
      </p:pic>
      <p:pic>
        <p:nvPicPr>
          <p:cNvPr id="8" name="図 7">
            <a:extLst>
              <a:ext uri="{FF2B5EF4-FFF2-40B4-BE49-F238E27FC236}">
                <a16:creationId xmlns:a16="http://schemas.microsoft.com/office/drawing/2014/main" id="{A403A11C-AADC-F971-6990-8FDA4779A4A6}"/>
              </a:ext>
            </a:extLst>
          </p:cNvPr>
          <p:cNvPicPr>
            <a:picLocks noChangeAspect="1"/>
          </p:cNvPicPr>
          <p:nvPr/>
        </p:nvPicPr>
        <p:blipFill>
          <a:blip r:embed="rId6"/>
          <a:stretch>
            <a:fillRect/>
          </a:stretch>
        </p:blipFill>
        <p:spPr>
          <a:xfrm>
            <a:off x="5338127" y="4875490"/>
            <a:ext cx="1031627" cy="1040806"/>
          </a:xfrm>
          <a:prstGeom prst="rect">
            <a:avLst/>
          </a:prstGeom>
        </p:spPr>
      </p:pic>
      <p:pic>
        <p:nvPicPr>
          <p:cNvPr id="9" name="図 8">
            <a:extLst>
              <a:ext uri="{FF2B5EF4-FFF2-40B4-BE49-F238E27FC236}">
                <a16:creationId xmlns:a16="http://schemas.microsoft.com/office/drawing/2014/main" id="{1EABA79C-3AE4-4D56-BAD3-907434CC61A2}"/>
              </a:ext>
            </a:extLst>
          </p:cNvPr>
          <p:cNvPicPr>
            <a:picLocks noChangeAspect="1"/>
          </p:cNvPicPr>
          <p:nvPr/>
        </p:nvPicPr>
        <p:blipFill>
          <a:blip r:embed="rId7"/>
          <a:stretch>
            <a:fillRect/>
          </a:stretch>
        </p:blipFill>
        <p:spPr>
          <a:xfrm>
            <a:off x="2559874" y="4876300"/>
            <a:ext cx="1052027" cy="1050878"/>
          </a:xfrm>
          <a:prstGeom prst="rect">
            <a:avLst/>
          </a:prstGeom>
        </p:spPr>
      </p:pic>
      <p:pic>
        <p:nvPicPr>
          <p:cNvPr id="10" name="図 9">
            <a:extLst>
              <a:ext uri="{FF2B5EF4-FFF2-40B4-BE49-F238E27FC236}">
                <a16:creationId xmlns:a16="http://schemas.microsoft.com/office/drawing/2014/main" id="{E0EACB69-C589-D9D7-906C-8C6CC1D2014B}"/>
              </a:ext>
            </a:extLst>
          </p:cNvPr>
          <p:cNvPicPr>
            <a:picLocks noChangeAspect="1"/>
          </p:cNvPicPr>
          <p:nvPr/>
        </p:nvPicPr>
        <p:blipFill rotWithShape="1">
          <a:blip r:embed="rId8"/>
          <a:srcRect r="4431"/>
          <a:stretch/>
        </p:blipFill>
        <p:spPr>
          <a:xfrm>
            <a:off x="3878705" y="4849666"/>
            <a:ext cx="1174862" cy="1050877"/>
          </a:xfrm>
          <a:prstGeom prst="rect">
            <a:avLst/>
          </a:prstGeom>
        </p:spPr>
      </p:pic>
      <p:pic>
        <p:nvPicPr>
          <p:cNvPr id="11" name="図 10">
            <a:extLst>
              <a:ext uri="{FF2B5EF4-FFF2-40B4-BE49-F238E27FC236}">
                <a16:creationId xmlns:a16="http://schemas.microsoft.com/office/drawing/2014/main" id="{61287005-07BA-F7CF-3BC5-E77127B16692}"/>
              </a:ext>
            </a:extLst>
          </p:cNvPr>
          <p:cNvPicPr>
            <a:picLocks noChangeAspect="1"/>
          </p:cNvPicPr>
          <p:nvPr/>
        </p:nvPicPr>
        <p:blipFill>
          <a:blip r:embed="rId9"/>
          <a:stretch>
            <a:fillRect/>
          </a:stretch>
        </p:blipFill>
        <p:spPr>
          <a:xfrm>
            <a:off x="6645437" y="4875490"/>
            <a:ext cx="1089680" cy="1057092"/>
          </a:xfrm>
          <a:prstGeom prst="rect">
            <a:avLst/>
          </a:prstGeom>
        </p:spPr>
      </p:pic>
      <p:sp>
        <p:nvSpPr>
          <p:cNvPr id="12" name="テキスト ボックス 11">
            <a:extLst>
              <a:ext uri="{FF2B5EF4-FFF2-40B4-BE49-F238E27FC236}">
                <a16:creationId xmlns:a16="http://schemas.microsoft.com/office/drawing/2014/main" id="{2154E80E-026C-CA7A-008D-D5E4D28EF03E}"/>
              </a:ext>
            </a:extLst>
          </p:cNvPr>
          <p:cNvSpPr txBox="1"/>
          <p:nvPr/>
        </p:nvSpPr>
        <p:spPr>
          <a:xfrm>
            <a:off x="8228978" y="6045961"/>
            <a:ext cx="1748901" cy="461665"/>
          </a:xfrm>
          <a:prstGeom prst="rect">
            <a:avLst/>
          </a:prstGeom>
          <a:noFill/>
          <a:ln>
            <a:solidFill>
              <a:srgbClr val="0070C0"/>
            </a:solidFill>
          </a:ln>
        </p:spPr>
        <p:txBody>
          <a:bodyPr wrap="square" rtlCol="0">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ピクトグラム</a:t>
            </a:r>
            <a:endParaRPr kumimoji="1" lang="ja-JP" altLang="en-US" sz="2400" dirty="0">
              <a:solidFill>
                <a:srgbClr val="FF0000"/>
              </a:solidFill>
            </a:endParaRPr>
          </a:p>
        </p:txBody>
      </p:sp>
      <p:sp>
        <p:nvSpPr>
          <p:cNvPr id="13" name="テキスト ボックス 12">
            <a:extLst>
              <a:ext uri="{FF2B5EF4-FFF2-40B4-BE49-F238E27FC236}">
                <a16:creationId xmlns:a16="http://schemas.microsoft.com/office/drawing/2014/main" id="{19701E93-570E-680E-090A-5F69F6B54111}"/>
              </a:ext>
            </a:extLst>
          </p:cNvPr>
          <p:cNvSpPr txBox="1"/>
          <p:nvPr/>
        </p:nvSpPr>
        <p:spPr>
          <a:xfrm>
            <a:off x="8585566" y="5417127"/>
            <a:ext cx="1392314" cy="461665"/>
          </a:xfrm>
          <a:prstGeom prst="rect">
            <a:avLst/>
          </a:prstGeom>
          <a:noFill/>
          <a:ln>
            <a:solidFill>
              <a:srgbClr val="0070C0"/>
            </a:solidFill>
          </a:ln>
        </p:spPr>
        <p:txBody>
          <a:bodyPr wrap="square" rtlCol="0">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文字</a:t>
            </a:r>
            <a:endParaRPr kumimoji="1" lang="ja-JP" altLang="en-US" sz="2400" dirty="0">
              <a:solidFill>
                <a:srgbClr val="FF0000"/>
              </a:solidFill>
            </a:endParaRPr>
          </a:p>
        </p:txBody>
      </p:sp>
      <p:sp>
        <p:nvSpPr>
          <p:cNvPr id="14" name="テキスト ボックス 13">
            <a:extLst>
              <a:ext uri="{FF2B5EF4-FFF2-40B4-BE49-F238E27FC236}">
                <a16:creationId xmlns:a16="http://schemas.microsoft.com/office/drawing/2014/main" id="{F08CF5D3-CD94-97F2-7C79-3614422C00F2}"/>
              </a:ext>
            </a:extLst>
          </p:cNvPr>
          <p:cNvSpPr txBox="1"/>
          <p:nvPr/>
        </p:nvSpPr>
        <p:spPr>
          <a:xfrm>
            <a:off x="8214184" y="4823804"/>
            <a:ext cx="1763697" cy="461665"/>
          </a:xfrm>
          <a:prstGeom prst="rect">
            <a:avLst/>
          </a:prstGeom>
          <a:noFill/>
          <a:ln>
            <a:solidFill>
              <a:srgbClr val="0070C0"/>
            </a:solidFill>
          </a:ln>
        </p:spPr>
        <p:txBody>
          <a:bodyPr wrap="square" rtlCol="0">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画像や図形</a:t>
            </a:r>
            <a:endParaRPr kumimoji="1" lang="ja-JP" altLang="en-US" sz="2400" dirty="0">
              <a:solidFill>
                <a:srgbClr val="FF0000"/>
              </a:solidFill>
            </a:endParaRPr>
          </a:p>
        </p:txBody>
      </p:sp>
      <p:sp>
        <p:nvSpPr>
          <p:cNvPr id="5" name="テキスト ボックス 4">
            <a:extLst>
              <a:ext uri="{FF2B5EF4-FFF2-40B4-BE49-F238E27FC236}">
                <a16:creationId xmlns:a16="http://schemas.microsoft.com/office/drawing/2014/main" id="{8DE43D39-8522-11CD-BE0B-BAF998B423CD}"/>
              </a:ext>
            </a:extLst>
          </p:cNvPr>
          <p:cNvSpPr txBox="1"/>
          <p:nvPr/>
        </p:nvSpPr>
        <p:spPr>
          <a:xfrm>
            <a:off x="1360502" y="6037685"/>
            <a:ext cx="7570433" cy="369332"/>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上記画像</a:t>
            </a:r>
            <a:r>
              <a:rPr lang="en-US" altLang="ja-JP" dirty="0">
                <a:latin typeface="ＭＳ Ｐゴシック" panose="020B0600070205080204" pitchFamily="50" charset="-128"/>
                <a:ea typeface="ＭＳ Ｐゴシック" panose="020B0600070205080204" pitchFamily="50" charset="-128"/>
              </a:rPr>
              <a:t>5</a:t>
            </a:r>
            <a:r>
              <a:rPr lang="ja-JP" altLang="en-US" dirty="0">
                <a:latin typeface="ＭＳ Ｐゴシック" panose="020B0600070205080204" pitchFamily="50" charset="-128"/>
                <a:ea typeface="ＭＳ Ｐゴシック" panose="020B0600070205080204" pitchFamily="50" charset="-128"/>
              </a:rPr>
              <a:t>点は実教出版社「最新情報の科学」より一部を引用　</a:t>
            </a:r>
          </a:p>
        </p:txBody>
      </p:sp>
      <p:sp>
        <p:nvSpPr>
          <p:cNvPr id="2" name="矢印: 右 1">
            <a:hlinkClick r:id="rId10"/>
            <a:extLst>
              <a:ext uri="{FF2B5EF4-FFF2-40B4-BE49-F238E27FC236}">
                <a16:creationId xmlns:a16="http://schemas.microsoft.com/office/drawing/2014/main" id="{12CD9147-D0F9-9C8A-0639-9D67FB3C18F3}"/>
              </a:ext>
            </a:extLst>
          </p:cNvPr>
          <p:cNvSpPr/>
          <p:nvPr/>
        </p:nvSpPr>
        <p:spPr>
          <a:xfrm>
            <a:off x="5349240" y="301752"/>
            <a:ext cx="5193792" cy="1426464"/>
          </a:xfrm>
          <a:prstGeom prst="rightArrow">
            <a:avLst>
              <a:gd name="adj1" fmla="val 7820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引用資料　東京オリンピック開会式</a:t>
            </a:r>
            <a:r>
              <a:rPr kumimoji="1" lang="en-US" altLang="ja-JP" dirty="0"/>
              <a:t>https://www.youtube.com/watch?v=I9uVg-feZoM</a:t>
            </a:r>
            <a:endParaRPr kumimoji="1" lang="ja-JP" altLang="en-US" dirty="0"/>
          </a:p>
        </p:txBody>
      </p:sp>
    </p:spTree>
    <p:custDataLst>
      <p:tags r:id="rId1"/>
    </p:custDataLst>
    <p:extLst>
      <p:ext uri="{BB962C8B-B14F-4D97-AF65-F5344CB8AC3E}">
        <p14:creationId xmlns:p14="http://schemas.microsoft.com/office/powerpoint/2010/main" val="2781800254"/>
      </p:ext>
    </p:extLst>
  </p:cSld>
  <p:clrMapOvr>
    <a:masterClrMapping/>
  </p:clrMapOvr>
  <mc:AlternateContent xmlns:mc="http://schemas.openxmlformats.org/markup-compatibility/2006" xmlns:p14="http://schemas.microsoft.com/office/powerpoint/2010/main">
    <mc:Choice Requires="p14">
      <p:transition spd="slow" p14:dur="2000" advTm="49897"/>
    </mc:Choice>
    <mc:Fallback xmlns="">
      <p:transition spd="slow" advTm="49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2.08333E-6 3.7037E-7 L -0.05248 -0.5206 " pathEditMode="relative" rAng="0" ptsTypes="AA">
                                      <p:cBhvr>
                                        <p:cTn id="14" dur="500" fill="hold"/>
                                        <p:tgtEl>
                                          <p:spTgt spid="13"/>
                                        </p:tgtEl>
                                        <p:attrNameLst>
                                          <p:attrName>ppt_x</p:attrName>
                                          <p:attrName>ppt_y</p:attrName>
                                        </p:attrNameLst>
                                      </p:cBhvr>
                                      <p:rCtr x="-2630" y="-2604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3.54167E-6 2.96296E-6 L -0.13541 -0.36227 " pathEditMode="relative" rAng="0" ptsTypes="AA">
                                      <p:cBhvr>
                                        <p:cTn id="18" dur="500" fill="hold"/>
                                        <p:tgtEl>
                                          <p:spTgt spid="14"/>
                                        </p:tgtEl>
                                        <p:attrNameLst>
                                          <p:attrName>ppt_x</p:attrName>
                                          <p:attrName>ppt_y</p:attrName>
                                        </p:attrNameLst>
                                      </p:cBhvr>
                                      <p:rCtr x="-6771" y="-1812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4.58333E-6 3.7037E-6 L -0.60859 -0.47778 " pathEditMode="relative" rAng="0" ptsTypes="AA">
                                      <p:cBhvr>
                                        <p:cTn id="22" dur="500" fill="hold"/>
                                        <p:tgtEl>
                                          <p:spTgt spid="12"/>
                                        </p:tgtEl>
                                        <p:attrNameLst>
                                          <p:attrName>ppt_x</p:attrName>
                                          <p:attrName>ppt_y</p:attrName>
                                        </p:attrNameLst>
                                      </p:cBhvr>
                                      <p:rCtr x="-30430" y="-23889"/>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DF4C37C4-6202-42C0-B5E3-7F2293797CA8}"/>
              </a:ext>
            </a:extLst>
          </p:cNvPr>
          <p:cNvSpPr txBox="1"/>
          <p:nvPr/>
        </p:nvSpPr>
        <p:spPr>
          <a:xfrm>
            <a:off x="360726" y="246166"/>
            <a:ext cx="11434195"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交通量が多く幅広い道路を車で運転中どちらの標識が解り易く、間違えないでしょうか。</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2AC41C8E-D25C-212C-D29C-922240D75DD1}"/>
              </a:ext>
            </a:extLst>
          </p:cNvPr>
          <p:cNvGrpSpPr/>
          <p:nvPr/>
        </p:nvGrpSpPr>
        <p:grpSpPr>
          <a:xfrm>
            <a:off x="771787" y="1363995"/>
            <a:ext cx="10336231" cy="4880738"/>
            <a:chOff x="780176" y="1858946"/>
            <a:chExt cx="10336231" cy="4880738"/>
          </a:xfrm>
        </p:grpSpPr>
        <p:sp>
          <p:nvSpPr>
            <p:cNvPr id="3" name="正方形/長方形 2"/>
            <p:cNvSpPr/>
            <p:nvPr/>
          </p:nvSpPr>
          <p:spPr>
            <a:xfrm>
              <a:off x="780176" y="2180492"/>
              <a:ext cx="5058562" cy="29190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124125" y="2894040"/>
              <a:ext cx="4387442" cy="1384995"/>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この交差点では</a:t>
              </a:r>
              <a:endParaRPr lang="en-US" altLang="ja-JP" sz="2800" dirty="0">
                <a:latin typeface="ＭＳ Ｐゴシック" panose="020B0600070205080204" pitchFamily="50" charset="-128"/>
                <a:ea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rPr>
                <a:t>右に曲がることはできない</a:t>
              </a:r>
              <a:endParaRPr lang="en-US" altLang="ja-JP" sz="2800" dirty="0">
                <a:latin typeface="ＭＳ Ｐゴシック" panose="020B0600070205080204" pitchFamily="50" charset="-128"/>
                <a:ea typeface="ＭＳ Ｐゴシック" panose="020B0600070205080204" pitchFamily="50" charset="-128"/>
              </a:endParaRPr>
            </a:p>
            <a:p>
              <a:r>
                <a:rPr kumimoji="1" lang="ja-JP" altLang="en-US" sz="2800" dirty="0">
                  <a:latin typeface="ＭＳ Ｐゴシック" panose="020B0600070205080204" pitchFamily="50" charset="-128"/>
                  <a:ea typeface="ＭＳ Ｐゴシック" panose="020B0600070205080204" pitchFamily="50" charset="-128"/>
                </a:rPr>
                <a:t>直進するか左に曲がれ</a:t>
              </a:r>
            </a:p>
          </p:txBody>
        </p:sp>
        <p:sp>
          <p:nvSpPr>
            <p:cNvPr id="4" name="正方形/長方形 3"/>
            <p:cNvSpPr/>
            <p:nvPr/>
          </p:nvSpPr>
          <p:spPr>
            <a:xfrm>
              <a:off x="3033345" y="5121899"/>
              <a:ext cx="439617" cy="1617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9086764" y="5121898"/>
              <a:ext cx="439617" cy="1617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7370883" y="1858946"/>
              <a:ext cx="3745524" cy="3584497"/>
              <a:chOff x="0" y="0"/>
              <a:chExt cx="1101687" cy="991518"/>
            </a:xfrm>
          </p:grpSpPr>
          <p:sp>
            <p:nvSpPr>
              <p:cNvPr id="8" name="楕円 7"/>
              <p:cNvSpPr/>
              <p:nvPr/>
            </p:nvSpPr>
            <p:spPr>
              <a:xfrm>
                <a:off x="0" y="0"/>
                <a:ext cx="1101687" cy="991518"/>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楕円 8"/>
              <p:cNvSpPr/>
              <p:nvPr/>
            </p:nvSpPr>
            <p:spPr>
              <a:xfrm>
                <a:off x="66101" y="66101"/>
                <a:ext cx="964458" cy="859316"/>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上矢印 10"/>
              <p:cNvSpPr/>
              <p:nvPr/>
            </p:nvSpPr>
            <p:spPr>
              <a:xfrm>
                <a:off x="473725" y="66101"/>
                <a:ext cx="220062" cy="803910"/>
              </a:xfrm>
              <a:prstGeom prst="upArrow">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曲折矢印 11"/>
              <p:cNvSpPr/>
              <p:nvPr/>
            </p:nvSpPr>
            <p:spPr>
              <a:xfrm flipH="1">
                <a:off x="198304" y="319489"/>
                <a:ext cx="435702" cy="550522"/>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sp>
        <p:nvSpPr>
          <p:cNvPr id="14" name="テキスト ボックス 13">
            <a:extLst>
              <a:ext uri="{FF2B5EF4-FFF2-40B4-BE49-F238E27FC236}">
                <a16:creationId xmlns:a16="http://schemas.microsoft.com/office/drawing/2014/main" id="{1F96E67E-7249-E109-04C6-71CF4AE21D9B}"/>
              </a:ext>
            </a:extLst>
          </p:cNvPr>
          <p:cNvSpPr txBox="1"/>
          <p:nvPr/>
        </p:nvSpPr>
        <p:spPr>
          <a:xfrm>
            <a:off x="4867712" y="822013"/>
            <a:ext cx="6094602" cy="646331"/>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引用元　日本産業技術教育学会・実践研究支援サイト</a:t>
            </a:r>
            <a:endParaRPr lang="en-US" altLang="ja-JP" dirty="0">
              <a:latin typeface="ＭＳ Ｐゴシック" panose="020B0600070205080204" pitchFamily="50" charset="-128"/>
              <a:ea typeface="ＭＳ Ｐゴシック" panose="020B0600070205080204" pitchFamily="50" charset="-128"/>
            </a:endParaRPr>
          </a:p>
          <a:p>
            <a:r>
              <a:rPr lang="en-US" altLang="ja-JP" dirty="0">
                <a:latin typeface="ＭＳ Ｐゴシック" panose="020B0600070205080204" pitchFamily="50" charset="-128"/>
                <a:ea typeface="ＭＳ Ｐゴシック" panose="020B0600070205080204" pitchFamily="50" charset="-128"/>
              </a:rPr>
              <a:t>https://jste.info/support/high_jirei2</a:t>
            </a:r>
            <a:endParaRPr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173692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DF4C37C4-6202-42C0-B5E3-7F2293797CA8}"/>
              </a:ext>
            </a:extLst>
          </p:cNvPr>
          <p:cNvSpPr txBox="1"/>
          <p:nvPr/>
        </p:nvSpPr>
        <p:spPr>
          <a:xfrm>
            <a:off x="591193" y="225354"/>
            <a:ext cx="9727266"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“青”という字が次の</a:t>
            </a:r>
            <a:r>
              <a:rPr lang="en-US" altLang="ja-JP" sz="2400" dirty="0">
                <a:latin typeface="ＭＳ Ｐゴシック" panose="020B0600070205080204" pitchFamily="50" charset="-128"/>
                <a:ea typeface="ＭＳ Ｐゴシック" panose="020B0600070205080204" pitchFamily="50" charset="-128"/>
              </a:rPr>
              <a:t>6</a:t>
            </a:r>
            <a:r>
              <a:rPr lang="ja-JP" altLang="en-US" sz="2400" dirty="0">
                <a:latin typeface="ＭＳ Ｐゴシック" panose="020B0600070205080204" pitchFamily="50" charset="-128"/>
                <a:ea typeface="ＭＳ Ｐゴシック" panose="020B0600070205080204" pitchFamily="50" charset="-128"/>
              </a:rPr>
              <a:t>枚のタイルから何枚あるか（制限時間２秒）</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2" name="グループ化 1"/>
          <p:cNvGrpSpPr/>
          <p:nvPr/>
        </p:nvGrpSpPr>
        <p:grpSpPr>
          <a:xfrm>
            <a:off x="1784720" y="1670538"/>
            <a:ext cx="8426079" cy="4806821"/>
            <a:chOff x="1169259" y="1670538"/>
            <a:chExt cx="8426079" cy="4806821"/>
          </a:xfrm>
        </p:grpSpPr>
        <p:sp>
          <p:nvSpPr>
            <p:cNvPr id="6" name="正方形/長方形 5"/>
            <p:cNvSpPr/>
            <p:nvPr/>
          </p:nvSpPr>
          <p:spPr>
            <a:xfrm>
              <a:off x="1169259" y="1670538"/>
              <a:ext cx="2171818" cy="2127739"/>
            </a:xfrm>
            <a:prstGeom prst="rect">
              <a:avLst/>
            </a:prstGeom>
            <a:solidFill>
              <a:srgbClr val="1818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565030" y="1881554"/>
              <a:ext cx="1354016" cy="1569660"/>
            </a:xfrm>
            <a:prstGeom prst="rect">
              <a:avLst/>
            </a:prstGeom>
            <a:noFill/>
          </p:spPr>
          <p:txBody>
            <a:bodyPr wrap="square" rtlCol="0">
              <a:spAutoFit/>
            </a:bodyPr>
            <a:lstStyle/>
            <a:p>
              <a:r>
                <a:rPr kumimoji="1" lang="ja-JP" altLang="en-US" sz="9600" dirty="0">
                  <a:solidFill>
                    <a:schemeClr val="bg1"/>
                  </a:solidFill>
                  <a:latin typeface="ＭＳ ゴシック" panose="020B0609070205080204" pitchFamily="49" charset="-128"/>
                  <a:ea typeface="ＭＳ ゴシック" panose="020B0609070205080204" pitchFamily="49" charset="-128"/>
                </a:rPr>
                <a:t>青</a:t>
              </a:r>
            </a:p>
          </p:txBody>
        </p:sp>
        <p:sp>
          <p:nvSpPr>
            <p:cNvPr id="8" name="正方形/長方形 7"/>
            <p:cNvSpPr/>
            <p:nvPr/>
          </p:nvSpPr>
          <p:spPr>
            <a:xfrm>
              <a:off x="4187951" y="1670538"/>
              <a:ext cx="2171818" cy="2127739"/>
            </a:xfrm>
            <a:prstGeom prst="rect">
              <a:avLst/>
            </a:prstGeom>
            <a:solidFill>
              <a:srgbClr val="1818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583722" y="1881554"/>
              <a:ext cx="1354016" cy="1569660"/>
            </a:xfrm>
            <a:prstGeom prst="rect">
              <a:avLst/>
            </a:prstGeom>
            <a:noFill/>
          </p:spPr>
          <p:txBody>
            <a:bodyPr wrap="square" rtlCol="0">
              <a:spAutoFit/>
            </a:bodyPr>
            <a:lstStyle/>
            <a:p>
              <a:r>
                <a:rPr lang="ja-JP" altLang="en-US" sz="9600" dirty="0">
                  <a:solidFill>
                    <a:schemeClr val="bg1"/>
                  </a:solidFill>
                  <a:latin typeface="ＭＳ ゴシック" panose="020B0609070205080204" pitchFamily="49" charset="-128"/>
                  <a:ea typeface="ＭＳ ゴシック" panose="020B0609070205080204" pitchFamily="49" charset="-128"/>
                </a:rPr>
                <a:t>白</a:t>
              </a:r>
              <a:endParaRPr kumimoji="1" lang="ja-JP" altLang="en-US" sz="9600" dirty="0">
                <a:solidFill>
                  <a:schemeClr val="bg1"/>
                </a:solidFill>
                <a:latin typeface="ＭＳ ゴシック" panose="020B0609070205080204" pitchFamily="49" charset="-128"/>
                <a:ea typeface="ＭＳ ゴシック" panose="020B0609070205080204" pitchFamily="49" charset="-128"/>
              </a:endParaRPr>
            </a:p>
          </p:txBody>
        </p:sp>
        <p:sp>
          <p:nvSpPr>
            <p:cNvPr id="11" name="正方形/長方形 10"/>
            <p:cNvSpPr/>
            <p:nvPr/>
          </p:nvSpPr>
          <p:spPr>
            <a:xfrm>
              <a:off x="7423520" y="1670538"/>
              <a:ext cx="2171818" cy="212773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819291" y="1881554"/>
              <a:ext cx="1354016" cy="1569660"/>
            </a:xfrm>
            <a:prstGeom prst="rect">
              <a:avLst/>
            </a:prstGeom>
            <a:noFill/>
          </p:spPr>
          <p:txBody>
            <a:bodyPr wrap="square" rtlCol="0">
              <a:spAutoFit/>
            </a:bodyPr>
            <a:lstStyle/>
            <a:p>
              <a:r>
                <a:rPr kumimoji="1" lang="ja-JP" altLang="en-US" sz="9600" dirty="0">
                  <a:solidFill>
                    <a:srgbClr val="FF0000"/>
                  </a:solidFill>
                  <a:latin typeface="ＭＳ ゴシック" panose="020B0609070205080204" pitchFamily="49" charset="-128"/>
                  <a:ea typeface="ＭＳ ゴシック" panose="020B0609070205080204" pitchFamily="49" charset="-128"/>
                </a:rPr>
                <a:t>青</a:t>
              </a:r>
            </a:p>
          </p:txBody>
        </p:sp>
        <p:sp>
          <p:nvSpPr>
            <p:cNvPr id="13" name="正方形/長方形 12"/>
            <p:cNvSpPr/>
            <p:nvPr/>
          </p:nvSpPr>
          <p:spPr>
            <a:xfrm>
              <a:off x="4187951" y="4349620"/>
              <a:ext cx="2171818" cy="21277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583722" y="4560636"/>
              <a:ext cx="1354016" cy="1569660"/>
            </a:xfrm>
            <a:prstGeom prst="rect">
              <a:avLst/>
            </a:prstGeom>
            <a:noFill/>
          </p:spPr>
          <p:txBody>
            <a:bodyPr wrap="square" rtlCol="0">
              <a:spAutoFit/>
            </a:bodyPr>
            <a:lstStyle/>
            <a:p>
              <a:r>
                <a:rPr kumimoji="1" lang="ja-JP" altLang="en-US" sz="9600" dirty="0">
                  <a:latin typeface="ＭＳ ゴシック" panose="020B0609070205080204" pitchFamily="49" charset="-128"/>
                  <a:ea typeface="ＭＳ ゴシック" panose="020B0609070205080204" pitchFamily="49" charset="-128"/>
                </a:rPr>
                <a:t>青</a:t>
              </a:r>
            </a:p>
          </p:txBody>
        </p:sp>
        <p:sp>
          <p:nvSpPr>
            <p:cNvPr id="15" name="正方形/長方形 14"/>
            <p:cNvSpPr/>
            <p:nvPr/>
          </p:nvSpPr>
          <p:spPr>
            <a:xfrm>
              <a:off x="1169259" y="4332873"/>
              <a:ext cx="2171818" cy="212773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565030" y="4543889"/>
              <a:ext cx="1354016" cy="1569660"/>
            </a:xfrm>
            <a:prstGeom prst="rect">
              <a:avLst/>
            </a:prstGeom>
            <a:noFill/>
          </p:spPr>
          <p:txBody>
            <a:bodyPr wrap="square" rtlCol="0">
              <a:spAutoFit/>
            </a:bodyPr>
            <a:lstStyle/>
            <a:p>
              <a:r>
                <a:rPr lang="ja-JP" altLang="en-US" sz="9600" dirty="0">
                  <a:solidFill>
                    <a:schemeClr val="bg1"/>
                  </a:solidFill>
                  <a:latin typeface="ＭＳ ゴシック" panose="020B0609070205080204" pitchFamily="49" charset="-128"/>
                  <a:ea typeface="ＭＳ ゴシック" panose="020B0609070205080204" pitchFamily="49" charset="-128"/>
                </a:rPr>
                <a:t>白</a:t>
              </a:r>
              <a:endParaRPr kumimoji="1" lang="ja-JP" altLang="en-US" sz="9600" dirty="0">
                <a:solidFill>
                  <a:schemeClr val="bg1"/>
                </a:solidFill>
                <a:latin typeface="ＭＳ ゴシック" panose="020B0609070205080204" pitchFamily="49" charset="-128"/>
                <a:ea typeface="ＭＳ ゴシック" panose="020B0609070205080204" pitchFamily="49" charset="-128"/>
              </a:endParaRPr>
            </a:p>
          </p:txBody>
        </p:sp>
        <p:sp>
          <p:nvSpPr>
            <p:cNvPr id="17" name="正方形/長方形 16"/>
            <p:cNvSpPr/>
            <p:nvPr/>
          </p:nvSpPr>
          <p:spPr>
            <a:xfrm>
              <a:off x="7423520" y="4332873"/>
              <a:ext cx="2171818" cy="21277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819291" y="4543889"/>
              <a:ext cx="1354016" cy="1569660"/>
            </a:xfrm>
            <a:prstGeom prst="rect">
              <a:avLst/>
            </a:prstGeom>
            <a:noFill/>
          </p:spPr>
          <p:txBody>
            <a:bodyPr wrap="square" rtlCol="0">
              <a:spAutoFit/>
            </a:bodyPr>
            <a:lstStyle/>
            <a:p>
              <a:r>
                <a:rPr lang="ja-JP" altLang="en-US" sz="9600" dirty="0">
                  <a:latin typeface="ＭＳ ゴシック" panose="020B0609070205080204" pitchFamily="49" charset="-128"/>
                  <a:ea typeface="ＭＳ ゴシック" panose="020B0609070205080204" pitchFamily="49" charset="-128"/>
                </a:rPr>
                <a:t>白</a:t>
              </a:r>
              <a:endParaRPr kumimoji="1" lang="ja-JP" altLang="en-US" sz="9600" dirty="0">
                <a:latin typeface="ＭＳ ゴシック" panose="020B0609070205080204" pitchFamily="49" charset="-128"/>
                <a:ea typeface="ＭＳ ゴシック" panose="020B0609070205080204" pitchFamily="49" charset="-128"/>
              </a:endParaRPr>
            </a:p>
          </p:txBody>
        </p:sp>
      </p:grpSp>
      <p:sp>
        <p:nvSpPr>
          <p:cNvPr id="3" name="テキスト ボックス 2">
            <a:extLst>
              <a:ext uri="{FF2B5EF4-FFF2-40B4-BE49-F238E27FC236}">
                <a16:creationId xmlns:a16="http://schemas.microsoft.com/office/drawing/2014/main" id="{73A77DCB-FE25-061F-D033-0D7E072CB327}"/>
              </a:ext>
            </a:extLst>
          </p:cNvPr>
          <p:cNvSpPr txBox="1"/>
          <p:nvPr/>
        </p:nvSpPr>
        <p:spPr>
          <a:xfrm>
            <a:off x="4867712" y="822013"/>
            <a:ext cx="6094602" cy="646331"/>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引用元　日本産業技術教育学会・実践研究支援サイト</a:t>
            </a:r>
            <a:endParaRPr lang="en-US" altLang="ja-JP" dirty="0">
              <a:latin typeface="ＭＳ Ｐゴシック" panose="020B0600070205080204" pitchFamily="50" charset="-128"/>
              <a:ea typeface="ＭＳ Ｐゴシック" panose="020B0600070205080204" pitchFamily="50" charset="-128"/>
            </a:endParaRPr>
          </a:p>
          <a:p>
            <a:r>
              <a:rPr lang="en-US" altLang="ja-JP" dirty="0">
                <a:latin typeface="ＭＳ Ｐゴシック" panose="020B0600070205080204" pitchFamily="50" charset="-128"/>
                <a:ea typeface="ＭＳ Ｐゴシック" panose="020B0600070205080204" pitchFamily="50" charset="-128"/>
              </a:rPr>
              <a:t>https://jste.info/support/high_jirei2</a:t>
            </a:r>
            <a:endParaRPr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72281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DF4C37C4-6202-42C0-B5E3-7F2293797CA8}"/>
              </a:ext>
            </a:extLst>
          </p:cNvPr>
          <p:cNvSpPr txBox="1"/>
          <p:nvPr/>
        </p:nvSpPr>
        <p:spPr>
          <a:xfrm>
            <a:off x="7482980" y="1068590"/>
            <a:ext cx="4244829" cy="3046988"/>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このドアは</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・取っ手を水平にすると開けることができる。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・現状では「取っ手に手をかけて下に回して開けられない」人が一定数いる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・皆が迷わずにドアを開けられるようになる方法を考えよう</a:t>
            </a:r>
            <a:endParaRPr lang="en-US" altLang="ja-JP" sz="2400" dirty="0">
              <a:latin typeface="ＭＳ Ｐゴシック" panose="020B0600070205080204" pitchFamily="50" charset="-128"/>
              <a:ea typeface="ＭＳ Ｐゴシック" panose="020B0600070205080204" pitchFamily="50" charset="-128"/>
            </a:endParaRPr>
          </a:p>
        </p:txBody>
      </p:sp>
      <p:pic>
        <p:nvPicPr>
          <p:cNvPr id="14" name="図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9600" y="1112670"/>
            <a:ext cx="6692908" cy="5019681"/>
          </a:xfrm>
          <a:prstGeom prst="rect">
            <a:avLst/>
          </a:prstGeom>
        </p:spPr>
      </p:pic>
    </p:spTree>
    <p:extLst>
      <p:ext uri="{BB962C8B-B14F-4D97-AF65-F5344CB8AC3E}">
        <p14:creationId xmlns:p14="http://schemas.microsoft.com/office/powerpoint/2010/main" val="99573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C8AA778-292E-9B20-28AC-04D5CA516608}"/>
              </a:ext>
            </a:extLst>
          </p:cNvPr>
          <p:cNvPicPr>
            <a:picLocks noChangeAspect="1"/>
          </p:cNvPicPr>
          <p:nvPr/>
        </p:nvPicPr>
        <p:blipFill>
          <a:blip r:embed="rId2"/>
          <a:stretch>
            <a:fillRect/>
          </a:stretch>
        </p:blipFill>
        <p:spPr>
          <a:xfrm>
            <a:off x="444246" y="236220"/>
            <a:ext cx="11303508" cy="6385560"/>
          </a:xfrm>
          <a:prstGeom prst="rect">
            <a:avLst/>
          </a:prstGeom>
        </p:spPr>
      </p:pic>
    </p:spTree>
    <p:extLst>
      <p:ext uri="{BB962C8B-B14F-4D97-AF65-F5344CB8AC3E}">
        <p14:creationId xmlns:p14="http://schemas.microsoft.com/office/powerpoint/2010/main" val="44639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704" y="273335"/>
            <a:ext cx="11617169" cy="2797036"/>
          </a:xfrm>
        </p:spPr>
        <p:txBody>
          <a:bodyPr/>
          <a:lstStyle/>
          <a:p>
            <a:pPr marL="0" indent="0">
              <a:buClr>
                <a:schemeClr val="tx1"/>
              </a:buClr>
              <a:buNone/>
            </a:pPr>
            <a:r>
              <a:rPr kumimoji="1" lang="ja-JP" altLang="en-US" sz="2000" dirty="0">
                <a:highlight>
                  <a:srgbClr val="FFFF00"/>
                </a:highlight>
                <a:latin typeface="ＭＳ Ｐゴシック" panose="020B0600070205080204" pitchFamily="50" charset="-128"/>
                <a:ea typeface="ＭＳ Ｐゴシック" panose="020B0600070205080204" pitchFamily="50" charset="-128"/>
              </a:rPr>
              <a:t>課題　図形や色の特性　　　</a:t>
            </a:r>
            <a:r>
              <a:rPr lang="ja-JP" altLang="en-US" sz="2000" dirty="0">
                <a:highlight>
                  <a:srgbClr val="FFFF00"/>
                </a:highlight>
                <a:latin typeface="ＭＳ Ｐゴシック" panose="020B0600070205080204" pitchFamily="50" charset="-128"/>
                <a:ea typeface="ＭＳ Ｐゴシック" panose="020B0600070205080204" pitchFamily="50" charset="-128"/>
              </a:rPr>
              <a:t>左下の看板の問題点を右下の看板と比較して指摘せよ。右下の看板の改善余地はあるかも考えよ。枠内にタイピング入力（１～２行でよい）を行い、</a:t>
            </a:r>
            <a:r>
              <a:rPr kumimoji="1" lang="ja-JP" altLang="en-US" sz="2000" dirty="0">
                <a:highlight>
                  <a:srgbClr val="FFFF00"/>
                </a:highlight>
                <a:latin typeface="ＭＳ Ｐゴシック" panose="020B0600070205080204" pitchFamily="50" charset="-128"/>
                <a:ea typeface="ＭＳ Ｐゴシック" panose="020B0600070205080204" pitchFamily="50" charset="-128"/>
              </a:rPr>
              <a:t> 、画面キャプチャを行い提出せよ。</a:t>
            </a:r>
            <a:endParaRPr lang="en-US" altLang="ja-JP" sz="2000" dirty="0">
              <a:highlight>
                <a:srgbClr val="FFFF00"/>
              </a:highlight>
              <a:latin typeface="ＭＳ Ｐゴシック" panose="020B0600070205080204" pitchFamily="50" charset="-128"/>
              <a:ea typeface="ＭＳ Ｐゴシック" panose="020B0600070205080204" pitchFamily="50" charset="-128"/>
            </a:endParaRPr>
          </a:p>
          <a:p>
            <a:pPr marL="0" indent="0">
              <a:buClr>
                <a:schemeClr val="tx1"/>
              </a:buClr>
              <a:buNone/>
            </a:pPr>
            <a:endParaRPr kumimoji="1" lang="en-US" altLang="ja-JP" sz="2400" dirty="0">
              <a:latin typeface="ＭＳ Ｐゴシック" panose="020B0600070205080204" pitchFamily="50" charset="-128"/>
              <a:ea typeface="ＭＳ Ｐゴシック" panose="020B0600070205080204" pitchFamily="50" charset="-128"/>
            </a:endParaRPr>
          </a:p>
        </p:txBody>
      </p:sp>
      <p:grpSp>
        <p:nvGrpSpPr>
          <p:cNvPr id="12" name="グループ化 11">
            <a:extLst>
              <a:ext uri="{FF2B5EF4-FFF2-40B4-BE49-F238E27FC236}">
                <a16:creationId xmlns:a16="http://schemas.microsoft.com/office/drawing/2014/main" id="{186C4E50-E39D-A7B9-1914-BE6FD8EC9C53}"/>
              </a:ext>
            </a:extLst>
          </p:cNvPr>
          <p:cNvGrpSpPr/>
          <p:nvPr/>
        </p:nvGrpSpPr>
        <p:grpSpPr>
          <a:xfrm>
            <a:off x="662879" y="994014"/>
            <a:ext cx="9991478" cy="1802041"/>
            <a:chOff x="662879" y="994014"/>
            <a:chExt cx="9991478" cy="1802041"/>
          </a:xfrm>
        </p:grpSpPr>
        <p:pic>
          <p:nvPicPr>
            <p:cNvPr id="4" name="図 3"/>
            <p:cNvPicPr>
              <a:picLocks noChangeAspect="1"/>
            </p:cNvPicPr>
            <p:nvPr/>
          </p:nvPicPr>
          <p:blipFill>
            <a:blip r:embed="rId3"/>
            <a:stretch>
              <a:fillRect/>
            </a:stretch>
          </p:blipFill>
          <p:spPr>
            <a:xfrm>
              <a:off x="662879" y="1046173"/>
              <a:ext cx="3906189" cy="1749882"/>
            </a:xfrm>
            <a:prstGeom prst="rect">
              <a:avLst/>
            </a:prstGeom>
          </p:spPr>
        </p:pic>
        <p:pic>
          <p:nvPicPr>
            <p:cNvPr id="5" name="図 4"/>
            <p:cNvPicPr>
              <a:picLocks noChangeAspect="1"/>
            </p:cNvPicPr>
            <p:nvPr/>
          </p:nvPicPr>
          <p:blipFill>
            <a:blip r:embed="rId4"/>
            <a:stretch>
              <a:fillRect/>
            </a:stretch>
          </p:blipFill>
          <p:spPr>
            <a:xfrm>
              <a:off x="6836686" y="994014"/>
              <a:ext cx="3817671" cy="1673362"/>
            </a:xfrm>
            <a:prstGeom prst="rect">
              <a:avLst/>
            </a:prstGeom>
          </p:spPr>
        </p:pic>
        <p:sp>
          <p:nvSpPr>
            <p:cNvPr id="6" name="右矢印 5"/>
            <p:cNvSpPr/>
            <p:nvPr/>
          </p:nvSpPr>
          <p:spPr>
            <a:xfrm>
              <a:off x="5505313" y="1729409"/>
              <a:ext cx="66479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ＭＳ Ｐゴシック" panose="020B0600070205080204" pitchFamily="50" charset="-128"/>
                <a:ea typeface="ＭＳ Ｐゴシック" panose="020B0600070205080204" pitchFamily="50" charset="-128"/>
              </a:endParaRPr>
            </a:p>
          </p:txBody>
        </p:sp>
      </p:grpSp>
      <p:graphicFrame>
        <p:nvGraphicFramePr>
          <p:cNvPr id="8" name="表 8">
            <a:extLst>
              <a:ext uri="{FF2B5EF4-FFF2-40B4-BE49-F238E27FC236}">
                <a16:creationId xmlns:a16="http://schemas.microsoft.com/office/drawing/2014/main" id="{7960F5C9-0660-B33F-6A5F-7233685AB12C}"/>
              </a:ext>
            </a:extLst>
          </p:cNvPr>
          <p:cNvGraphicFramePr>
            <a:graphicFrameLocks noGrp="1"/>
          </p:cNvGraphicFramePr>
          <p:nvPr>
            <p:extLst>
              <p:ext uri="{D42A27DB-BD31-4B8C-83A1-F6EECF244321}">
                <p14:modId xmlns:p14="http://schemas.microsoft.com/office/powerpoint/2010/main" val="601603357"/>
              </p:ext>
            </p:extLst>
          </p:nvPr>
        </p:nvGraphicFramePr>
        <p:xfrm>
          <a:off x="355106" y="3439486"/>
          <a:ext cx="11256886" cy="3165500"/>
        </p:xfrm>
        <a:graphic>
          <a:graphicData uri="http://schemas.openxmlformats.org/drawingml/2006/table">
            <a:tbl>
              <a:tblPr firstRow="1" bandRow="1">
                <a:tableStyleId>{5C22544A-7EE6-4342-B048-85BDC9FD1C3A}</a:tableStyleId>
              </a:tblPr>
              <a:tblGrid>
                <a:gridCol w="5628443">
                  <a:extLst>
                    <a:ext uri="{9D8B030D-6E8A-4147-A177-3AD203B41FA5}">
                      <a16:colId xmlns:a16="http://schemas.microsoft.com/office/drawing/2014/main" val="3743147341"/>
                    </a:ext>
                  </a:extLst>
                </a:gridCol>
                <a:gridCol w="5628443">
                  <a:extLst>
                    <a:ext uri="{9D8B030D-6E8A-4147-A177-3AD203B41FA5}">
                      <a16:colId xmlns:a16="http://schemas.microsoft.com/office/drawing/2014/main" val="3462696269"/>
                    </a:ext>
                  </a:extLst>
                </a:gridCol>
              </a:tblGrid>
              <a:tr h="31655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5237327"/>
                  </a:ext>
                </a:extLst>
              </a:tr>
            </a:tbl>
          </a:graphicData>
        </a:graphic>
      </p:graphicFrame>
      <p:sp>
        <p:nvSpPr>
          <p:cNvPr id="7" name="テキスト ボックス 6">
            <a:extLst>
              <a:ext uri="{FF2B5EF4-FFF2-40B4-BE49-F238E27FC236}">
                <a16:creationId xmlns:a16="http://schemas.microsoft.com/office/drawing/2014/main" id="{3EB174A2-085C-6149-3064-3B2D6E9D716F}"/>
              </a:ext>
            </a:extLst>
          </p:cNvPr>
          <p:cNvSpPr txBox="1"/>
          <p:nvPr/>
        </p:nvSpPr>
        <p:spPr>
          <a:xfrm>
            <a:off x="2523477" y="2921868"/>
            <a:ext cx="7570433" cy="369332"/>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上記画像２点は実教出版社「最新情報の科学」より一部を引用　</a:t>
            </a:r>
          </a:p>
        </p:txBody>
      </p:sp>
    </p:spTree>
    <p:extLst>
      <p:ext uri="{BB962C8B-B14F-4D97-AF65-F5344CB8AC3E}">
        <p14:creationId xmlns:p14="http://schemas.microsoft.com/office/powerpoint/2010/main" val="3513624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98390" y="420101"/>
            <a:ext cx="10968546" cy="2071429"/>
          </a:xfrm>
        </p:spPr>
        <p:txBody>
          <a:bodyPr>
            <a:normAutofit/>
          </a:bodyPr>
          <a:lstStyle/>
          <a:p>
            <a:pPr marL="0" indent="0">
              <a:buNone/>
            </a:pPr>
            <a:r>
              <a:rPr kumimoji="1" lang="ja-JP" altLang="en-US" sz="2400" dirty="0">
                <a:latin typeface="ＭＳ Ｐゴシック" panose="020B0600070205080204" pitchFamily="50" charset="-128"/>
                <a:ea typeface="ＭＳ Ｐゴシック" panose="020B0600070205080204" pitchFamily="50" charset="-128"/>
              </a:rPr>
              <a:t>②　音声の特性</a:t>
            </a:r>
            <a:endParaRPr kumimoji="1" lang="en-US" altLang="ja-JP" sz="2400"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聴覚情報は、どちらを向いていても受信できる</a:t>
            </a: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再生時間の制約を受ける</a:t>
            </a:r>
            <a:endParaRPr lang="en-US" altLang="ja-JP" dirty="0">
              <a:latin typeface="ＭＳ Ｐゴシック" panose="020B0600070205080204" pitchFamily="50" charset="-128"/>
              <a:ea typeface="ＭＳ Ｐゴシック" panose="020B0600070205080204" pitchFamily="50" charset="-128"/>
            </a:endParaRPr>
          </a:p>
          <a:p>
            <a:pPr lvl="1"/>
            <a:r>
              <a:rPr kumimoji="1" lang="ja-JP" altLang="en-US" dirty="0">
                <a:latin typeface="ＭＳ Ｐゴシック" panose="020B0600070205080204" pitchFamily="50" charset="-128"/>
                <a:ea typeface="ＭＳ Ｐゴシック" panose="020B0600070205080204" pitchFamily="50" charset="-128"/>
              </a:rPr>
              <a:t>微妙な声の質や大きさの変化が感情の起伏を伝える</a:t>
            </a:r>
            <a:endParaRPr kumimoji="1" lang="en-US" altLang="ja-JP" dirty="0">
              <a:latin typeface="ＭＳ Ｐゴシック" panose="020B0600070205080204" pitchFamily="50" charset="-128"/>
              <a:ea typeface="ＭＳ Ｐゴシック" panose="020B0600070205080204" pitchFamily="50" charset="-128"/>
            </a:endParaRPr>
          </a:p>
          <a:p>
            <a:pPr lvl="1"/>
            <a:r>
              <a:rPr lang="ja-JP" altLang="en-US" dirty="0">
                <a:latin typeface="ＭＳ Ｐゴシック" panose="020B0600070205080204" pitchFamily="50" charset="-128"/>
                <a:ea typeface="ＭＳ Ｐゴシック" panose="020B0600070205080204" pitchFamily="50" charset="-128"/>
              </a:rPr>
              <a:t>音楽が人の気分や行動に影響を与える</a:t>
            </a:r>
            <a:endParaRPr lang="en-US" altLang="ja-JP"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143A6F94-80AF-14BF-0723-F333546C746C}"/>
              </a:ext>
            </a:extLst>
          </p:cNvPr>
          <p:cNvSpPr txBox="1"/>
          <p:nvPr/>
        </p:nvSpPr>
        <p:spPr>
          <a:xfrm>
            <a:off x="3598490" y="460269"/>
            <a:ext cx="7491756" cy="369332"/>
          </a:xfrm>
          <a:prstGeom prst="rect">
            <a:avLst/>
          </a:prstGeom>
          <a:noFill/>
        </p:spPr>
        <p:txBody>
          <a:bodyPr wrap="square">
            <a:spAutoFit/>
          </a:bodyPr>
          <a:lstStyle/>
          <a:p>
            <a:r>
              <a:rPr lang="ja-JP" altLang="en-US" dirty="0">
                <a:hlinkClick r:id="rId4"/>
              </a:rPr>
              <a:t>http</a:t>
            </a:r>
            <a:r>
              <a:rPr lang="en-US" altLang="ja-JP" dirty="0">
                <a:hlinkClick r:id="rId4"/>
              </a:rPr>
              <a:t>s</a:t>
            </a:r>
            <a:r>
              <a:rPr lang="ja-JP" altLang="en-US" dirty="0">
                <a:hlinkClick r:id="rId4"/>
              </a:rPr>
              <a:t>://strnun.fool.jp/DTM.html</a:t>
            </a:r>
            <a:r>
              <a:rPr lang="ja-JP" altLang="en-US" dirty="0"/>
              <a:t>　　</a:t>
            </a:r>
            <a:r>
              <a:rPr lang="ja-JP" altLang="en-US" dirty="0">
                <a:latin typeface="ＭＳ Ｐゴシック" panose="020B0600070205080204" pitchFamily="50" charset="-128"/>
                <a:ea typeface="ＭＳ Ｐゴシック" panose="020B0600070205080204" pitchFamily="50" charset="-128"/>
              </a:rPr>
              <a:t>筆者サイトより</a:t>
            </a:r>
            <a:r>
              <a:rPr lang="en-US" altLang="ja-JP" dirty="0" err="1">
                <a:latin typeface="ＭＳ Ｐゴシック" panose="020B0600070205080204" pitchFamily="50" charset="-128"/>
                <a:ea typeface="ＭＳ Ｐゴシック" panose="020B0600070205080204" pitchFamily="50" charset="-128"/>
              </a:rPr>
              <a:t>DescTopMusic</a:t>
            </a:r>
            <a:endParaRPr lang="ja-JP" altLang="en-US" dirty="0">
              <a:latin typeface="ＭＳ Ｐゴシック" panose="020B0600070205080204" pitchFamily="50" charset="-128"/>
              <a:ea typeface="ＭＳ Ｐゴシック" panose="020B0600070205080204" pitchFamily="50" charset="-128"/>
            </a:endParaRPr>
          </a:p>
        </p:txBody>
      </p:sp>
      <p:sp>
        <p:nvSpPr>
          <p:cNvPr id="7" name="コンテンツ プレースホルダー 2">
            <a:extLst>
              <a:ext uri="{FF2B5EF4-FFF2-40B4-BE49-F238E27FC236}">
                <a16:creationId xmlns:a16="http://schemas.microsoft.com/office/drawing/2014/main" id="{84D4BEE8-30BB-A744-012C-54B6D35372F9}"/>
              </a:ext>
            </a:extLst>
          </p:cNvPr>
          <p:cNvSpPr txBox="1">
            <a:spLocks/>
          </p:cNvSpPr>
          <p:nvPr/>
        </p:nvSpPr>
        <p:spPr>
          <a:xfrm>
            <a:off x="452047" y="2881578"/>
            <a:ext cx="11341408" cy="23950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ＭＳ Ｐゴシック" panose="020B0600070205080204" pitchFamily="50" charset="-128"/>
                <a:ea typeface="ＭＳ Ｐゴシック" panose="020B0600070205080204" pitchFamily="50" charset="-128"/>
              </a:rPr>
              <a:t>③　静止画と動画の特性</a:t>
            </a:r>
            <a:endParaRPr lang="en-US" altLang="ja-JP" sz="2400" dirty="0">
              <a:latin typeface="ＭＳ Ｐゴシック" panose="020B0600070205080204" pitchFamily="50" charset="-128"/>
              <a:ea typeface="ＭＳ Ｐゴシック" panose="020B0600070205080204" pitchFamily="50" charset="-128"/>
            </a:endParaRPr>
          </a:p>
          <a:p>
            <a:pPr lvl="1"/>
            <a:r>
              <a:rPr lang="ja-JP" altLang="en-US" dirty="0">
                <a:highlight>
                  <a:srgbClr val="FFFF00"/>
                </a:highlight>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は、短時間で多くの情報を伝達可能で、文字では表現しにくい情報も瞬時に伝える</a:t>
            </a:r>
          </a:p>
          <a:p>
            <a:pPr marL="457200" lvl="1" indent="0">
              <a:buNone/>
            </a:pPr>
            <a:endParaRPr lang="en-US" altLang="ja-JP" dirty="0">
              <a:latin typeface="ＭＳ Ｐゴシック" panose="020B0600070205080204" pitchFamily="50" charset="-128"/>
              <a:ea typeface="ＭＳ Ｐゴシック" panose="020B0600070205080204" pitchFamily="50" charset="-128"/>
            </a:endParaRPr>
          </a:p>
          <a:p>
            <a:pPr lvl="1"/>
            <a:r>
              <a:rPr lang="ja-JP" altLang="en-US" dirty="0">
                <a:highlight>
                  <a:srgbClr val="FFFF00"/>
                </a:highlight>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は、連続した静止画による画像表現であり、スポーツなどの動きのある情報を伝える時にふさわしい</a:t>
            </a:r>
          </a:p>
        </p:txBody>
      </p:sp>
      <p:sp>
        <p:nvSpPr>
          <p:cNvPr id="8" name="テキスト ボックス 7">
            <a:extLst>
              <a:ext uri="{FF2B5EF4-FFF2-40B4-BE49-F238E27FC236}">
                <a16:creationId xmlns:a16="http://schemas.microsoft.com/office/drawing/2014/main" id="{4A2A0F57-8E61-7172-C2A7-2A0410FE82BC}"/>
              </a:ext>
            </a:extLst>
          </p:cNvPr>
          <p:cNvSpPr txBox="1"/>
          <p:nvPr/>
        </p:nvSpPr>
        <p:spPr>
          <a:xfrm>
            <a:off x="8959342" y="5831117"/>
            <a:ext cx="1340529" cy="461665"/>
          </a:xfrm>
          <a:prstGeom prst="rect">
            <a:avLst/>
          </a:prstGeom>
          <a:noFill/>
          <a:ln>
            <a:no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動画</a:t>
            </a:r>
            <a:endParaRPr kumimoji="1" lang="ja-JP" altLang="en-US" sz="2400" dirty="0">
              <a:solidFill>
                <a:srgbClr val="FF0000"/>
              </a:solidFill>
            </a:endParaRPr>
          </a:p>
        </p:txBody>
      </p:sp>
      <p:sp>
        <p:nvSpPr>
          <p:cNvPr id="9" name="テキスト ボックス 8">
            <a:extLst>
              <a:ext uri="{FF2B5EF4-FFF2-40B4-BE49-F238E27FC236}">
                <a16:creationId xmlns:a16="http://schemas.microsoft.com/office/drawing/2014/main" id="{2538AEEA-BF40-B4F7-384E-B0EE3B9017D4}"/>
              </a:ext>
            </a:extLst>
          </p:cNvPr>
          <p:cNvSpPr txBox="1"/>
          <p:nvPr/>
        </p:nvSpPr>
        <p:spPr>
          <a:xfrm>
            <a:off x="7384187" y="5820659"/>
            <a:ext cx="1340529" cy="461665"/>
          </a:xfrm>
          <a:prstGeom prst="rect">
            <a:avLst/>
          </a:prstGeom>
          <a:noFill/>
          <a:ln>
            <a:no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静止画</a:t>
            </a:r>
            <a:endParaRPr kumimoji="1" lang="ja-JP" altLang="en-US" sz="2400" dirty="0">
              <a:solidFill>
                <a:srgbClr val="FF0000"/>
              </a:solidFill>
            </a:endParaRPr>
          </a:p>
        </p:txBody>
      </p:sp>
      <p:sp>
        <p:nvSpPr>
          <p:cNvPr id="10" name="テキスト ボックス 9">
            <a:extLst>
              <a:ext uri="{FF2B5EF4-FFF2-40B4-BE49-F238E27FC236}">
                <a16:creationId xmlns:a16="http://schemas.microsoft.com/office/drawing/2014/main" id="{9FAE31E9-12B7-7794-26E3-7D21E4283BFB}"/>
              </a:ext>
            </a:extLst>
          </p:cNvPr>
          <p:cNvSpPr txBox="1"/>
          <p:nvPr/>
        </p:nvSpPr>
        <p:spPr>
          <a:xfrm>
            <a:off x="3862539" y="2938685"/>
            <a:ext cx="7999493" cy="369332"/>
          </a:xfrm>
          <a:prstGeom prst="rect">
            <a:avLst/>
          </a:prstGeom>
          <a:noFill/>
        </p:spPr>
        <p:txBody>
          <a:bodyPr wrap="square">
            <a:spAutoFit/>
          </a:bodyPr>
          <a:lstStyle/>
          <a:p>
            <a:r>
              <a:rPr lang="ja-JP" altLang="en-US" dirty="0">
                <a:hlinkClick r:id="rId5"/>
              </a:rPr>
              <a:t>http</a:t>
            </a:r>
            <a:r>
              <a:rPr lang="en-US" altLang="ja-JP" dirty="0">
                <a:hlinkClick r:id="rId5"/>
              </a:rPr>
              <a:t>s</a:t>
            </a:r>
            <a:r>
              <a:rPr lang="ja-JP" altLang="en-US" dirty="0">
                <a:hlinkClick r:id="rId5"/>
              </a:rPr>
              <a:t>://strnun.fool.jp/pov-ray_strnun/clash.mp4</a:t>
            </a:r>
            <a:r>
              <a:rPr lang="ja-JP" altLang="en-US" dirty="0"/>
              <a:t>　</a:t>
            </a:r>
            <a:r>
              <a:rPr lang="ja-JP" altLang="en-US" dirty="0">
                <a:latin typeface="ＭＳ Ｐゴシック" panose="020B0600070205080204" pitchFamily="50" charset="-128"/>
                <a:ea typeface="ＭＳ Ｐゴシック" panose="020B0600070205080204" pitchFamily="50" charset="-128"/>
              </a:rPr>
              <a:t>筆者サイトより</a:t>
            </a:r>
            <a:endParaRPr lang="ja-JP" altLang="en-US" dirty="0"/>
          </a:p>
        </p:txBody>
      </p:sp>
    </p:spTree>
    <p:custDataLst>
      <p:tags r:id="rId1"/>
    </p:custDataLst>
    <p:extLst>
      <p:ext uri="{BB962C8B-B14F-4D97-AF65-F5344CB8AC3E}">
        <p14:creationId xmlns:p14="http://schemas.microsoft.com/office/powerpoint/2010/main" val="1821128900"/>
      </p:ext>
    </p:extLst>
  </p:cSld>
  <p:clrMapOvr>
    <a:masterClrMapping/>
  </p:clrMapOvr>
  <mc:AlternateContent xmlns:mc="http://schemas.openxmlformats.org/markup-compatibility/2006" xmlns:p14="http://schemas.microsoft.com/office/powerpoint/2010/main">
    <mc:Choice Requires="p14">
      <p:transition spd="slow" p14:dur="2000" advTm="42800"/>
    </mc:Choice>
    <mc:Fallback xmlns="">
      <p:transition spd="slow" advTm="42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3.125E-6 2.59259E-6 L -0.48802 -0.3757 " pathEditMode="relative" rAng="0" ptsTypes="AA">
                                      <p:cBhvr>
                                        <p:cTn id="32" dur="500" fill="hold"/>
                                        <p:tgtEl>
                                          <p:spTgt spid="9"/>
                                        </p:tgtEl>
                                        <p:attrNameLst>
                                          <p:attrName>ppt_x</p:attrName>
                                          <p:attrName>ppt_y</p:attrName>
                                        </p:attrNameLst>
                                      </p:cBhvr>
                                      <p:rCtr x="-24401" y="-18796"/>
                                    </p:animMotion>
                                  </p:childTnLst>
                                </p:cTn>
                              </p:par>
                              <p:par>
                                <p:cTn id="33" presetID="42" presetClass="path" presetSubtype="0" accel="50000" decel="50000" fill="hold" grpId="1" nodeType="withEffect">
                                  <p:stCondLst>
                                    <p:cond delay="0"/>
                                  </p:stCondLst>
                                  <p:childTnLst>
                                    <p:animMotion origin="layout" path="M -3.75E-6 3.7037E-6 L -0.61432 -0.2132 " pathEditMode="relative" rAng="0" ptsTypes="AA">
                                      <p:cBhvr>
                                        <p:cTn id="34" dur="500" fill="hold"/>
                                        <p:tgtEl>
                                          <p:spTgt spid="8"/>
                                        </p:tgtEl>
                                        <p:attrNameLst>
                                          <p:attrName>ppt_x</p:attrName>
                                          <p:attrName>ppt_y</p:attrName>
                                        </p:attrNameLst>
                                      </p:cBhvr>
                                      <p:rCtr x="-30716" y="-10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8" grpId="0" animBg="1"/>
      <p:bldP spid="8" grpId="1"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a:extLst>
              <a:ext uri="{FF2B5EF4-FFF2-40B4-BE49-F238E27FC236}">
                <a16:creationId xmlns:a16="http://schemas.microsoft.com/office/drawing/2014/main" id="{F575A9A8-8AB8-204B-1746-32BA1B01ECF6}"/>
              </a:ext>
            </a:extLst>
          </p:cNvPr>
          <p:cNvGraphicFramePr>
            <a:graphicFrameLocks noGrp="1"/>
          </p:cNvGraphicFramePr>
          <p:nvPr/>
        </p:nvGraphicFramePr>
        <p:xfrm>
          <a:off x="769792" y="1593294"/>
          <a:ext cx="10266261" cy="2996992"/>
        </p:xfrm>
        <a:graphic>
          <a:graphicData uri="http://schemas.openxmlformats.org/drawingml/2006/table">
            <a:tbl>
              <a:tblPr firstRow="1" bandRow="1">
                <a:tableStyleId>{00A15C55-8517-42AA-B614-E9B94910E393}</a:tableStyleId>
              </a:tblPr>
              <a:tblGrid>
                <a:gridCol w="2741336">
                  <a:extLst>
                    <a:ext uri="{9D8B030D-6E8A-4147-A177-3AD203B41FA5}">
                      <a16:colId xmlns:a16="http://schemas.microsoft.com/office/drawing/2014/main" val="1504564693"/>
                    </a:ext>
                  </a:extLst>
                </a:gridCol>
                <a:gridCol w="3556932">
                  <a:extLst>
                    <a:ext uri="{9D8B030D-6E8A-4147-A177-3AD203B41FA5}">
                      <a16:colId xmlns:a16="http://schemas.microsoft.com/office/drawing/2014/main" val="4049166818"/>
                    </a:ext>
                  </a:extLst>
                </a:gridCol>
                <a:gridCol w="3967993">
                  <a:extLst>
                    <a:ext uri="{9D8B030D-6E8A-4147-A177-3AD203B41FA5}">
                      <a16:colId xmlns:a16="http://schemas.microsoft.com/office/drawing/2014/main" val="1725642272"/>
                    </a:ext>
                  </a:extLst>
                </a:gridCol>
              </a:tblGrid>
              <a:tr h="749248">
                <a:tc>
                  <a:txBody>
                    <a:bodyPr/>
                    <a:lstStyle/>
                    <a:p>
                      <a:pPr algn="ctr"/>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情報メディア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表現メディア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伝達メディア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861675"/>
                  </a:ext>
                </a:extLst>
              </a:tr>
              <a:tr h="749248">
                <a:tc>
                  <a:txBody>
                    <a:bodyPr/>
                    <a:lstStyle/>
                    <a:p>
                      <a:r>
                        <a:rPr lang="ja-JP" altLang="en-US" sz="2400" dirty="0">
                          <a:latin typeface="ＭＳ Ｐゴシック" panose="020B0600070205080204" pitchFamily="50" charset="-128"/>
                          <a:ea typeface="ＭＳ Ｐゴシック" panose="020B0600070205080204" pitchFamily="50" charset="-128"/>
                        </a:rPr>
                        <a:t>①</a:t>
                      </a:r>
                      <a:r>
                        <a:rPr kumimoji="1" lang="ja-JP" altLang="en-US" sz="2400" dirty="0">
                          <a:solidFill>
                            <a:schemeClr val="tx1"/>
                          </a:solidFill>
                          <a:latin typeface="ＭＳ Ｐゴシック" panose="020B0600070205080204" pitchFamily="50" charset="-128"/>
                          <a:ea typeface="ＭＳ Ｐゴシック" panose="020B0600070205080204" pitchFamily="50" charset="-128"/>
                        </a:rPr>
                        <a:t>書籍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728864"/>
                  </a:ext>
                </a:extLst>
              </a:tr>
              <a:tr h="749248">
                <a:tc>
                  <a:txBody>
                    <a:bodyPr/>
                    <a:lstStyle/>
                    <a:p>
                      <a:r>
                        <a:rPr lang="ja-JP" altLang="en-US" sz="2400" dirty="0">
                          <a:latin typeface="ＭＳ Ｐゴシック" panose="020B0600070205080204" pitchFamily="50" charset="-128"/>
                          <a:ea typeface="ＭＳ Ｐゴシック" panose="020B0600070205080204" pitchFamily="50" charset="-128"/>
                        </a:rPr>
                        <a:t>②</a:t>
                      </a:r>
                      <a:r>
                        <a:rPr kumimoji="1" lang="ja-JP" altLang="en-US" sz="2400" dirty="0">
                          <a:latin typeface="ＭＳ Ｐゴシック" panose="020B0600070205080204" pitchFamily="50" charset="-128"/>
                          <a:ea typeface="ＭＳ Ｐゴシック" panose="020B0600070205080204" pitchFamily="50" charset="-128"/>
                        </a:rPr>
                        <a:t>校内音声放送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9194382"/>
                  </a:ext>
                </a:extLst>
              </a:tr>
              <a:tr h="749248">
                <a:tc>
                  <a:txBody>
                    <a:bodyPr/>
                    <a:lstStyle/>
                    <a:p>
                      <a:r>
                        <a:rPr lang="ja-JP" altLang="en-US" sz="2400" dirty="0">
                          <a:latin typeface="ＭＳ Ｐゴシック" panose="020B0600070205080204" pitchFamily="50" charset="-128"/>
                          <a:ea typeface="ＭＳ Ｐゴシック" panose="020B0600070205080204" pitchFamily="50" charset="-128"/>
                        </a:rPr>
                        <a:t>③</a:t>
                      </a:r>
                      <a:r>
                        <a:rPr kumimoji="1" lang="ja-JP" altLang="en-US" sz="2400" dirty="0">
                          <a:latin typeface="ＭＳ Ｐゴシック" panose="020B0600070205080204" pitchFamily="50" charset="-128"/>
                          <a:ea typeface="ＭＳ Ｐゴシック" panose="020B0600070205080204" pitchFamily="50" charset="-128"/>
                        </a:rPr>
                        <a:t>インターネット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372571"/>
                  </a:ext>
                </a:extLst>
              </a:tr>
            </a:tbl>
          </a:graphicData>
        </a:graphic>
      </p:graphicFrame>
      <p:sp>
        <p:nvSpPr>
          <p:cNvPr id="2" name="タイトル 1"/>
          <p:cNvSpPr>
            <a:spLocks noGrp="1"/>
          </p:cNvSpPr>
          <p:nvPr>
            <p:ph type="title"/>
          </p:nvPr>
        </p:nvSpPr>
        <p:spPr>
          <a:xfrm>
            <a:off x="367683" y="338492"/>
            <a:ext cx="11111144" cy="433865"/>
          </a:xfrm>
        </p:spPr>
        <p:txBody>
          <a:bodyPr>
            <a:normAutofit/>
          </a:bodyPr>
          <a:lstStyle/>
          <a:p>
            <a:r>
              <a:rPr kumimoji="1" lang="en-US" altLang="ja-JP" sz="2400" dirty="0">
                <a:latin typeface="ＭＳ Ｐゴシック" panose="020B0600070205080204" pitchFamily="50" charset="-128"/>
                <a:ea typeface="ＭＳ Ｐゴシック" panose="020B0600070205080204" pitchFamily="50" charset="-128"/>
              </a:rPr>
              <a:t>(3)</a:t>
            </a:r>
            <a:r>
              <a:rPr kumimoji="1" lang="ja-JP" altLang="en-US" sz="2400" dirty="0">
                <a:latin typeface="ＭＳ Ｐゴシック" panose="020B0600070205080204" pitchFamily="50" charset="-128"/>
                <a:ea typeface="ＭＳ Ｐゴシック" panose="020B0600070205080204" pitchFamily="50" charset="-128"/>
              </a:rPr>
              <a:t>　情報メディア比較　</a:t>
            </a:r>
            <a:endParaRPr kumimoji="1" lang="ja-JP" altLang="en-US" sz="22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402128" y="817920"/>
            <a:ext cx="11485072" cy="4351338"/>
          </a:xfrm>
        </p:spPr>
        <p:txBody>
          <a:bodyPr>
            <a:normAutofit/>
          </a:bodyPr>
          <a:lstStyle/>
          <a:p>
            <a:pPr marL="0" indent="0">
              <a:buClr>
                <a:schemeClr val="tx1"/>
              </a:buClr>
              <a:buNone/>
            </a:pPr>
            <a:r>
              <a:rPr kumimoji="1" lang="ja-JP" altLang="en-US" sz="2000" dirty="0">
                <a:highlight>
                  <a:srgbClr val="FFFF00"/>
                </a:highlight>
                <a:latin typeface="ＭＳ Ｐゴシック" panose="020B0600070205080204" pitchFamily="50" charset="-128"/>
                <a:ea typeface="ＭＳ Ｐゴシック" panose="020B0600070205080204" pitchFamily="50" charset="-128"/>
              </a:rPr>
              <a:t>課題　メディアの分類と比較　　</a:t>
            </a:r>
            <a:r>
              <a:rPr lang="ja-JP" altLang="en-US" sz="2000" dirty="0">
                <a:highlight>
                  <a:srgbClr val="FFFF00"/>
                </a:highlight>
                <a:latin typeface="ＭＳ Ｐゴシック" panose="020B0600070205080204" pitchFamily="50" charset="-128"/>
                <a:ea typeface="ＭＳ Ｐゴシック" panose="020B0600070205080204" pitchFamily="50" charset="-128"/>
              </a:rPr>
              <a:t>次の情報メディアにおける、表現メディア、伝達メディアの具体例を表にまとめなさい（ラベルを正しく</a:t>
            </a:r>
            <a:r>
              <a:rPr kumimoji="1" lang="ja-JP" altLang="en-US" sz="2000" dirty="0">
                <a:highlight>
                  <a:srgbClr val="FFFF00"/>
                </a:highlight>
                <a:latin typeface="ＭＳ Ｐゴシック" panose="020B0600070205080204" pitchFamily="50" charset="-128"/>
                <a:ea typeface="ＭＳ Ｐゴシック" panose="020B0600070205080204" pitchFamily="50" charset="-128"/>
              </a:rPr>
              <a:t>配置）</a:t>
            </a:r>
            <a:endParaRPr kumimoji="1" lang="en-US" altLang="ja-JP" sz="2000" dirty="0">
              <a:highlight>
                <a:srgbClr val="FFFF00"/>
              </a:highlight>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C9669B80-4F21-9F44-2F58-BADE5BA2555F}"/>
              </a:ext>
            </a:extLst>
          </p:cNvPr>
          <p:cNvPicPr>
            <a:picLocks noChangeAspect="1"/>
          </p:cNvPicPr>
          <p:nvPr/>
        </p:nvPicPr>
        <p:blipFill rotWithShape="1">
          <a:blip r:embed="rId4"/>
          <a:srcRect t="13091" r="2745" b="13136"/>
          <a:stretch/>
        </p:blipFill>
        <p:spPr>
          <a:xfrm>
            <a:off x="822414" y="6135625"/>
            <a:ext cx="7324890" cy="411479"/>
          </a:xfrm>
          <a:prstGeom prst="rect">
            <a:avLst/>
          </a:prstGeom>
          <a:ln w="15875">
            <a:solidFill>
              <a:srgbClr val="FF0000"/>
            </a:solidFill>
          </a:ln>
        </p:spPr>
      </p:pic>
      <p:pic>
        <p:nvPicPr>
          <p:cNvPr id="7" name="図 6">
            <a:extLst>
              <a:ext uri="{FF2B5EF4-FFF2-40B4-BE49-F238E27FC236}">
                <a16:creationId xmlns:a16="http://schemas.microsoft.com/office/drawing/2014/main" id="{544D1655-06C7-88AC-6BDD-645934F24B5A}"/>
              </a:ext>
            </a:extLst>
          </p:cNvPr>
          <p:cNvPicPr>
            <a:picLocks noChangeAspect="1"/>
          </p:cNvPicPr>
          <p:nvPr/>
        </p:nvPicPr>
        <p:blipFill rotWithShape="1">
          <a:blip r:embed="rId5"/>
          <a:srcRect t="12398" r="2843" b="5859"/>
          <a:stretch/>
        </p:blipFill>
        <p:spPr>
          <a:xfrm>
            <a:off x="831343" y="5541264"/>
            <a:ext cx="7315962" cy="457200"/>
          </a:xfrm>
          <a:prstGeom prst="rect">
            <a:avLst/>
          </a:prstGeom>
          <a:ln w="15875">
            <a:solidFill>
              <a:srgbClr val="FF0000"/>
            </a:solidFill>
          </a:ln>
        </p:spPr>
      </p:pic>
      <p:pic>
        <p:nvPicPr>
          <p:cNvPr id="8" name="図 7">
            <a:extLst>
              <a:ext uri="{FF2B5EF4-FFF2-40B4-BE49-F238E27FC236}">
                <a16:creationId xmlns:a16="http://schemas.microsoft.com/office/drawing/2014/main" id="{D1968D19-CAFF-5789-BD19-B4194EC2A4EE}"/>
              </a:ext>
            </a:extLst>
          </p:cNvPr>
          <p:cNvPicPr>
            <a:picLocks noChangeAspect="1"/>
          </p:cNvPicPr>
          <p:nvPr/>
        </p:nvPicPr>
        <p:blipFill rotWithShape="1">
          <a:blip r:embed="rId6"/>
          <a:srcRect t="6019" r="3141" b="45957"/>
          <a:stretch/>
        </p:blipFill>
        <p:spPr>
          <a:xfrm>
            <a:off x="824831" y="4690871"/>
            <a:ext cx="7295041" cy="740665"/>
          </a:xfrm>
          <a:prstGeom prst="rect">
            <a:avLst/>
          </a:prstGeom>
          <a:ln w="15875">
            <a:solidFill>
              <a:srgbClr val="FF0000"/>
            </a:solidFill>
          </a:ln>
        </p:spPr>
      </p:pic>
    </p:spTree>
    <p:custDataLst>
      <p:tags r:id="rId1"/>
    </p:custDataLst>
    <p:extLst>
      <p:ext uri="{BB962C8B-B14F-4D97-AF65-F5344CB8AC3E}">
        <p14:creationId xmlns:p14="http://schemas.microsoft.com/office/powerpoint/2010/main" val="1175953095"/>
      </p:ext>
    </p:extLst>
  </p:cSld>
  <p:clrMapOvr>
    <a:masterClrMapping/>
  </p:clrMapOvr>
  <mc:AlternateContent xmlns:mc="http://schemas.openxmlformats.org/markup-compatibility/2006" xmlns:p14="http://schemas.microsoft.com/office/powerpoint/2010/main">
    <mc:Choice Requires="p14">
      <p:transition spd="slow" p14:dur="2000" advTm="24511"/>
    </mc:Choice>
    <mc:Fallback xmlns="">
      <p:transition spd="slow" advTm="245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3451 0.02801 L 0.22318 -0.52986 " pathEditMode="relative" rAng="0" ptsTypes="AA">
                                      <p:cBhvr>
                                        <p:cTn id="14" dur="500" fill="hold"/>
                                        <p:tgtEl>
                                          <p:spTgt spid="6"/>
                                        </p:tgtEl>
                                        <p:attrNameLst>
                                          <p:attrName>ppt_x</p:attrName>
                                          <p:attrName>ppt_y</p:attrName>
                                        </p:attrNameLst>
                                      </p:cBhvr>
                                      <p:rCtr x="12878" y="-27894"/>
                                    </p:animMotion>
                                  </p:childTnLst>
                                </p:cTn>
                              </p:par>
                              <p:par>
                                <p:cTn id="15" presetID="42" presetClass="path" presetSubtype="0" accel="50000" decel="50000" fill="hold" nodeType="withEffect">
                                  <p:stCondLst>
                                    <p:cond delay="0"/>
                                  </p:stCondLst>
                                  <p:childTnLst>
                                    <p:animMotion origin="layout" path="M 8.33333E-7 4.81481E-6 L 0.22279 -0.3294 " pathEditMode="relative" rAng="0" ptsTypes="AA">
                                      <p:cBhvr>
                                        <p:cTn id="16" dur="500" fill="hold"/>
                                        <p:tgtEl>
                                          <p:spTgt spid="7"/>
                                        </p:tgtEl>
                                        <p:attrNameLst>
                                          <p:attrName>ppt_x</p:attrName>
                                          <p:attrName>ppt_y</p:attrName>
                                        </p:attrNameLst>
                                      </p:cBhvr>
                                      <p:rCtr x="11133" y="-16481"/>
                                    </p:animMotion>
                                  </p:childTnLst>
                                </p:cTn>
                              </p:par>
                              <p:par>
                                <p:cTn id="17" presetID="42" presetClass="path" presetSubtype="0" accel="50000" decel="50000" fill="hold" nodeType="withEffect">
                                  <p:stCondLst>
                                    <p:cond delay="0"/>
                                  </p:stCondLst>
                                  <p:childTnLst>
                                    <p:animMotion origin="layout" path="M 3.125E-6 -2.96296E-6 L 0.22044 -0.11921 " pathEditMode="relative" rAng="0" ptsTypes="AA">
                                      <p:cBhvr>
                                        <p:cTn id="18" dur="500" fill="hold"/>
                                        <p:tgtEl>
                                          <p:spTgt spid="8"/>
                                        </p:tgtEl>
                                        <p:attrNameLst>
                                          <p:attrName>ppt_x</p:attrName>
                                          <p:attrName>ppt_y</p:attrName>
                                        </p:attrNameLst>
                                      </p:cBhvr>
                                      <p:rCtr x="11016" y="-5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1686" y="447553"/>
            <a:ext cx="11517270" cy="5358200"/>
          </a:xfrm>
        </p:spPr>
        <p:txBody>
          <a:bodyPr>
            <a:noAutofit/>
          </a:bodyPr>
          <a:lstStyle/>
          <a:p>
            <a:pPr marL="0" indent="0">
              <a:buNone/>
            </a:pPr>
            <a:r>
              <a:rPr lang="en-US" altLang="ja-JP" sz="2400" dirty="0">
                <a:latin typeface="ＭＳ Ｐゴシック" panose="020B0600070205080204" pitchFamily="50" charset="-128"/>
                <a:ea typeface="ＭＳ Ｐゴシック" panose="020B0600070205080204" pitchFamily="50" charset="-128"/>
              </a:rPr>
              <a:t>(4)</a:t>
            </a:r>
            <a:r>
              <a:rPr lang="ja-JP" altLang="en-US" sz="2400" dirty="0">
                <a:latin typeface="ＭＳ Ｐゴシック" panose="020B0600070205080204" pitchFamily="50" charset="-128"/>
                <a:ea typeface="ＭＳ Ｐゴシック" panose="020B0600070205080204" pitchFamily="50" charset="-128"/>
              </a:rPr>
              <a:t>　情報メディアの特性　　注：「インターネット」と「Ｗｅｂ」の違いは「ネットワーク」で学習</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１＞</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endParaRPr lang="en-US" altLang="ja-JP" sz="2400" dirty="0">
              <a:highlight>
                <a:srgbClr val="FFFF00"/>
              </a:highlight>
              <a:latin typeface="ＭＳ Ｐゴシック" panose="020B0600070205080204" pitchFamily="50" charset="-128"/>
              <a:ea typeface="ＭＳ Ｐゴシック" panose="020B0600070205080204" pitchFamily="50" charset="-128"/>
            </a:endParaRPr>
          </a:p>
          <a:p>
            <a:pPr>
              <a:lnSpc>
                <a:spcPct val="120000"/>
              </a:lnSpc>
            </a:pP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おもに文字や静止画による情報伝達。詳細な情報が多く、信憑性が高い</a:t>
            </a:r>
            <a:endParaRPr lang="en-US" altLang="ja-JP" sz="2400" dirty="0">
              <a:latin typeface="ＭＳ Ｐゴシック" panose="020B0600070205080204" pitchFamily="50" charset="-128"/>
              <a:ea typeface="ＭＳ Ｐゴシック" panose="020B0600070205080204" pitchFamily="50" charset="-128"/>
            </a:endParaRPr>
          </a:p>
          <a:p>
            <a:pPr>
              <a:lnSpc>
                <a:spcPct val="120000"/>
              </a:lnSpc>
            </a:pP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速報性は劣るが、詳細な情報が豊富</a:t>
            </a:r>
            <a:endParaRPr lang="en-US" altLang="ja-JP" sz="2400" dirty="0">
              <a:latin typeface="ＭＳ Ｐゴシック" panose="020B0600070205080204" pitchFamily="50" charset="-128"/>
              <a:ea typeface="ＭＳ Ｐゴシック" panose="020B0600070205080204" pitchFamily="50" charset="-128"/>
            </a:endParaRPr>
          </a:p>
          <a:p>
            <a:pPr>
              <a:lnSpc>
                <a:spcPct val="120000"/>
              </a:lnSpc>
            </a:pP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音声の特性で、（場合により）作業しながら利用可。動きや状況、情景などの表現は難しい</a:t>
            </a:r>
            <a:endParaRPr lang="en-US" altLang="ja-JP" sz="2400" dirty="0">
              <a:latin typeface="ＭＳ Ｐゴシック" panose="020B0600070205080204" pitchFamily="50" charset="-128"/>
              <a:ea typeface="ＭＳ Ｐゴシック" panose="020B0600070205080204" pitchFamily="50" charset="-128"/>
            </a:endParaRPr>
          </a:p>
          <a:p>
            <a:pPr>
              <a:lnSpc>
                <a:spcPct val="120000"/>
              </a:lnSpc>
            </a:pP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速報性や同時性に優れている。受動性、描写性が高い。影響力は大きい</a:t>
            </a:r>
            <a:endParaRPr lang="en-US" altLang="ja-JP" sz="2400" dirty="0">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2400" dirty="0">
                <a:latin typeface="ＭＳ Ｐゴシック" panose="020B0600070205080204" pitchFamily="50" charset="-128"/>
                <a:ea typeface="ＭＳ Ｐゴシック" panose="020B0600070205080204" pitchFamily="50" charset="-128"/>
              </a:rPr>
              <a:t>２＞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endParaRPr lang="en-US" altLang="ja-JP" sz="2400" dirty="0">
              <a:highlight>
                <a:srgbClr val="FFFF00"/>
              </a:highlight>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2400" dirty="0">
                <a:latin typeface="ＭＳ Ｐゴシック" panose="020B0600070205080204" pitchFamily="50" charset="-128"/>
                <a:ea typeface="ＭＳ Ｐゴシック" panose="020B0600070205080204" pitchFamily="50" charset="-128"/>
              </a:rPr>
              <a:t>・文字や音声、静止画、動画を</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した情報を送受信</a:t>
            </a:r>
          </a:p>
          <a:p>
            <a:pPr marL="0" indent="0">
              <a:lnSpc>
                <a:spcPct val="120000"/>
              </a:lnSpc>
              <a:buNone/>
            </a:pPr>
            <a:r>
              <a:rPr lang="ja-JP" altLang="en-US" sz="2400" dirty="0">
                <a:latin typeface="ＭＳ Ｐゴシック" panose="020B0600070205080204" pitchFamily="50" charset="-128"/>
                <a:ea typeface="ＭＳ Ｐゴシック" panose="020B0600070205080204" pitchFamily="50" charset="-128"/>
              </a:rPr>
              <a:t>・誰でも情報発信ができるため、情報の正確性や信頼性・信憑性が問題になりやすい</a:t>
            </a:r>
          </a:p>
          <a:p>
            <a:pPr marL="0" indent="0">
              <a:lnSpc>
                <a:spcPct val="120000"/>
              </a:lnSpc>
              <a:buNone/>
            </a:pPr>
            <a:endParaRPr lang="en-US" altLang="ja-JP" sz="24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5B881844-342B-E5FA-459B-29035DEDDE4B}"/>
              </a:ext>
            </a:extLst>
          </p:cNvPr>
          <p:cNvSpPr txBox="1"/>
          <p:nvPr/>
        </p:nvSpPr>
        <p:spPr>
          <a:xfrm>
            <a:off x="6969133" y="5825705"/>
            <a:ext cx="1979721"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インターネット</a:t>
            </a:r>
            <a:endParaRPr kumimoji="1" lang="ja-JP" altLang="en-US" sz="2400" dirty="0">
              <a:solidFill>
                <a:srgbClr val="FF0000"/>
              </a:solidFill>
            </a:endParaRPr>
          </a:p>
        </p:txBody>
      </p:sp>
      <p:sp>
        <p:nvSpPr>
          <p:cNvPr id="5" name="テキスト ボックス 4">
            <a:extLst>
              <a:ext uri="{FF2B5EF4-FFF2-40B4-BE49-F238E27FC236}">
                <a16:creationId xmlns:a16="http://schemas.microsoft.com/office/drawing/2014/main" id="{A7A4B8B5-28D5-14E3-C6C6-16D7D8908361}"/>
              </a:ext>
            </a:extLst>
          </p:cNvPr>
          <p:cNvSpPr txBox="1"/>
          <p:nvPr/>
        </p:nvSpPr>
        <p:spPr>
          <a:xfrm>
            <a:off x="3115016" y="5785565"/>
            <a:ext cx="992821"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新聞</a:t>
            </a:r>
            <a:endParaRPr kumimoji="1" lang="ja-JP" altLang="en-US" sz="2400" dirty="0">
              <a:solidFill>
                <a:srgbClr val="FF0000"/>
              </a:solidFill>
            </a:endParaRPr>
          </a:p>
        </p:txBody>
      </p:sp>
      <p:sp>
        <p:nvSpPr>
          <p:cNvPr id="6" name="テキスト ボックス 5">
            <a:extLst>
              <a:ext uri="{FF2B5EF4-FFF2-40B4-BE49-F238E27FC236}">
                <a16:creationId xmlns:a16="http://schemas.microsoft.com/office/drawing/2014/main" id="{4BA30369-4A46-9A29-040B-6270238E887A}"/>
              </a:ext>
            </a:extLst>
          </p:cNvPr>
          <p:cNvSpPr txBox="1"/>
          <p:nvPr/>
        </p:nvSpPr>
        <p:spPr>
          <a:xfrm>
            <a:off x="1831190" y="5804313"/>
            <a:ext cx="1009096"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統合</a:t>
            </a:r>
            <a:endParaRPr kumimoji="1" lang="ja-JP" altLang="en-US" sz="2400" dirty="0">
              <a:solidFill>
                <a:srgbClr val="FF0000"/>
              </a:solidFill>
            </a:endParaRPr>
          </a:p>
        </p:txBody>
      </p:sp>
      <p:sp>
        <p:nvSpPr>
          <p:cNvPr id="7" name="テキスト ボックス 6">
            <a:extLst>
              <a:ext uri="{FF2B5EF4-FFF2-40B4-BE49-F238E27FC236}">
                <a16:creationId xmlns:a16="http://schemas.microsoft.com/office/drawing/2014/main" id="{53603A0A-669F-B45D-EFB4-122F1BA7A897}"/>
              </a:ext>
            </a:extLst>
          </p:cNvPr>
          <p:cNvSpPr txBox="1"/>
          <p:nvPr/>
        </p:nvSpPr>
        <p:spPr>
          <a:xfrm>
            <a:off x="435452" y="5824524"/>
            <a:ext cx="1167415"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テレビ</a:t>
            </a:r>
            <a:endParaRPr kumimoji="1" lang="ja-JP" altLang="en-US" sz="2400" dirty="0">
              <a:solidFill>
                <a:srgbClr val="FF0000"/>
              </a:solidFill>
            </a:endParaRPr>
          </a:p>
        </p:txBody>
      </p:sp>
      <p:sp>
        <p:nvSpPr>
          <p:cNvPr id="8" name="テキスト ボックス 7">
            <a:extLst>
              <a:ext uri="{FF2B5EF4-FFF2-40B4-BE49-F238E27FC236}">
                <a16:creationId xmlns:a16="http://schemas.microsoft.com/office/drawing/2014/main" id="{04B095D9-AB59-6F8A-5F81-9F40FA303636}"/>
              </a:ext>
            </a:extLst>
          </p:cNvPr>
          <p:cNvSpPr txBox="1"/>
          <p:nvPr/>
        </p:nvSpPr>
        <p:spPr>
          <a:xfrm>
            <a:off x="5567412" y="5821769"/>
            <a:ext cx="1130423"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ラジオ</a:t>
            </a:r>
            <a:endParaRPr kumimoji="1" lang="ja-JP" altLang="en-US" sz="2400" dirty="0">
              <a:solidFill>
                <a:srgbClr val="FF0000"/>
              </a:solidFill>
            </a:endParaRPr>
          </a:p>
        </p:txBody>
      </p:sp>
      <p:sp>
        <p:nvSpPr>
          <p:cNvPr id="9" name="テキスト ボックス 8">
            <a:extLst>
              <a:ext uri="{FF2B5EF4-FFF2-40B4-BE49-F238E27FC236}">
                <a16:creationId xmlns:a16="http://schemas.microsoft.com/office/drawing/2014/main" id="{A91C3A4C-1CCE-F40C-110B-29B3878FDFE8}"/>
              </a:ext>
            </a:extLst>
          </p:cNvPr>
          <p:cNvSpPr txBox="1"/>
          <p:nvPr/>
        </p:nvSpPr>
        <p:spPr>
          <a:xfrm>
            <a:off x="9202870" y="5849882"/>
            <a:ext cx="1768138"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マスメディア</a:t>
            </a:r>
            <a:endParaRPr kumimoji="1" lang="ja-JP" altLang="en-US" sz="2400" dirty="0">
              <a:solidFill>
                <a:srgbClr val="FF0000"/>
              </a:solidFill>
            </a:endParaRPr>
          </a:p>
        </p:txBody>
      </p:sp>
      <p:sp>
        <p:nvSpPr>
          <p:cNvPr id="10" name="テキスト ボックス 9">
            <a:extLst>
              <a:ext uri="{FF2B5EF4-FFF2-40B4-BE49-F238E27FC236}">
                <a16:creationId xmlns:a16="http://schemas.microsoft.com/office/drawing/2014/main" id="{0D711A83-A140-807C-3055-43D13A70110B}"/>
              </a:ext>
            </a:extLst>
          </p:cNvPr>
          <p:cNvSpPr txBox="1"/>
          <p:nvPr/>
        </p:nvSpPr>
        <p:spPr>
          <a:xfrm>
            <a:off x="4296915" y="5794633"/>
            <a:ext cx="1052004"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雑誌</a:t>
            </a:r>
            <a:endParaRPr kumimoji="1" lang="ja-JP" altLang="en-US" sz="2400" dirty="0">
              <a:solidFill>
                <a:srgbClr val="FF0000"/>
              </a:solidFill>
            </a:endParaRPr>
          </a:p>
        </p:txBody>
      </p:sp>
    </p:spTree>
    <p:custDataLst>
      <p:tags r:id="rId1"/>
    </p:custDataLst>
    <p:extLst>
      <p:ext uri="{BB962C8B-B14F-4D97-AF65-F5344CB8AC3E}">
        <p14:creationId xmlns:p14="http://schemas.microsoft.com/office/powerpoint/2010/main" val="389052462"/>
      </p:ext>
    </p:extLst>
  </p:cSld>
  <p:clrMapOvr>
    <a:masterClrMapping/>
  </p:clrMapOvr>
  <mc:AlternateContent xmlns:mc="http://schemas.openxmlformats.org/markup-compatibility/2006" xmlns:p14="http://schemas.microsoft.com/office/powerpoint/2010/main">
    <mc:Choice Requires="p14">
      <p:transition spd="slow" p14:dur="2000" advTm="37497"/>
    </mc:Choice>
    <mc:Fallback xmlns="">
      <p:transition spd="slow" advTm="37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3.75E-6 -4.07407E-6 L -0.64804 -0.72523 " pathEditMode="relative" rAng="0" ptsTypes="AA">
                                      <p:cBhvr>
                                        <p:cTn id="22" dur="500" fill="hold"/>
                                        <p:tgtEl>
                                          <p:spTgt spid="9"/>
                                        </p:tgtEl>
                                        <p:attrNameLst>
                                          <p:attrName>ppt_x</p:attrName>
                                          <p:attrName>ppt_y</p:attrName>
                                        </p:attrNameLst>
                                      </p:cBhvr>
                                      <p:rCtr x="-32409" y="-3627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3.95833E-6 -3.33333E-6 L -0.16497 -0.63449 " pathEditMode="relative" rAng="0" ptsTypes="AA">
                                      <p:cBhvr>
                                        <p:cTn id="26" dur="500" fill="hold"/>
                                        <p:tgtEl>
                                          <p:spTgt spid="5"/>
                                        </p:tgtEl>
                                        <p:attrNameLst>
                                          <p:attrName>ppt_x</p:attrName>
                                          <p:attrName>ppt_y</p:attrName>
                                        </p:attrNameLst>
                                      </p:cBhvr>
                                      <p:rCtr x="-8255" y="-31736"/>
                                    </p:animMotion>
                                  </p:childTnLst>
                                </p:cTn>
                              </p:par>
                              <p:par>
                                <p:cTn id="27" presetID="42" presetClass="path" presetSubtype="0" accel="50000" decel="50000" fill="hold" grpId="1" nodeType="withEffect">
                                  <p:stCondLst>
                                    <p:cond delay="0"/>
                                  </p:stCondLst>
                                  <p:childTnLst>
                                    <p:animMotion origin="layout" path="M -2.91667E-6 -2.22222E-6 L -0.25911 -0.55324 " pathEditMode="relative" rAng="0" ptsTypes="AA">
                                      <p:cBhvr>
                                        <p:cTn id="28" dur="500" fill="hold"/>
                                        <p:tgtEl>
                                          <p:spTgt spid="10"/>
                                        </p:tgtEl>
                                        <p:attrNameLst>
                                          <p:attrName>ppt_x</p:attrName>
                                          <p:attrName>ppt_y</p:attrName>
                                        </p:attrNameLst>
                                      </p:cBhvr>
                                      <p:rCtr x="-12956" y="-27662"/>
                                    </p:animMotion>
                                  </p:childTnLst>
                                </p:cTn>
                              </p:par>
                              <p:par>
                                <p:cTn id="29" presetID="42" presetClass="path" presetSubtype="0" accel="50000" decel="50000" fill="hold" grpId="1" nodeType="withEffect">
                                  <p:stCondLst>
                                    <p:cond delay="0"/>
                                  </p:stCondLst>
                                  <p:childTnLst>
                                    <p:animMotion origin="layout" path="M -4.79167E-6 2.59259E-6 L -0.3582 -0.47037 " pathEditMode="relative" rAng="0" ptsTypes="AA">
                                      <p:cBhvr>
                                        <p:cTn id="30" dur="500" fill="hold"/>
                                        <p:tgtEl>
                                          <p:spTgt spid="8"/>
                                        </p:tgtEl>
                                        <p:attrNameLst>
                                          <p:attrName>ppt_x</p:attrName>
                                          <p:attrName>ppt_y</p:attrName>
                                        </p:attrNameLst>
                                      </p:cBhvr>
                                      <p:rCtr x="-17917" y="-23519"/>
                                    </p:animMotion>
                                  </p:childTnLst>
                                </p:cTn>
                              </p:par>
                              <p:par>
                                <p:cTn id="31" presetID="42" presetClass="path" presetSubtype="0" accel="50000" decel="50000" fill="hold" grpId="1" nodeType="withEffect">
                                  <p:stCondLst>
                                    <p:cond delay="0"/>
                                  </p:stCondLst>
                                  <p:childTnLst>
                                    <p:animMotion origin="layout" path="M -3.75E-6 -3.7037E-7 L 0.04467 -0.33218 " pathEditMode="relative" rAng="0" ptsTypes="AA">
                                      <p:cBhvr>
                                        <p:cTn id="32" dur="500" fill="hold"/>
                                        <p:tgtEl>
                                          <p:spTgt spid="7"/>
                                        </p:tgtEl>
                                        <p:attrNameLst>
                                          <p:attrName>ppt_x</p:attrName>
                                          <p:attrName>ppt_y</p:attrName>
                                        </p:attrNameLst>
                                      </p:cBhvr>
                                      <p:rCtr x="2227" y="-1662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1.85185E-6 L -0.46445 -0.25254 " pathEditMode="relative" rAng="0" ptsTypes="AA">
                                      <p:cBhvr>
                                        <p:cTn id="36" dur="500" fill="hold"/>
                                        <p:tgtEl>
                                          <p:spTgt spid="4"/>
                                        </p:tgtEl>
                                        <p:attrNameLst>
                                          <p:attrName>ppt_x</p:attrName>
                                          <p:attrName>ppt_y</p:attrName>
                                        </p:attrNameLst>
                                      </p:cBhvr>
                                      <p:rCtr x="-23229" y="-1263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3.54167E-6 -1.11111E-6 L 0.23294 -0.16389 " pathEditMode="relative" rAng="0" ptsTypes="AA">
                                      <p:cBhvr>
                                        <p:cTn id="40" dur="500" fill="hold"/>
                                        <p:tgtEl>
                                          <p:spTgt spid="6"/>
                                        </p:tgtEl>
                                        <p:attrNameLst>
                                          <p:attrName>ppt_x</p:attrName>
                                          <p:attrName>ppt_y</p:attrName>
                                        </p:attrNameLst>
                                      </p:cBhvr>
                                      <p:rCtr x="11641" y="-8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13C506F-B646-B7AC-AD1C-8D9DE173160B}"/>
              </a:ext>
            </a:extLst>
          </p:cNvPr>
          <p:cNvPicPr>
            <a:picLocks noChangeAspect="1"/>
          </p:cNvPicPr>
          <p:nvPr/>
        </p:nvPicPr>
        <p:blipFill>
          <a:blip r:embed="rId3"/>
          <a:stretch>
            <a:fillRect/>
          </a:stretch>
        </p:blipFill>
        <p:spPr>
          <a:xfrm>
            <a:off x="236220" y="268986"/>
            <a:ext cx="11719560" cy="6320028"/>
          </a:xfrm>
          <a:prstGeom prst="rect">
            <a:avLst/>
          </a:prstGeom>
        </p:spPr>
      </p:pic>
    </p:spTree>
    <p:extLst>
      <p:ext uri="{BB962C8B-B14F-4D97-AF65-F5344CB8AC3E}">
        <p14:creationId xmlns:p14="http://schemas.microsoft.com/office/powerpoint/2010/main" val="1982836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4316" y="231960"/>
            <a:ext cx="9143967" cy="602541"/>
          </a:xfrm>
        </p:spPr>
        <p:txBody>
          <a:bodyPr>
            <a:normAutofit/>
          </a:bodyPr>
          <a:lstStyle/>
          <a:p>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５</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　伝達メディア：詳細は</a:t>
            </a:r>
            <a:r>
              <a:rPr lang="ja-JP" altLang="en-US" sz="2400" dirty="0">
                <a:latin typeface="ＭＳ Ｐゴシック" panose="020B0600070205080204" pitchFamily="50" charset="-128"/>
                <a:ea typeface="ＭＳ Ｐゴシック" panose="020B0600070205080204" pitchFamily="50" charset="-128"/>
              </a:rPr>
              <a:t>「コンピュータのしくみ」「ネットワーク」で学習</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332726" y="1124287"/>
            <a:ext cx="11332531" cy="4592931"/>
          </a:xfrm>
        </p:spPr>
        <p:txBody>
          <a:bodyPr>
            <a:normAutofit/>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メ</a:t>
            </a:r>
            <a:r>
              <a:rPr kumimoji="1" lang="ja-JP" altLang="en-US" sz="2400" dirty="0">
                <a:latin typeface="ＭＳ Ｐゴシック" panose="020B0600070205080204" pitchFamily="50" charset="-128"/>
                <a:ea typeface="ＭＳ Ｐゴシック" panose="020B0600070205080204" pitchFamily="50" charset="-128"/>
              </a:rPr>
              <a:t>ディア</a:t>
            </a:r>
            <a:endParaRPr kumimoji="1"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　情報を記録・保持して</a:t>
            </a:r>
            <a:r>
              <a:rPr lang="ja-JP" altLang="en-US" sz="2400" u="sng" dirty="0">
                <a:latin typeface="ＭＳ Ｐゴシック" panose="020B0600070205080204" pitchFamily="50" charset="-128"/>
                <a:ea typeface="ＭＳ Ｐゴシック" panose="020B0600070205080204" pitchFamily="50" charset="-128"/>
              </a:rPr>
              <a:t>時間的</a:t>
            </a:r>
            <a:r>
              <a:rPr lang="ja-JP" altLang="en-US" sz="2400" dirty="0">
                <a:latin typeface="ＭＳ Ｐゴシック" panose="020B0600070205080204" pitchFamily="50" charset="-128"/>
                <a:ea typeface="ＭＳ Ｐゴシック" panose="020B0600070205080204" pitchFamily="50" charset="-128"/>
              </a:rPr>
              <a:t>に伝達する</a:t>
            </a:r>
            <a:endParaRPr lang="en-US" altLang="ja-JP" sz="2400" dirty="0">
              <a:latin typeface="ＭＳ Ｐゴシック" panose="020B0600070205080204" pitchFamily="50" charset="-128"/>
              <a:ea typeface="ＭＳ Ｐゴシック" panose="020B0600070205080204" pitchFamily="50" charset="-128"/>
            </a:endParaRPr>
          </a:p>
          <a:p>
            <a:pPr marL="342900" lvl="1" indent="0">
              <a:buNone/>
            </a:pPr>
            <a:r>
              <a:rPr lang="ja-JP" altLang="en-US" dirty="0">
                <a:latin typeface="ＭＳ Ｐゴシック" panose="020B0600070205080204" pitchFamily="50" charset="-128"/>
                <a:ea typeface="ＭＳ Ｐゴシック" panose="020B0600070205080204" pitchFamily="50" charset="-128"/>
              </a:rPr>
              <a:t>　例）紙、ＣＤ、ＤＶＤ、フラッシュメモリ、ハードディスク、</a:t>
            </a:r>
            <a:r>
              <a:rPr lang="en-US" altLang="ja-JP" dirty="0">
                <a:latin typeface="ＭＳ Ｐゴシック" panose="020B0600070205080204" pitchFamily="50" charset="-128"/>
                <a:ea typeface="ＭＳ Ｐゴシック" panose="020B0600070205080204" pitchFamily="50" charset="-128"/>
              </a:rPr>
              <a:t>SSD</a:t>
            </a:r>
            <a:r>
              <a:rPr lang="ja-JP" altLang="en-US" dirty="0">
                <a:latin typeface="ＭＳ Ｐゴシック" panose="020B0600070205080204" pitchFamily="50" charset="-128"/>
                <a:ea typeface="ＭＳ Ｐゴシック" panose="020B0600070205080204" pitchFamily="50" charset="-128"/>
              </a:rPr>
              <a:t>　など</a:t>
            </a:r>
            <a:endParaRPr lang="en-US" altLang="ja-JP" dirty="0">
              <a:latin typeface="ＭＳ Ｐゴシック" panose="020B0600070205080204" pitchFamily="50" charset="-128"/>
              <a:ea typeface="ＭＳ Ｐゴシック" panose="020B0600070205080204" pitchFamily="50" charset="-128"/>
            </a:endParaRPr>
          </a:p>
          <a:p>
            <a:pPr marL="342900" lvl="1" indent="0">
              <a:buNone/>
            </a:pP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メディア</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　情報を</a:t>
            </a:r>
            <a:r>
              <a:rPr lang="ja-JP" altLang="en-US" sz="2400" u="sng" dirty="0">
                <a:latin typeface="ＭＳ Ｐゴシック" panose="020B0600070205080204" pitchFamily="50" charset="-128"/>
                <a:ea typeface="ＭＳ Ｐゴシック" panose="020B0600070205080204" pitchFamily="50" charset="-128"/>
              </a:rPr>
              <a:t>物理的</a:t>
            </a:r>
            <a:r>
              <a:rPr lang="ja-JP" altLang="en-US" sz="2400" dirty="0">
                <a:latin typeface="ＭＳ Ｐゴシック" panose="020B0600070205080204" pitchFamily="50" charset="-128"/>
                <a:ea typeface="ＭＳ Ｐゴシック" panose="020B0600070205080204" pitchFamily="50" charset="-128"/>
              </a:rPr>
              <a:t>に伝達する</a:t>
            </a:r>
            <a:endParaRPr lang="en-US" altLang="ja-JP" sz="2400" dirty="0">
              <a:latin typeface="ＭＳ Ｐゴシック" panose="020B0600070205080204" pitchFamily="50" charset="-128"/>
              <a:ea typeface="ＭＳ Ｐゴシック" panose="020B0600070205080204" pitchFamily="50" charset="-128"/>
            </a:endParaRPr>
          </a:p>
          <a:p>
            <a:pPr marL="342900" lvl="1" indent="0">
              <a:buNone/>
            </a:pPr>
            <a:r>
              <a:rPr lang="ja-JP" altLang="en-US" dirty="0">
                <a:latin typeface="ＭＳ Ｐゴシック" panose="020B0600070205080204" pitchFamily="50" charset="-128"/>
                <a:ea typeface="ＭＳ Ｐゴシック" panose="020B0600070205080204" pitchFamily="50" charset="-128"/>
              </a:rPr>
              <a:t>　例）通信機器や電話回線、光ファイバ、電磁波、空気　など</a:t>
            </a:r>
            <a:endParaRPr lang="en-US" altLang="ja-JP" dirty="0">
              <a:latin typeface="ＭＳ Ｐゴシック" panose="020B0600070205080204" pitchFamily="50" charset="-128"/>
              <a:ea typeface="ＭＳ Ｐゴシック" panose="020B0600070205080204" pitchFamily="50" charset="-128"/>
            </a:endParaRPr>
          </a:p>
          <a:p>
            <a:pPr marL="342900" lvl="1" indent="0">
              <a:buNone/>
            </a:pPr>
            <a:endParaRPr lang="en-US" altLang="ja-JP"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34F0A76B-E8E6-9860-5843-C238A6F3252E}"/>
              </a:ext>
            </a:extLst>
          </p:cNvPr>
          <p:cNvSpPr txBox="1"/>
          <p:nvPr/>
        </p:nvSpPr>
        <p:spPr>
          <a:xfrm>
            <a:off x="6974889" y="813786"/>
            <a:ext cx="1340529"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記録</a:t>
            </a:r>
            <a:endParaRPr kumimoji="1" lang="ja-JP" altLang="en-US" sz="2400" dirty="0">
              <a:solidFill>
                <a:srgbClr val="FF0000"/>
              </a:solidFill>
            </a:endParaRPr>
          </a:p>
        </p:txBody>
      </p:sp>
      <p:sp>
        <p:nvSpPr>
          <p:cNvPr id="7" name="テキスト ボックス 6">
            <a:extLst>
              <a:ext uri="{FF2B5EF4-FFF2-40B4-BE49-F238E27FC236}">
                <a16:creationId xmlns:a16="http://schemas.microsoft.com/office/drawing/2014/main" id="{89DAB146-08C7-DDEA-BDE8-B84C494A4790}"/>
              </a:ext>
            </a:extLst>
          </p:cNvPr>
          <p:cNvSpPr txBox="1"/>
          <p:nvPr/>
        </p:nvSpPr>
        <p:spPr>
          <a:xfrm>
            <a:off x="8680939" y="817278"/>
            <a:ext cx="1340529"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通信</a:t>
            </a:r>
            <a:endParaRPr kumimoji="1" lang="ja-JP" altLang="en-US" sz="2400" dirty="0">
              <a:solidFill>
                <a:srgbClr val="FF0000"/>
              </a:solidFill>
            </a:endParaRPr>
          </a:p>
        </p:txBody>
      </p:sp>
    </p:spTree>
    <p:custDataLst>
      <p:tags r:id="rId1"/>
    </p:custDataLst>
    <p:extLst>
      <p:ext uri="{BB962C8B-B14F-4D97-AF65-F5344CB8AC3E}">
        <p14:creationId xmlns:p14="http://schemas.microsoft.com/office/powerpoint/2010/main" val="2224096412"/>
      </p:ext>
    </p:extLst>
  </p:cSld>
  <p:clrMapOvr>
    <a:masterClrMapping/>
  </p:clrMapOvr>
  <mc:AlternateContent xmlns:mc="http://schemas.openxmlformats.org/markup-compatibility/2006" xmlns:p14="http://schemas.microsoft.com/office/powerpoint/2010/main">
    <mc:Choice Requires="p14">
      <p:transition spd="slow" p14:dur="2000" advTm="28280"/>
    </mc:Choice>
    <mc:Fallback xmlns="">
      <p:transition spd="slow" advTm="28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1" nodeType="clickEffect">
                                  <p:stCondLst>
                                    <p:cond delay="0"/>
                                  </p:stCondLst>
                                  <p:childTnLst>
                                    <p:animMotion origin="layout" path="M -3.33333E-6 -4.81481E-6 L -0.48828 0.04237 " pathEditMode="relative" rAng="0" ptsTypes="AA">
                                      <p:cBhvr>
                                        <p:cTn id="12" dur="500" fill="hold"/>
                                        <p:tgtEl>
                                          <p:spTgt spid="5"/>
                                        </p:tgtEl>
                                        <p:attrNameLst>
                                          <p:attrName>ppt_x</p:attrName>
                                          <p:attrName>ppt_y</p:attrName>
                                        </p:attrNameLst>
                                      </p:cBhvr>
                                      <p:rCtr x="-24414" y="2106"/>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2.91667E-6 2.22222E-6 L -0.61537 0.29259 " pathEditMode="relative" rAng="0" ptsTypes="AA">
                                      <p:cBhvr>
                                        <p:cTn id="16" dur="500" fill="hold"/>
                                        <p:tgtEl>
                                          <p:spTgt spid="7"/>
                                        </p:tgtEl>
                                        <p:attrNameLst>
                                          <p:attrName>ppt_x</p:attrName>
                                          <p:attrName>ppt_y</p:attrName>
                                        </p:attrNameLst>
                                      </p:cBhvr>
                                      <p:rCtr x="-30768"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6561" y="365125"/>
            <a:ext cx="10515600" cy="540397"/>
          </a:xfrm>
        </p:spPr>
        <p:txBody>
          <a:bodyPr>
            <a:normAutofit/>
          </a:bodyPr>
          <a:lstStyle/>
          <a:p>
            <a:r>
              <a:rPr kumimoji="1" lang="ja-JP" altLang="en-US" sz="2400" dirty="0">
                <a:latin typeface="ＭＳ Ｐゴシック" panose="020B0600070205080204" pitchFamily="50" charset="-128"/>
                <a:ea typeface="ＭＳ Ｐゴシック" panose="020B0600070205080204" pitchFamily="50" charset="-128"/>
              </a:rPr>
              <a:t>４　メディアリテラシー</a:t>
            </a:r>
          </a:p>
        </p:txBody>
      </p:sp>
      <p:sp>
        <p:nvSpPr>
          <p:cNvPr id="3" name="コンテンツ プレースホルダー 2"/>
          <p:cNvSpPr>
            <a:spLocks noGrp="1"/>
          </p:cNvSpPr>
          <p:nvPr>
            <p:ph idx="1"/>
          </p:nvPr>
        </p:nvSpPr>
        <p:spPr>
          <a:xfrm>
            <a:off x="402443" y="1000002"/>
            <a:ext cx="11298326" cy="997474"/>
          </a:xfrm>
        </p:spPr>
        <p:txBody>
          <a:bodyPr>
            <a:normAutofit/>
          </a:bodyPr>
          <a:lstStyle/>
          <a:p>
            <a:pPr marL="0" indent="0">
              <a:buNone/>
            </a:pPr>
            <a:r>
              <a:rPr kumimoji="1" lang="ja-JP" altLang="en-US" sz="2400" dirty="0">
                <a:latin typeface="ＭＳ Ｐゴシック" panose="020B0600070205080204" pitchFamily="50" charset="-128"/>
                <a:ea typeface="ＭＳ Ｐゴシック" panose="020B0600070205080204" pitchFamily="50" charset="-128"/>
              </a:rPr>
              <a:t>課題　インターネット上のニュースの出典</a:t>
            </a:r>
            <a:endParaRPr kumimoji="1" lang="en-US" altLang="ja-JP" sz="2400" dirty="0">
              <a:latin typeface="ＭＳ Ｐゴシック" panose="020B0600070205080204" pitchFamily="50" charset="-128"/>
              <a:ea typeface="ＭＳ Ｐゴシック" panose="020B0600070205080204" pitchFamily="50" charset="-128"/>
            </a:endParaRPr>
          </a:p>
          <a:p>
            <a:pPr marL="342900" lvl="1" indent="0">
              <a:buNone/>
            </a:pPr>
            <a:r>
              <a:rPr lang="en-US" altLang="ja-JP" dirty="0">
                <a:latin typeface="ＭＳ Ｐゴシック" panose="020B0600070205080204" pitchFamily="50" charset="-128"/>
                <a:ea typeface="ＭＳ Ｐゴシック" panose="020B0600070205080204" pitchFamily="50" charset="-128"/>
              </a:rPr>
              <a:t>Web</a:t>
            </a:r>
            <a:r>
              <a:rPr lang="ja-JP" altLang="en-US" dirty="0">
                <a:latin typeface="ＭＳ Ｐゴシック" panose="020B0600070205080204" pitchFamily="50" charset="-128"/>
                <a:ea typeface="ＭＳ Ｐゴシック" panose="020B0600070205080204" pitchFamily="50" charset="-128"/>
              </a:rPr>
              <a:t>サイトに掲載されているニュースの出典を調べて表にまとめよう。</a:t>
            </a:r>
            <a:endParaRPr kumimoji="1" lang="ja-JP" altLang="en-US" dirty="0">
              <a:latin typeface="ＭＳ Ｐゴシック" panose="020B0600070205080204" pitchFamily="50" charset="-128"/>
              <a:ea typeface="ＭＳ Ｐゴシック" panose="020B0600070205080204" pitchFamily="50" charset="-128"/>
            </a:endParaRPr>
          </a:p>
        </p:txBody>
      </p:sp>
      <p:graphicFrame>
        <p:nvGraphicFramePr>
          <p:cNvPr id="6" name="表 5">
            <a:extLst>
              <a:ext uri="{FF2B5EF4-FFF2-40B4-BE49-F238E27FC236}">
                <a16:creationId xmlns:a16="http://schemas.microsoft.com/office/drawing/2014/main" id="{A141D83F-C463-F515-3F79-DD38D9FDAA8E}"/>
              </a:ext>
            </a:extLst>
          </p:cNvPr>
          <p:cNvGraphicFramePr>
            <a:graphicFrameLocks noGrp="1"/>
          </p:cNvGraphicFramePr>
          <p:nvPr>
            <p:extLst>
              <p:ext uri="{D42A27DB-BD31-4B8C-83A1-F6EECF244321}">
                <p14:modId xmlns:p14="http://schemas.microsoft.com/office/powerpoint/2010/main" val="3671377341"/>
              </p:ext>
            </p:extLst>
          </p:nvPr>
        </p:nvGraphicFramePr>
        <p:xfrm>
          <a:off x="639428" y="2095460"/>
          <a:ext cx="10912212" cy="3810392"/>
        </p:xfrm>
        <a:graphic>
          <a:graphicData uri="http://schemas.openxmlformats.org/drawingml/2006/table">
            <a:tbl>
              <a:tblPr firstRow="1" bandRow="1">
                <a:tableStyleId>{5C22544A-7EE6-4342-B048-85BDC9FD1C3A}</a:tableStyleId>
              </a:tblPr>
              <a:tblGrid>
                <a:gridCol w="2581944">
                  <a:extLst>
                    <a:ext uri="{9D8B030D-6E8A-4147-A177-3AD203B41FA5}">
                      <a16:colId xmlns:a16="http://schemas.microsoft.com/office/drawing/2014/main" val="1125029034"/>
                    </a:ext>
                  </a:extLst>
                </a:gridCol>
                <a:gridCol w="2063692">
                  <a:extLst>
                    <a:ext uri="{9D8B030D-6E8A-4147-A177-3AD203B41FA5}">
                      <a16:colId xmlns:a16="http://schemas.microsoft.com/office/drawing/2014/main" val="660618245"/>
                    </a:ext>
                  </a:extLst>
                </a:gridCol>
                <a:gridCol w="6266576">
                  <a:extLst>
                    <a:ext uri="{9D8B030D-6E8A-4147-A177-3AD203B41FA5}">
                      <a16:colId xmlns:a16="http://schemas.microsoft.com/office/drawing/2014/main" val="350114802"/>
                    </a:ext>
                  </a:extLst>
                </a:gridCol>
              </a:tblGrid>
              <a:tr h="476299">
                <a:tc>
                  <a:txBody>
                    <a:bodyPr/>
                    <a:lstStyle/>
                    <a:p>
                      <a:r>
                        <a:rPr kumimoji="1" lang="ja-JP" altLang="en-US" dirty="0"/>
                        <a:t>記事のタイトル</a:t>
                      </a:r>
                    </a:p>
                  </a:txBody>
                  <a:tcPr/>
                </a:tc>
                <a:tc>
                  <a:txBody>
                    <a:bodyPr/>
                    <a:lstStyle/>
                    <a:p>
                      <a:r>
                        <a:rPr kumimoji="1" lang="en-US" altLang="ja-JP" dirty="0"/>
                        <a:t>Web</a:t>
                      </a:r>
                      <a:r>
                        <a:rPr kumimoji="1" lang="ja-JP" altLang="en-US" dirty="0"/>
                        <a:t>サイト</a:t>
                      </a:r>
                    </a:p>
                  </a:txBody>
                  <a:tcPr/>
                </a:tc>
                <a:tc>
                  <a:txBody>
                    <a:bodyPr/>
                    <a:lstStyle/>
                    <a:p>
                      <a:r>
                        <a:rPr kumimoji="1" lang="en-US" altLang="ja-JP" dirty="0"/>
                        <a:t>URL</a:t>
                      </a:r>
                      <a:r>
                        <a:rPr kumimoji="1" lang="ja-JP" altLang="en-US" dirty="0"/>
                        <a:t>（</a:t>
                      </a:r>
                      <a:r>
                        <a:rPr kumimoji="1" lang="en-US" altLang="ja-JP" dirty="0"/>
                        <a:t>Web</a:t>
                      </a:r>
                      <a:r>
                        <a:rPr kumimoji="1" lang="ja-JP" altLang="en-US" dirty="0"/>
                        <a:t>ページの格納元）</a:t>
                      </a:r>
                    </a:p>
                  </a:txBody>
                  <a:tcPr/>
                </a:tc>
                <a:extLst>
                  <a:ext uri="{0D108BD9-81ED-4DB2-BD59-A6C34878D82A}">
                    <a16:rowId xmlns:a16="http://schemas.microsoft.com/office/drawing/2014/main" val="1473961111"/>
                  </a:ext>
                </a:extLst>
              </a:tr>
              <a:tr h="476299">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3746172976"/>
                  </a:ext>
                </a:extLst>
              </a:tr>
              <a:tr h="476299">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3347576277"/>
                  </a:ext>
                </a:extLst>
              </a:tr>
              <a:tr h="476299">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735764179"/>
                  </a:ext>
                </a:extLst>
              </a:tr>
              <a:tr h="476299">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29923168"/>
                  </a:ext>
                </a:extLst>
              </a:tr>
              <a:tr h="476299">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135249367"/>
                  </a:ext>
                </a:extLst>
              </a:tr>
              <a:tr h="476299">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5220645"/>
                  </a:ext>
                </a:extLst>
              </a:tr>
              <a:tr h="476299">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1462219667"/>
                  </a:ext>
                </a:extLst>
              </a:tr>
            </a:tbl>
          </a:graphicData>
        </a:graphic>
      </p:graphicFrame>
    </p:spTree>
    <p:extLst>
      <p:ext uri="{BB962C8B-B14F-4D97-AF65-F5344CB8AC3E}">
        <p14:creationId xmlns:p14="http://schemas.microsoft.com/office/powerpoint/2010/main" val="88646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55567CB-C9E6-30E6-1148-895C2B9BECC3}"/>
              </a:ext>
            </a:extLst>
          </p:cNvPr>
          <p:cNvSpPr txBox="1"/>
          <p:nvPr/>
        </p:nvSpPr>
        <p:spPr>
          <a:xfrm>
            <a:off x="383958" y="240529"/>
            <a:ext cx="8138605" cy="1938992"/>
          </a:xfrm>
          <a:prstGeom prst="rect">
            <a:avLst/>
          </a:prstGeom>
          <a:noFill/>
        </p:spPr>
        <p:txBody>
          <a:bodyPr wrap="square">
            <a:spAutoFit/>
          </a:bodyPr>
          <a:lstStyle/>
          <a:p>
            <a:r>
              <a:rPr lang="ja-JP" altLang="en-US" sz="2400" dirty="0">
                <a:latin typeface="ＭＳ Ｐゴシック" panose="020B0600070205080204" pitchFamily="50" charset="-128"/>
                <a:ea typeface="ＭＳ Ｐゴシック" panose="020B0600070205080204" pitchFamily="50" charset="-128"/>
              </a:rPr>
              <a:t>①　情報の信憑性　</a:t>
            </a:r>
          </a:p>
          <a:p>
            <a:r>
              <a:rPr lang="ja-JP" altLang="en-US" sz="2400" dirty="0">
                <a:latin typeface="ＭＳ Ｐゴシック" panose="020B0600070205080204" pitchFamily="50" charset="-128"/>
                <a:ea typeface="ＭＳ Ｐゴシック" panose="020B0600070205080204" pitchFamily="50" charset="-128"/>
              </a:rPr>
              <a:t>・ インターネットには多くの有益な情報が存在</a:t>
            </a:r>
          </a:p>
          <a:p>
            <a:r>
              <a:rPr lang="ja-JP" altLang="en-US" sz="2400" dirty="0">
                <a:latin typeface="ＭＳ Ｐゴシック" panose="020B0600070205080204" pitchFamily="50" charset="-128"/>
                <a:ea typeface="ＭＳ Ｐゴシック" panose="020B0600070205080204" pitchFamily="50" charset="-128"/>
              </a:rPr>
              <a:t>・ 誰でも自由に情報を発信することができる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 </a:t>
            </a:r>
            <a:r>
              <a:rPr lang="zh-TW" altLang="en-US" sz="2400" dirty="0">
                <a:latin typeface="ＭＳ Ｐゴシック" panose="020B0600070205080204" pitchFamily="50" charset="-128"/>
                <a:ea typeface="ＭＳ Ｐゴシック" panose="020B0600070205080204" pitchFamily="50" charset="-128"/>
              </a:rPr>
              <a:t>誤情報、偽情報、偏向情報</a:t>
            </a:r>
            <a:r>
              <a:rPr lang="ja-JP" altLang="en-US" sz="2400" dirty="0">
                <a:latin typeface="ＭＳ Ｐゴシック" panose="020B0600070205080204" pitchFamily="50" charset="-128"/>
                <a:ea typeface="ＭＳ Ｐゴシック" panose="020B0600070205080204" pitchFamily="50" charset="-128"/>
              </a:rPr>
              <a:t>の可能性</a:t>
            </a:r>
            <a:endParaRPr lang="zh-TW" altLang="en-US"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 インターネットの情報は</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が保障されていない</a:t>
            </a:r>
          </a:p>
        </p:txBody>
      </p:sp>
      <p:sp>
        <p:nvSpPr>
          <p:cNvPr id="7" name="コンテンツ プレースホルダー 2">
            <a:extLst>
              <a:ext uri="{FF2B5EF4-FFF2-40B4-BE49-F238E27FC236}">
                <a16:creationId xmlns:a16="http://schemas.microsoft.com/office/drawing/2014/main" id="{85CF353B-2B37-2E42-E405-8AA7F48408AB}"/>
              </a:ext>
            </a:extLst>
          </p:cNvPr>
          <p:cNvSpPr txBox="1">
            <a:spLocks/>
          </p:cNvSpPr>
          <p:nvPr/>
        </p:nvSpPr>
        <p:spPr>
          <a:xfrm>
            <a:off x="385992" y="2280527"/>
            <a:ext cx="11190490" cy="2469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ＭＳ Ｐゴシック" panose="020B0600070205080204" pitchFamily="50" charset="-128"/>
                <a:ea typeface="ＭＳ Ｐゴシック" panose="020B0600070205080204" pitchFamily="50" charset="-128"/>
              </a:rPr>
              <a:t>②　情報の信頼性　</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インターネット上の情報は損なわれる可能性がある</a:t>
            </a:r>
            <a:endParaRPr lang="en-US" altLang="ja-JP" sz="2400" dirty="0">
              <a:latin typeface="ＭＳ Ｐゴシック" panose="020B0600070205080204" pitchFamily="50" charset="-128"/>
              <a:ea typeface="ＭＳ Ｐゴシック" panose="020B0600070205080204" pitchFamily="50" charset="-128"/>
            </a:endParaRPr>
          </a:p>
          <a:p>
            <a:pPr marL="457200" lvl="1" indent="0">
              <a:buClr>
                <a:schemeClr val="bg2">
                  <a:lumMod val="10000"/>
                </a:schemeClr>
              </a:buClr>
              <a:buNone/>
            </a:pPr>
            <a:r>
              <a:rPr lang="ja-JP" altLang="en-US" dirty="0">
                <a:latin typeface="ＭＳ Ｐゴシック" panose="020B0600070205080204" pitchFamily="50" charset="-128"/>
                <a:ea typeface="ＭＳ Ｐゴシック" panose="020B0600070205080204" pitchFamily="50" charset="-128"/>
              </a:rPr>
              <a:t>　不正アクセスによる書き換え、ハードウェアの故障、プログラムの間違い</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バグ）</a:t>
            </a:r>
            <a:endParaRPr lang="en-US" altLang="ja-JP" dirty="0">
              <a:latin typeface="ＭＳ Ｐゴシック" panose="020B0600070205080204" pitchFamily="50" charset="-128"/>
              <a:ea typeface="ＭＳ Ｐゴシック" panose="020B0600070205080204" pitchFamily="50" charset="-128"/>
            </a:endParaRPr>
          </a:p>
          <a:p>
            <a:pPr marL="457200" lvl="1" indent="0">
              <a:buNone/>
            </a:pPr>
            <a:r>
              <a:rPr lang="ja-JP" altLang="en-US" dirty="0">
                <a:latin typeface="ＭＳ Ｐゴシック" panose="020B0600070205080204" pitchFamily="50" charset="-128"/>
                <a:ea typeface="ＭＳ Ｐゴシック" panose="020B0600070205080204" pitchFamily="50" charset="-128"/>
              </a:rPr>
              <a:t>　操作上のミス、自然災害、電気的なノイズによる誤り</a:t>
            </a:r>
            <a:endParaRPr lang="en-US" altLang="ja-JP"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情報の</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（すなわち情報伝達過程で、情報の精度・正確さが損なわれていない度合い）に注意を払う</a:t>
            </a:r>
            <a:endParaRPr lang="en-US" altLang="ja-JP" sz="2400" dirty="0">
              <a:latin typeface="ＭＳ Ｐゴシック" panose="020B0600070205080204" pitchFamily="50" charset="-128"/>
              <a:ea typeface="ＭＳ Ｐゴシック" panose="020B0600070205080204" pitchFamily="50" charset="-128"/>
            </a:endParaRPr>
          </a:p>
        </p:txBody>
      </p:sp>
      <p:sp>
        <p:nvSpPr>
          <p:cNvPr id="8" name="コンテンツ プレースホルダー 2">
            <a:extLst>
              <a:ext uri="{FF2B5EF4-FFF2-40B4-BE49-F238E27FC236}">
                <a16:creationId xmlns:a16="http://schemas.microsoft.com/office/drawing/2014/main" id="{1A35A17B-B439-BFA2-5974-1FA0CF3BD79F}"/>
              </a:ext>
            </a:extLst>
          </p:cNvPr>
          <p:cNvSpPr txBox="1">
            <a:spLocks/>
          </p:cNvSpPr>
          <p:nvPr/>
        </p:nvSpPr>
        <p:spPr>
          <a:xfrm>
            <a:off x="408119" y="4802919"/>
            <a:ext cx="10180633" cy="1904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ＭＳ Ｐゴシック" panose="020B0600070205080204" pitchFamily="50" charset="-128"/>
                <a:ea typeface="ＭＳ Ｐゴシック" panose="020B0600070205080204" pitchFamily="50" charset="-128"/>
              </a:rPr>
              <a:t>③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情報社会を生きていく上で必要な能力</a:t>
            </a:r>
          </a:p>
          <a:p>
            <a:r>
              <a:rPr lang="ja-JP" altLang="en-US" sz="2400" dirty="0">
                <a:latin typeface="ＭＳ Ｐゴシック" panose="020B0600070205080204" pitchFamily="50" charset="-128"/>
                <a:ea typeface="ＭＳ Ｐゴシック" panose="020B0600070205080204" pitchFamily="50" charset="-128"/>
              </a:rPr>
              <a:t>メディアからの情報を主体的に読み解く能力</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メディアに</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して活用する能力</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メディアを通じて</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を行う能力</a:t>
            </a:r>
            <a:endParaRPr lang="en-US" altLang="ja-JP" sz="2400" dirty="0">
              <a:latin typeface="ＭＳ Ｐゴシック" panose="020B0600070205080204" pitchFamily="50" charset="-128"/>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7ABF36AD-3129-F41E-0D73-CB73C7C3139F}"/>
              </a:ext>
            </a:extLst>
          </p:cNvPr>
          <p:cNvSpPr txBox="1"/>
          <p:nvPr/>
        </p:nvSpPr>
        <p:spPr>
          <a:xfrm>
            <a:off x="8868791" y="1020930"/>
            <a:ext cx="2583403"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アクセス</a:t>
            </a:r>
            <a:endParaRPr kumimoji="1" lang="ja-JP" altLang="en-US" sz="2400" dirty="0">
              <a:solidFill>
                <a:srgbClr val="FF0000"/>
              </a:solidFill>
            </a:endParaRPr>
          </a:p>
        </p:txBody>
      </p:sp>
      <p:sp>
        <p:nvSpPr>
          <p:cNvPr id="4" name="テキスト ボックス 3">
            <a:extLst>
              <a:ext uri="{FF2B5EF4-FFF2-40B4-BE49-F238E27FC236}">
                <a16:creationId xmlns:a16="http://schemas.microsoft.com/office/drawing/2014/main" id="{2ACC8514-729C-9E3F-D50E-8C9A87947D1B}"/>
              </a:ext>
            </a:extLst>
          </p:cNvPr>
          <p:cNvSpPr txBox="1"/>
          <p:nvPr/>
        </p:nvSpPr>
        <p:spPr>
          <a:xfrm>
            <a:off x="8896904" y="303321"/>
            <a:ext cx="1340529"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信頼性</a:t>
            </a:r>
            <a:endParaRPr kumimoji="1" lang="ja-JP" altLang="en-US" sz="2400" dirty="0">
              <a:solidFill>
                <a:srgbClr val="FF0000"/>
              </a:solidFill>
            </a:endParaRPr>
          </a:p>
        </p:txBody>
      </p:sp>
      <p:sp>
        <p:nvSpPr>
          <p:cNvPr id="5" name="テキスト ボックス 4">
            <a:extLst>
              <a:ext uri="{FF2B5EF4-FFF2-40B4-BE49-F238E27FC236}">
                <a16:creationId xmlns:a16="http://schemas.microsoft.com/office/drawing/2014/main" id="{1A65250A-96B9-480E-8176-27DA3549E301}"/>
              </a:ext>
            </a:extLst>
          </p:cNvPr>
          <p:cNvSpPr txBox="1"/>
          <p:nvPr/>
        </p:nvSpPr>
        <p:spPr>
          <a:xfrm>
            <a:off x="8843637" y="2327427"/>
            <a:ext cx="2583403"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メディアリテラシー　</a:t>
            </a:r>
            <a:endParaRPr kumimoji="1" lang="ja-JP" altLang="en-US" sz="2400" dirty="0">
              <a:solidFill>
                <a:srgbClr val="FF0000"/>
              </a:solidFill>
            </a:endParaRPr>
          </a:p>
        </p:txBody>
      </p:sp>
      <p:sp>
        <p:nvSpPr>
          <p:cNvPr id="6" name="テキスト ボックス 5">
            <a:extLst>
              <a:ext uri="{FF2B5EF4-FFF2-40B4-BE49-F238E27FC236}">
                <a16:creationId xmlns:a16="http://schemas.microsoft.com/office/drawing/2014/main" id="{C838180F-2829-5E1A-F190-08DB5E57FB9E}"/>
              </a:ext>
            </a:extLst>
          </p:cNvPr>
          <p:cNvSpPr txBox="1"/>
          <p:nvPr/>
        </p:nvSpPr>
        <p:spPr>
          <a:xfrm>
            <a:off x="8836239" y="1698592"/>
            <a:ext cx="2583403" cy="461665"/>
          </a:xfrm>
          <a:prstGeom prst="rect">
            <a:avLst/>
          </a:prstGeom>
          <a:noFill/>
          <a:ln>
            <a:solidFill>
              <a:srgbClr val="0070C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コミュニケーション　</a:t>
            </a:r>
            <a:endParaRPr kumimoji="1" lang="ja-JP" altLang="en-US" sz="2400" dirty="0">
              <a:solidFill>
                <a:srgbClr val="FF0000"/>
              </a:solidFill>
            </a:endParaRPr>
          </a:p>
        </p:txBody>
      </p:sp>
      <p:sp>
        <p:nvSpPr>
          <p:cNvPr id="9" name="Rectangle 1">
            <a:extLst>
              <a:ext uri="{FF2B5EF4-FFF2-40B4-BE49-F238E27FC236}">
                <a16:creationId xmlns:a16="http://schemas.microsoft.com/office/drawing/2014/main" id="{D167015A-CEF1-5F8D-C548-91CC0228E67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信憑性</a:t>
            </a:r>
            <a:r>
              <a:rPr kumimoji="0" lang="en-US" altLang="ja-JP" sz="1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ja-JP" altLang="en-US" sz="1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しんぴょうせい</a:t>
            </a:r>
            <a:r>
              <a:rPr kumimoji="0" lang="en-US" altLang="ja-JP" sz="10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0" lang="en-US" altLang="ja-JP" sz="800" b="0" i="0" u="none" strike="noStrike" cap="none" normalizeH="0" baseline="0">
                <a:ln>
                  <a:noFill/>
                </a:ln>
                <a:solidFill>
                  <a:schemeClr val="tx1"/>
                </a:solidFill>
                <a:effectLst/>
              </a:rPr>
              <a:t> </a:t>
            </a:r>
            <a:endParaRPr kumimoji="0" lang="en-US" altLang="ja-JP" sz="1800" b="0" i="0" u="none" strike="noStrike" cap="none" normalizeH="0" baseline="0">
              <a:ln>
                <a:noFill/>
              </a:ln>
              <a:solidFill>
                <a:schemeClr val="tx1"/>
              </a:solidFill>
              <a:effectLst/>
              <a:latin typeface="Arial" panose="020B0604020202020204" pitchFamily="34" charset="0"/>
            </a:endParaRPr>
          </a:p>
        </p:txBody>
      </p:sp>
      <p:grpSp>
        <p:nvGrpSpPr>
          <p:cNvPr id="15" name="グループ化 14">
            <a:extLst>
              <a:ext uri="{FF2B5EF4-FFF2-40B4-BE49-F238E27FC236}">
                <a16:creationId xmlns:a16="http://schemas.microsoft.com/office/drawing/2014/main" id="{AC7AF30C-10C4-8B33-4F6F-73B3A1185AD8}"/>
              </a:ext>
            </a:extLst>
          </p:cNvPr>
          <p:cNvGrpSpPr/>
          <p:nvPr/>
        </p:nvGrpSpPr>
        <p:grpSpPr>
          <a:xfrm>
            <a:off x="10392939" y="281273"/>
            <a:ext cx="1357101" cy="461665"/>
            <a:chOff x="10392939" y="281273"/>
            <a:chExt cx="1357101" cy="461665"/>
          </a:xfrm>
        </p:grpSpPr>
        <p:sp>
          <p:nvSpPr>
            <p:cNvPr id="2" name="テキスト ボックス 1">
              <a:extLst>
                <a:ext uri="{FF2B5EF4-FFF2-40B4-BE49-F238E27FC236}">
                  <a16:creationId xmlns:a16="http://schemas.microsoft.com/office/drawing/2014/main" id="{51461E47-BE51-5349-960C-950D16B16C84}"/>
                </a:ext>
              </a:extLst>
            </p:cNvPr>
            <p:cNvSpPr txBox="1"/>
            <p:nvPr/>
          </p:nvSpPr>
          <p:spPr>
            <a:xfrm>
              <a:off x="10392939" y="281273"/>
              <a:ext cx="1357101" cy="461665"/>
            </a:xfrm>
            <a:prstGeom prst="rect">
              <a:avLst/>
            </a:prstGeom>
            <a:noFill/>
            <a:ln>
              <a:solidFill>
                <a:srgbClr val="0070C0"/>
              </a:solidFill>
            </a:ln>
          </p:spPr>
          <p:txBody>
            <a:bodyPr wrap="square" rtlCol="0">
              <a:spAutoFit/>
            </a:bodyPr>
            <a:lstStyle/>
            <a:p>
              <a:endParaRPr kumimoji="1" lang="ja-JP" altLang="en-US" sz="2400" dirty="0">
                <a:solidFill>
                  <a:srgbClr val="FF0000"/>
                </a:solidFill>
                <a:latin typeface="ＭＳ Ｐゴシック" panose="020B0600070205080204" pitchFamily="50" charset="-128"/>
                <a:ea typeface="ＭＳ Ｐゴシック" panose="020B0600070205080204" pitchFamily="50" charset="-128"/>
              </a:endParaRPr>
            </a:p>
          </p:txBody>
        </p:sp>
        <p:pic>
          <p:nvPicPr>
            <p:cNvPr id="14" name="図 13">
              <a:extLst>
                <a:ext uri="{FF2B5EF4-FFF2-40B4-BE49-F238E27FC236}">
                  <a16:creationId xmlns:a16="http://schemas.microsoft.com/office/drawing/2014/main" id="{10365A62-5A33-F358-1A07-18975356880B}"/>
                </a:ext>
              </a:extLst>
            </p:cNvPr>
            <p:cNvPicPr>
              <a:picLocks noChangeAspect="1"/>
            </p:cNvPicPr>
            <p:nvPr/>
          </p:nvPicPr>
          <p:blipFill rotWithShape="1">
            <a:blip r:embed="rId4">
              <a:extLst>
                <a:ext uri="{28A0092B-C50C-407E-A947-70E740481C1C}">
                  <a14:useLocalDpi xmlns:a14="http://schemas.microsoft.com/office/drawing/2010/main" val="0"/>
                </a:ext>
              </a:extLst>
            </a:blip>
            <a:srcRect t="12593" b="13272"/>
            <a:stretch/>
          </p:blipFill>
          <p:spPr>
            <a:xfrm>
              <a:off x="10481646" y="310895"/>
              <a:ext cx="994074" cy="424305"/>
            </a:xfrm>
            <a:prstGeom prst="rect">
              <a:avLst/>
            </a:prstGeom>
          </p:spPr>
        </p:pic>
      </p:grpSp>
    </p:spTree>
    <p:custDataLst>
      <p:tags r:id="rId1"/>
    </p:custDataLst>
    <p:extLst>
      <p:ext uri="{BB962C8B-B14F-4D97-AF65-F5344CB8AC3E}">
        <p14:creationId xmlns:p14="http://schemas.microsoft.com/office/powerpoint/2010/main" val="1336425275"/>
      </p:ext>
    </p:extLst>
  </p:cSld>
  <p:clrMapOvr>
    <a:masterClrMapping/>
  </p:clrMapOvr>
  <mc:AlternateContent xmlns:mc="http://schemas.openxmlformats.org/markup-compatibility/2006" xmlns:p14="http://schemas.microsoft.com/office/powerpoint/2010/main">
    <mc:Choice Requires="p14">
      <p:transition spd="slow" p14:dur="2000" advTm="77908"/>
    </mc:Choice>
    <mc:Fallback xmlns="">
      <p:transition spd="slow" advTm="77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91667E-6 2.96296E-6 L -0.52487 0.20949 " pathEditMode="relative" rAng="0" ptsTypes="AA">
                                      <p:cBhvr>
                                        <p:cTn id="18" dur="500" fill="hold"/>
                                        <p:tgtEl>
                                          <p:spTgt spid="15"/>
                                        </p:tgtEl>
                                        <p:attrNameLst>
                                          <p:attrName>ppt_x</p:attrName>
                                          <p:attrName>ppt_y</p:attrName>
                                        </p:attrNameLst>
                                      </p:cBhvr>
                                      <p:rCtr x="-26250" y="1046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4.58333E-6 2.22222E-6 L -0.56941 0.5368 " pathEditMode="relative" rAng="0" ptsTypes="AA">
                                      <p:cBhvr>
                                        <p:cTn id="22" dur="500" fill="hold"/>
                                        <p:tgtEl>
                                          <p:spTgt spid="4"/>
                                        </p:tgtEl>
                                        <p:attrNameLst>
                                          <p:attrName>ppt_x</p:attrName>
                                          <p:attrName>ppt_y</p:attrName>
                                        </p:attrNameLst>
                                      </p:cBhvr>
                                      <p:rCtr x="-28477" y="2682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1.11022E-16 3.33333E-6 L -0.6138 0.3618 " pathEditMode="relative" rAng="0" ptsTypes="AA">
                                      <p:cBhvr>
                                        <p:cTn id="26" dur="500" fill="hold"/>
                                        <p:tgtEl>
                                          <p:spTgt spid="5"/>
                                        </p:tgtEl>
                                        <p:attrNameLst>
                                          <p:attrName>ppt_x</p:attrName>
                                          <p:attrName>ppt_y</p:attrName>
                                        </p:attrNameLst>
                                      </p:cBhvr>
                                      <p:rCtr x="-30690" y="1807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3.33333E-6 2.59259E-6 L -0.54752 0.68032 " pathEditMode="relative" rAng="0" ptsTypes="AA">
                                      <p:cBhvr>
                                        <p:cTn id="30" dur="500" fill="hold"/>
                                        <p:tgtEl>
                                          <p:spTgt spid="3"/>
                                        </p:tgtEl>
                                        <p:attrNameLst>
                                          <p:attrName>ppt_x</p:attrName>
                                          <p:attrName>ppt_y</p:attrName>
                                        </p:attrNameLst>
                                      </p:cBhvr>
                                      <p:rCtr x="-27383" y="3400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04167E-6 0 L -0.48633 0.65208 " pathEditMode="relative" rAng="0" ptsTypes="AA">
                                      <p:cBhvr>
                                        <p:cTn id="34" dur="500" fill="hold"/>
                                        <p:tgtEl>
                                          <p:spTgt spid="6"/>
                                        </p:tgtEl>
                                        <p:attrNameLst>
                                          <p:attrName>ppt_x</p:attrName>
                                          <p:attrName>ppt_y</p:attrName>
                                        </p:attrNameLst>
                                      </p:cBhvr>
                                      <p:rCtr x="-24323" y="3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DFC30-7FC7-CFC9-FEF0-25C5AC82F0BC}"/>
              </a:ext>
            </a:extLst>
          </p:cNvPr>
          <p:cNvSpPr>
            <a:spLocks noGrp="1"/>
          </p:cNvSpPr>
          <p:nvPr>
            <p:ph type="title"/>
          </p:nvPr>
        </p:nvSpPr>
        <p:spPr>
          <a:xfrm>
            <a:off x="542925" y="446279"/>
            <a:ext cx="10515600" cy="422401"/>
          </a:xfrm>
        </p:spPr>
        <p:txBody>
          <a:bodyPr/>
          <a:lstStyle/>
          <a:p>
            <a:r>
              <a:rPr lang="ja-JP" altLang="en-US" sz="2400" dirty="0">
                <a:latin typeface="ＭＳ Ｐゴシック" panose="020B0600070205080204" pitchFamily="50" charset="-128"/>
                <a:ea typeface="ＭＳ Ｐゴシック" panose="020B0600070205080204" pitchFamily="50" charset="-128"/>
              </a:rPr>
              <a:t>④　メディアリテラシー再掲</a:t>
            </a:r>
            <a:endParaRPr kumimoji="1" lang="ja-JP" altLang="en-US" sz="2400" dirty="0">
              <a:highlight>
                <a:srgbClr val="FFFF00"/>
              </a:highlight>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14ED1DC0-17C4-EBE0-9E72-E8AF5C730F1B}"/>
              </a:ext>
            </a:extLst>
          </p:cNvPr>
          <p:cNvSpPr>
            <a:spLocks noGrp="1"/>
          </p:cNvSpPr>
          <p:nvPr>
            <p:ph idx="1"/>
          </p:nvPr>
        </p:nvSpPr>
        <p:spPr>
          <a:xfrm>
            <a:off x="532001" y="1057275"/>
            <a:ext cx="11382375" cy="3148965"/>
          </a:xfrm>
        </p:spPr>
        <p:txBody>
          <a:bodyPr>
            <a:normAutofit/>
          </a:bodyPr>
          <a:lstStyle/>
          <a:p>
            <a:r>
              <a:rPr kumimoji="1" lang="ja-JP" altLang="en-US" sz="2400" dirty="0">
                <a:latin typeface="ＭＳ Ｐゴシック" panose="020B0600070205080204" pitchFamily="50" charset="-128"/>
                <a:ea typeface="ＭＳ Ｐゴシック" panose="020B0600070205080204" pitchFamily="50" charset="-128"/>
              </a:rPr>
              <a:t>　各種メディアで報じられた情報をさまざまな視点で</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し，情報の真偽を正しく判断する能力，また文字や画像などさまざまなメディアを活用して効果的な形態で表現する能力のこと。</a:t>
            </a:r>
          </a:p>
          <a:p>
            <a:r>
              <a:rPr kumimoji="1" lang="ja-JP" altLang="en-US" sz="2400" dirty="0">
                <a:latin typeface="ＭＳ Ｐゴシック" panose="020B0600070205080204" pitchFamily="50" charset="-128"/>
                <a:ea typeface="ＭＳ Ｐゴシック" panose="020B0600070205080204" pitchFamily="50" charset="-128"/>
              </a:rPr>
              <a:t>誤った情報や内容が偏った情報が提供されている場合がある</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➡受信した情報をほかの情報と</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）したり</a:t>
            </a:r>
            <a:r>
              <a:rPr kumimoji="1" lang="ja-JP" altLang="en-US" sz="2400" dirty="0">
                <a:latin typeface="ＭＳ Ｐゴシック" panose="020B0600070205080204" pitchFamily="50" charset="-128"/>
                <a:ea typeface="ＭＳ Ｐゴシック" panose="020B0600070205080204" pitchFamily="50" charset="-128"/>
              </a:rPr>
              <a:t>，</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を調べる，さらに</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を比較するなどの方法によって信ぴょう性を確認する。</a:t>
            </a:r>
            <a:endParaRPr kumimoji="1" lang="en-US" altLang="ja-JP" sz="2400" dirty="0">
              <a:latin typeface="ＭＳ Ｐゴシック" panose="020B0600070205080204" pitchFamily="50" charset="-128"/>
              <a:ea typeface="ＭＳ Ｐゴシック" panose="020B0600070205080204" pitchFamily="50" charset="-128"/>
            </a:endParaRPr>
          </a:p>
          <a:p>
            <a:pPr marL="0" indent="0">
              <a:buNone/>
            </a:pP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信ぴょう性を確認するために，複数の情報源から提供された情報を比較することを</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という。</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8640191B-FD3E-0EC9-6596-93360EEF7716}"/>
              </a:ext>
            </a:extLst>
          </p:cNvPr>
          <p:cNvSpPr txBox="1"/>
          <p:nvPr/>
        </p:nvSpPr>
        <p:spPr>
          <a:xfrm>
            <a:off x="10744115" y="4439612"/>
            <a:ext cx="803425" cy="461665"/>
          </a:xfrm>
          <a:prstGeom prst="rect">
            <a:avLst/>
          </a:prstGeom>
          <a:noFill/>
        </p:spPr>
        <p:txBody>
          <a:bodyPr wrap="none" rtlCol="0">
            <a:spAutoFit/>
          </a:bodyPr>
          <a:lstStyle/>
          <a:p>
            <a:r>
              <a:rPr lang="ja-JP" altLang="en-US"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分析</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FDB46AE2-386F-6536-E131-E498547143CB}"/>
              </a:ext>
            </a:extLst>
          </p:cNvPr>
          <p:cNvSpPr txBox="1"/>
          <p:nvPr/>
        </p:nvSpPr>
        <p:spPr>
          <a:xfrm>
            <a:off x="9619354" y="4417048"/>
            <a:ext cx="803425" cy="461665"/>
          </a:xfrm>
          <a:prstGeom prst="rect">
            <a:avLst/>
          </a:prstGeom>
          <a:noFill/>
        </p:spPr>
        <p:txBody>
          <a:bodyPr wrap="non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評価</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3180C346-8CE2-2FF1-97F6-76E343851559}"/>
              </a:ext>
            </a:extLst>
          </p:cNvPr>
          <p:cNvSpPr txBox="1"/>
          <p:nvPr/>
        </p:nvSpPr>
        <p:spPr>
          <a:xfrm>
            <a:off x="8597010" y="4417978"/>
            <a:ext cx="803425" cy="461665"/>
          </a:xfrm>
          <a:prstGeom prst="rect">
            <a:avLst/>
          </a:prstGeom>
          <a:noFill/>
        </p:spPr>
        <p:txBody>
          <a:bodyPr wrap="non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比較</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F4B2BB9C-5F25-3F47-A4DE-30D38EF7D6B3}"/>
              </a:ext>
            </a:extLst>
          </p:cNvPr>
          <p:cNvSpPr txBox="1"/>
          <p:nvPr/>
        </p:nvSpPr>
        <p:spPr>
          <a:xfrm>
            <a:off x="6401871" y="4446934"/>
            <a:ext cx="2220922"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情報の発信源</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9B38C5A6-43BE-7C7F-08AB-95A4C04AAE13}"/>
              </a:ext>
            </a:extLst>
          </p:cNvPr>
          <p:cNvSpPr txBox="1"/>
          <p:nvPr/>
        </p:nvSpPr>
        <p:spPr>
          <a:xfrm>
            <a:off x="2901975" y="4441745"/>
            <a:ext cx="3352522"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情報の表現内容や方法</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9B38C5A6-43BE-7C7F-08AB-95A4C04AAE13}"/>
              </a:ext>
            </a:extLst>
          </p:cNvPr>
          <p:cNvSpPr txBox="1"/>
          <p:nvPr/>
        </p:nvSpPr>
        <p:spPr>
          <a:xfrm>
            <a:off x="575969" y="4444849"/>
            <a:ext cx="1993495"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クロスチェック</a:t>
            </a:r>
            <a:endParaRPr kumimoji="1" lang="ja-JP" altLang="en-US" sz="2400" dirty="0">
              <a:latin typeface="ＭＳ Ｐゴシック" panose="020B0600070205080204" pitchFamily="50" charset="-128"/>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5577136"/>
      </p:ext>
    </p:extLst>
  </p:cSld>
  <p:clrMapOvr>
    <a:masterClrMapping/>
  </p:clrMapOvr>
  <mc:AlternateContent xmlns:mc="http://schemas.openxmlformats.org/markup-compatibility/2006" xmlns:p14="http://schemas.microsoft.com/office/powerpoint/2010/main">
    <mc:Choice Requires="p14">
      <p:transition spd="slow" p14:dur="2000" advTm="53104"/>
    </mc:Choice>
    <mc:Fallback xmlns="">
      <p:transition spd="slow" advTm="53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0.02096 0.05856 L -0.0944 -0.49699 " pathEditMode="relative" rAng="0" ptsTypes="AA">
                                      <p:cBhvr>
                                        <p:cTn id="20" dur="500" fill="hold"/>
                                        <p:tgtEl>
                                          <p:spTgt spid="5"/>
                                        </p:tgtEl>
                                        <p:attrNameLst>
                                          <p:attrName>ppt_x</p:attrName>
                                          <p:attrName>ppt_y</p:attrName>
                                        </p:attrNameLst>
                                      </p:cBhvr>
                                      <p:rCtr x="-3672" y="-27778"/>
                                    </p:animMotion>
                                  </p:childTnLst>
                                </p:cTn>
                              </p:par>
                              <p:par>
                                <p:cTn id="21" presetID="42" presetClass="path" presetSubtype="0" accel="50000" decel="50000" fill="hold" grpId="1" nodeType="withEffect">
                                  <p:stCondLst>
                                    <p:cond delay="0"/>
                                  </p:stCondLst>
                                  <p:childTnLst>
                                    <p:animMotion origin="layout" path="M 5E-6 3.7037E-6 L -0.17318 -0.4963 " pathEditMode="relative" rAng="0" ptsTypes="AA">
                                      <p:cBhvr>
                                        <p:cTn id="22" dur="500" fill="hold"/>
                                        <p:tgtEl>
                                          <p:spTgt spid="6"/>
                                        </p:tgtEl>
                                        <p:attrNameLst>
                                          <p:attrName>ppt_x</p:attrName>
                                          <p:attrName>ppt_y</p:attrName>
                                        </p:attrNameLst>
                                      </p:cBhvr>
                                      <p:rCtr x="-8659" y="-2481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8.33333E-7 2.22222E-6 L -0.30299 -0.26574 " pathEditMode="relative" rAng="0" ptsTypes="AA">
                                      <p:cBhvr>
                                        <p:cTn id="26" dur="500" fill="hold"/>
                                        <p:tgtEl>
                                          <p:spTgt spid="7"/>
                                        </p:tgtEl>
                                        <p:attrNameLst>
                                          <p:attrName>ppt_x</p:attrName>
                                          <p:attrName>ppt_y</p:attrName>
                                        </p:attrNameLst>
                                      </p:cBhvr>
                                      <p:rCtr x="-15156" y="-1328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4.16667E-6 -4.44444E-6 L 0.07916 -0.2699 " pathEditMode="relative" rAng="0" ptsTypes="AA">
                                      <p:cBhvr>
                                        <p:cTn id="30" dur="500" fill="hold"/>
                                        <p:tgtEl>
                                          <p:spTgt spid="8"/>
                                        </p:tgtEl>
                                        <p:attrNameLst>
                                          <p:attrName>ppt_x</p:attrName>
                                          <p:attrName>ppt_y</p:attrName>
                                        </p:attrNameLst>
                                      </p:cBhvr>
                                      <p:rCtr x="3958" y="-1349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8.33333E-7 1.11022E-16 L -0.17383 -0.21991 " pathEditMode="relative" rAng="0" ptsTypes="AA">
                                      <p:cBhvr>
                                        <p:cTn id="34" dur="500" fill="hold"/>
                                        <p:tgtEl>
                                          <p:spTgt spid="9"/>
                                        </p:tgtEl>
                                        <p:attrNameLst>
                                          <p:attrName>ppt_x</p:attrName>
                                          <p:attrName>ppt_y</p:attrName>
                                        </p:attrNameLst>
                                      </p:cBhvr>
                                      <p:rCtr x="-8698" y="-10995"/>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3.54167E-6 -2.96296E-6 L 0.00677 -0.10578 " pathEditMode="relative" rAng="0" ptsTypes="AA">
                                      <p:cBhvr>
                                        <p:cTn id="38" dur="500" fill="hold"/>
                                        <p:tgtEl>
                                          <p:spTgt spid="10"/>
                                        </p:tgtEl>
                                        <p:attrNameLst>
                                          <p:attrName>ppt_x</p:attrName>
                                          <p:attrName>ppt_y</p:attrName>
                                        </p:attrNameLst>
                                      </p:cBhvr>
                                      <p:rCtr x="339" y="-5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82534" y="376496"/>
            <a:ext cx="11611019" cy="429303"/>
          </a:xfrm>
        </p:spPr>
        <p:txBody>
          <a:bodyPr>
            <a:normAutofit fontScale="92500"/>
          </a:bodyPr>
          <a:lstStyle/>
          <a:p>
            <a:pPr marL="0" indent="0">
              <a:buNone/>
            </a:pPr>
            <a:r>
              <a:rPr lang="ja-JP" altLang="en-US" sz="2400" dirty="0">
                <a:highlight>
                  <a:srgbClr val="FFFF00"/>
                </a:highlight>
                <a:latin typeface="ＭＳ Ｐゴシック" panose="020B0600070205080204" pitchFamily="50" charset="-128"/>
                <a:ea typeface="ＭＳ Ｐゴシック" panose="020B0600070205080204" pitchFamily="50" charset="-128"/>
              </a:rPr>
              <a:t>課題</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ニュース報道における情報</a:t>
            </a:r>
            <a:r>
              <a:rPr lang="ja-JP" altLang="en-US" sz="2400" dirty="0">
                <a:highlight>
                  <a:srgbClr val="FFFF00"/>
                </a:highlight>
                <a:latin typeface="ＭＳ Ｐゴシック" panose="020B0600070205080204" pitchFamily="50" charset="-128"/>
                <a:ea typeface="ＭＳ Ｐゴシック" panose="020B0600070205080204" pitchFamily="50" charset="-128"/>
              </a:rPr>
              <a:t>メディアの特徴について、タイルを移動して表を完成させよ</a:t>
            </a:r>
            <a:endParaRPr kumimoji="1" lang="ja-JP" altLang="en-US" sz="2400" dirty="0">
              <a:highlight>
                <a:srgbClr val="FFFF00"/>
              </a:highlight>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9662CD9A-6325-281C-31B7-FD350F78A8E1}"/>
              </a:ext>
            </a:extLst>
          </p:cNvPr>
          <p:cNvPicPr>
            <a:picLocks noChangeAspect="1"/>
          </p:cNvPicPr>
          <p:nvPr/>
        </p:nvPicPr>
        <p:blipFill rotWithShape="1">
          <a:blip r:embed="rId4"/>
          <a:srcRect l="675" t="15279" r="729" b="21162"/>
          <a:stretch/>
        </p:blipFill>
        <p:spPr>
          <a:xfrm>
            <a:off x="3182112" y="4798947"/>
            <a:ext cx="8074152" cy="339982"/>
          </a:xfrm>
          <a:prstGeom prst="rect">
            <a:avLst/>
          </a:prstGeom>
          <a:ln w="25400">
            <a:solidFill>
              <a:srgbClr val="FF0000"/>
            </a:solidFill>
          </a:ln>
        </p:spPr>
      </p:pic>
      <p:pic>
        <p:nvPicPr>
          <p:cNvPr id="12" name="図 11">
            <a:extLst>
              <a:ext uri="{FF2B5EF4-FFF2-40B4-BE49-F238E27FC236}">
                <a16:creationId xmlns:a16="http://schemas.microsoft.com/office/drawing/2014/main" id="{8403E268-DE66-3B1E-8A58-AFAA4B2DD0B5}"/>
              </a:ext>
            </a:extLst>
          </p:cNvPr>
          <p:cNvPicPr>
            <a:picLocks noChangeAspect="1"/>
          </p:cNvPicPr>
          <p:nvPr/>
        </p:nvPicPr>
        <p:blipFill rotWithShape="1">
          <a:blip r:embed="rId5"/>
          <a:srcRect l="577" t="16714" r="490" b="17739"/>
          <a:stretch/>
        </p:blipFill>
        <p:spPr>
          <a:xfrm>
            <a:off x="3191256" y="5230368"/>
            <a:ext cx="8055864" cy="356616"/>
          </a:xfrm>
          <a:prstGeom prst="rect">
            <a:avLst/>
          </a:prstGeom>
          <a:ln w="25400">
            <a:solidFill>
              <a:srgbClr val="FF0000"/>
            </a:solidFill>
          </a:ln>
        </p:spPr>
      </p:pic>
      <p:pic>
        <p:nvPicPr>
          <p:cNvPr id="13" name="図 12">
            <a:extLst>
              <a:ext uri="{FF2B5EF4-FFF2-40B4-BE49-F238E27FC236}">
                <a16:creationId xmlns:a16="http://schemas.microsoft.com/office/drawing/2014/main" id="{BAA148EE-523B-C926-BD98-C30E4EC5A874}"/>
              </a:ext>
            </a:extLst>
          </p:cNvPr>
          <p:cNvPicPr>
            <a:picLocks noChangeAspect="1"/>
          </p:cNvPicPr>
          <p:nvPr/>
        </p:nvPicPr>
        <p:blipFill rotWithShape="1">
          <a:blip r:embed="rId6"/>
          <a:srcRect l="1278" t="19972" r="348" b="19354"/>
          <a:stretch/>
        </p:blipFill>
        <p:spPr>
          <a:xfrm>
            <a:off x="3246120" y="6208776"/>
            <a:ext cx="8010144" cy="329184"/>
          </a:xfrm>
          <a:prstGeom prst="rect">
            <a:avLst/>
          </a:prstGeom>
          <a:ln w="25400">
            <a:solidFill>
              <a:srgbClr val="FF0000"/>
            </a:solidFill>
          </a:ln>
        </p:spPr>
      </p:pic>
      <p:pic>
        <p:nvPicPr>
          <p:cNvPr id="14" name="図 13">
            <a:extLst>
              <a:ext uri="{FF2B5EF4-FFF2-40B4-BE49-F238E27FC236}">
                <a16:creationId xmlns:a16="http://schemas.microsoft.com/office/drawing/2014/main" id="{AD4572DF-BDDB-DC98-4EF1-A7B884BB8B86}"/>
              </a:ext>
            </a:extLst>
          </p:cNvPr>
          <p:cNvPicPr>
            <a:picLocks noChangeAspect="1"/>
          </p:cNvPicPr>
          <p:nvPr/>
        </p:nvPicPr>
        <p:blipFill rotWithShape="1">
          <a:blip r:embed="rId7"/>
          <a:srcRect l="898" t="16256" r="210" b="28030"/>
          <a:stretch/>
        </p:blipFill>
        <p:spPr>
          <a:xfrm>
            <a:off x="3212893" y="5691094"/>
            <a:ext cx="8052515" cy="307370"/>
          </a:xfrm>
          <a:prstGeom prst="rect">
            <a:avLst/>
          </a:prstGeom>
          <a:ln w="25400">
            <a:solidFill>
              <a:srgbClr val="FF0000"/>
            </a:solidFill>
          </a:ln>
        </p:spPr>
      </p:pic>
      <p:pic>
        <p:nvPicPr>
          <p:cNvPr id="15" name="図 14">
            <a:extLst>
              <a:ext uri="{FF2B5EF4-FFF2-40B4-BE49-F238E27FC236}">
                <a16:creationId xmlns:a16="http://schemas.microsoft.com/office/drawing/2014/main" id="{660C2660-F051-72F9-D392-EB8AAC3B41B9}"/>
              </a:ext>
            </a:extLst>
          </p:cNvPr>
          <p:cNvPicPr>
            <a:picLocks noChangeAspect="1"/>
          </p:cNvPicPr>
          <p:nvPr/>
        </p:nvPicPr>
        <p:blipFill rotWithShape="1">
          <a:blip r:embed="rId8"/>
          <a:srcRect l="23683" t="72980" r="1912" b="19232"/>
          <a:stretch/>
        </p:blipFill>
        <p:spPr>
          <a:xfrm>
            <a:off x="3182112" y="4376671"/>
            <a:ext cx="8101584" cy="314201"/>
          </a:xfrm>
          <a:prstGeom prst="rect">
            <a:avLst/>
          </a:prstGeom>
          <a:ln w="25400">
            <a:solidFill>
              <a:srgbClr val="FF0000"/>
            </a:solidFill>
          </a:ln>
        </p:spPr>
      </p:pic>
      <p:graphicFrame>
        <p:nvGraphicFramePr>
          <p:cNvPr id="2" name="表 1">
            <a:extLst>
              <a:ext uri="{FF2B5EF4-FFF2-40B4-BE49-F238E27FC236}">
                <a16:creationId xmlns:a16="http://schemas.microsoft.com/office/drawing/2014/main" id="{7054C1AE-A32A-D45E-AA86-DB533FD6F2CA}"/>
              </a:ext>
            </a:extLst>
          </p:cNvPr>
          <p:cNvGraphicFramePr>
            <a:graphicFrameLocks noGrp="1"/>
          </p:cNvGraphicFramePr>
          <p:nvPr/>
        </p:nvGraphicFramePr>
        <p:xfrm>
          <a:off x="676656" y="1021418"/>
          <a:ext cx="10648683" cy="3248832"/>
        </p:xfrm>
        <a:graphic>
          <a:graphicData uri="http://schemas.openxmlformats.org/drawingml/2006/table">
            <a:tbl>
              <a:tblPr firstRow="1" bandRow="1">
                <a:tableStyleId>{17292A2E-F333-43FB-9621-5CBBE7FDCDCB}</a:tableStyleId>
              </a:tblPr>
              <a:tblGrid>
                <a:gridCol w="2430298">
                  <a:extLst>
                    <a:ext uri="{9D8B030D-6E8A-4147-A177-3AD203B41FA5}">
                      <a16:colId xmlns:a16="http://schemas.microsoft.com/office/drawing/2014/main" val="2096739919"/>
                    </a:ext>
                  </a:extLst>
                </a:gridCol>
                <a:gridCol w="1354375">
                  <a:extLst>
                    <a:ext uri="{9D8B030D-6E8A-4147-A177-3AD203B41FA5}">
                      <a16:colId xmlns:a16="http://schemas.microsoft.com/office/drawing/2014/main" val="2739801981"/>
                    </a:ext>
                  </a:extLst>
                </a:gridCol>
                <a:gridCol w="1382015">
                  <a:extLst>
                    <a:ext uri="{9D8B030D-6E8A-4147-A177-3AD203B41FA5}">
                      <a16:colId xmlns:a16="http://schemas.microsoft.com/office/drawing/2014/main" val="2420913712"/>
                    </a:ext>
                  </a:extLst>
                </a:gridCol>
                <a:gridCol w="1372801">
                  <a:extLst>
                    <a:ext uri="{9D8B030D-6E8A-4147-A177-3AD203B41FA5}">
                      <a16:colId xmlns:a16="http://schemas.microsoft.com/office/drawing/2014/main" val="1749322682"/>
                    </a:ext>
                  </a:extLst>
                </a:gridCol>
                <a:gridCol w="1372801">
                  <a:extLst>
                    <a:ext uri="{9D8B030D-6E8A-4147-A177-3AD203B41FA5}">
                      <a16:colId xmlns:a16="http://schemas.microsoft.com/office/drawing/2014/main" val="1381331044"/>
                    </a:ext>
                  </a:extLst>
                </a:gridCol>
                <a:gridCol w="1345162">
                  <a:extLst>
                    <a:ext uri="{9D8B030D-6E8A-4147-A177-3AD203B41FA5}">
                      <a16:colId xmlns:a16="http://schemas.microsoft.com/office/drawing/2014/main" val="2576177237"/>
                    </a:ext>
                  </a:extLst>
                </a:gridCol>
                <a:gridCol w="1391231">
                  <a:extLst>
                    <a:ext uri="{9D8B030D-6E8A-4147-A177-3AD203B41FA5}">
                      <a16:colId xmlns:a16="http://schemas.microsoft.com/office/drawing/2014/main" val="3348278271"/>
                    </a:ext>
                  </a:extLst>
                </a:gridCol>
              </a:tblGrid>
              <a:tr h="541472">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文字</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音声</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静止画</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動画</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速報性</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双方向性</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4587736"/>
                  </a:ext>
                </a:extLst>
              </a:tr>
              <a:tr h="541472">
                <a:tc>
                  <a:txBody>
                    <a:bodyPr/>
                    <a:lstStyle/>
                    <a:p>
                      <a:r>
                        <a:rPr kumimoji="1" lang="ja-JP" altLang="en-US" sz="2400" dirty="0">
                          <a:latin typeface="ＭＳ Ｐゴシック" panose="020B0600070205080204" pitchFamily="50" charset="-128"/>
                          <a:ea typeface="ＭＳ Ｐゴシック" panose="020B0600070205080204" pitchFamily="50" charset="-128"/>
                        </a:rPr>
                        <a:t>新聞</a:t>
                      </a:r>
                      <a:endParaRPr kumimoji="1" lang="en-US" altLang="ja-JP"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5938998"/>
                  </a:ext>
                </a:extLst>
              </a:tr>
              <a:tr h="541472">
                <a:tc>
                  <a:txBody>
                    <a:bodyPr/>
                    <a:lstStyle/>
                    <a:p>
                      <a:r>
                        <a:rPr kumimoji="1" lang="ja-JP" altLang="en-US" sz="2400" dirty="0">
                          <a:latin typeface="ＭＳ Ｐゴシック" panose="020B0600070205080204" pitchFamily="50" charset="-128"/>
                          <a:ea typeface="ＭＳ Ｐゴシック" panose="020B0600070205080204" pitchFamily="50" charset="-128"/>
                        </a:rPr>
                        <a:t>雑誌</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7777592"/>
                  </a:ext>
                </a:extLst>
              </a:tr>
              <a:tr h="541472">
                <a:tc>
                  <a:txBody>
                    <a:bodyPr/>
                    <a:lstStyle/>
                    <a:p>
                      <a:r>
                        <a:rPr kumimoji="1" lang="ja-JP" altLang="en-US" sz="2400" dirty="0">
                          <a:latin typeface="ＭＳ Ｐゴシック" panose="020B0600070205080204" pitchFamily="50" charset="-128"/>
                          <a:ea typeface="ＭＳ Ｐゴシック" panose="020B0600070205080204" pitchFamily="50" charset="-128"/>
                        </a:rPr>
                        <a:t>ラジオ</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06587"/>
                  </a:ext>
                </a:extLst>
              </a:tr>
              <a:tr h="541472">
                <a:tc>
                  <a:txBody>
                    <a:bodyPr/>
                    <a:lstStyle/>
                    <a:p>
                      <a:r>
                        <a:rPr kumimoji="1" lang="ja-JP" altLang="en-US" sz="2400" dirty="0">
                          <a:latin typeface="ＭＳ Ｐゴシック" panose="020B0600070205080204" pitchFamily="50" charset="-128"/>
                          <a:ea typeface="ＭＳ Ｐゴシック" panose="020B0600070205080204" pitchFamily="50" charset="-128"/>
                        </a:rPr>
                        <a:t>テレビ</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9450389"/>
                  </a:ext>
                </a:extLst>
              </a:tr>
              <a:tr h="541472">
                <a:tc>
                  <a:txBody>
                    <a:bodyPr/>
                    <a:lstStyle/>
                    <a:p>
                      <a:r>
                        <a:rPr kumimoji="1" lang="ja-JP" altLang="en-US" sz="2400" dirty="0">
                          <a:latin typeface="ＭＳ Ｐゴシック" panose="020B0600070205080204" pitchFamily="50" charset="-128"/>
                          <a:ea typeface="ＭＳ Ｐゴシック" panose="020B0600070205080204" pitchFamily="50" charset="-128"/>
                        </a:rPr>
                        <a:t>インターネット</a:t>
                      </a: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marL="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029713"/>
                  </a:ext>
                </a:extLst>
              </a:tr>
            </a:tbl>
          </a:graphicData>
        </a:graphic>
      </p:graphicFrame>
    </p:spTree>
    <p:custDataLst>
      <p:tags r:id="rId1"/>
    </p:custDataLst>
    <p:extLst>
      <p:ext uri="{BB962C8B-B14F-4D97-AF65-F5344CB8AC3E}">
        <p14:creationId xmlns:p14="http://schemas.microsoft.com/office/powerpoint/2010/main" val="1892383429"/>
      </p:ext>
    </p:extLst>
  </p:cSld>
  <p:clrMapOvr>
    <a:masterClrMapping/>
  </p:clrMapOvr>
  <mc:AlternateContent xmlns:mc="http://schemas.openxmlformats.org/markup-compatibility/2006" xmlns:p14="http://schemas.microsoft.com/office/powerpoint/2010/main">
    <mc:Choice Requires="p14">
      <p:transition spd="slow" p14:dur="2000" advTm="17522"/>
    </mc:Choice>
    <mc:Fallback xmlns="">
      <p:transition spd="slow" advTm="175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2.96296E-6 L 0.00117 -0.45926 " pathEditMode="relative" rAng="0" ptsTypes="AA">
                                      <p:cBhvr>
                                        <p:cTn id="18" dur="500" fill="hold"/>
                                        <p:tgtEl>
                                          <p:spTgt spid="4"/>
                                        </p:tgtEl>
                                        <p:attrNameLst>
                                          <p:attrName>ppt_x</p:attrName>
                                          <p:attrName>ppt_y</p:attrName>
                                        </p:attrNameLst>
                                      </p:cBhvr>
                                      <p:rCtr x="52" y="-22963"/>
                                    </p:animMotion>
                                  </p:childTnLst>
                                </p:cTn>
                              </p:par>
                              <p:par>
                                <p:cTn id="19" presetID="42" presetClass="path" presetSubtype="0" accel="50000" decel="50000" fill="hold" nodeType="withEffect">
                                  <p:stCondLst>
                                    <p:cond delay="0"/>
                                  </p:stCondLst>
                                  <p:childTnLst>
                                    <p:animMotion origin="layout" path="M 2.70833E-6 2.59259E-6 L -0.00026 -0.44329 " pathEditMode="relative" rAng="0" ptsTypes="AA">
                                      <p:cBhvr>
                                        <p:cTn id="20" dur="500" fill="hold"/>
                                        <p:tgtEl>
                                          <p:spTgt spid="12"/>
                                        </p:tgtEl>
                                        <p:attrNameLst>
                                          <p:attrName>ppt_x</p:attrName>
                                          <p:attrName>ppt_y</p:attrName>
                                        </p:attrNameLst>
                                      </p:cBhvr>
                                      <p:rCtr x="-13" y="-22176"/>
                                    </p:animMotion>
                                  </p:childTnLst>
                                </p:cTn>
                              </p:par>
                              <p:par>
                                <p:cTn id="21" presetID="42" presetClass="path" presetSubtype="0" accel="50000" decel="50000" fill="hold" nodeType="withEffect">
                                  <p:stCondLst>
                                    <p:cond delay="0"/>
                                  </p:stCondLst>
                                  <p:childTnLst>
                                    <p:animMotion origin="layout" path="M -1.66667E-6 3.33333E-6 L -0.00299 -0.50394 " pathEditMode="relative" rAng="0" ptsTypes="AA">
                                      <p:cBhvr>
                                        <p:cTn id="22" dur="500" fill="hold"/>
                                        <p:tgtEl>
                                          <p:spTgt spid="13"/>
                                        </p:tgtEl>
                                        <p:attrNameLst>
                                          <p:attrName>ppt_x</p:attrName>
                                          <p:attrName>ppt_y</p:attrName>
                                        </p:attrNameLst>
                                      </p:cBhvr>
                                      <p:rCtr x="-156" y="-25208"/>
                                    </p:animMotion>
                                  </p:childTnLst>
                                </p:cTn>
                              </p:par>
                              <p:par>
                                <p:cTn id="23" presetID="42" presetClass="path" presetSubtype="0" accel="50000" decel="50000" fill="hold" nodeType="withEffect">
                                  <p:stCondLst>
                                    <p:cond delay="0"/>
                                  </p:stCondLst>
                                  <p:childTnLst>
                                    <p:animMotion origin="layout" path="M 8.33333E-7 -1.11111E-6 L -0.00078 -0.15301 " pathEditMode="relative" rAng="0" ptsTypes="AA">
                                      <p:cBhvr>
                                        <p:cTn id="24" dur="500" fill="hold"/>
                                        <p:tgtEl>
                                          <p:spTgt spid="15"/>
                                        </p:tgtEl>
                                        <p:attrNameLst>
                                          <p:attrName>ppt_x</p:attrName>
                                          <p:attrName>ppt_y</p:attrName>
                                        </p:attrNameLst>
                                      </p:cBhvr>
                                      <p:rCtr x="-39" y="-7662"/>
                                    </p:animMotion>
                                  </p:childTnLst>
                                </p:cTn>
                              </p:par>
                              <p:par>
                                <p:cTn id="25" presetID="42" presetClass="path" presetSubtype="0" accel="50000" decel="50000" fill="hold" nodeType="withEffect">
                                  <p:stCondLst>
                                    <p:cond delay="0"/>
                                  </p:stCondLst>
                                  <p:childTnLst>
                                    <p:animMotion origin="layout" path="M 1.11022E-16 -4.81481E-6 L -0.00195 -0.26828 " pathEditMode="relative" rAng="0" ptsTypes="AA">
                                      <p:cBhvr>
                                        <p:cTn id="26" dur="500" fill="hold"/>
                                        <p:tgtEl>
                                          <p:spTgt spid="14"/>
                                        </p:tgtEl>
                                        <p:attrNameLst>
                                          <p:attrName>ppt_x</p:attrName>
                                          <p:attrName>ppt_y</p:attrName>
                                        </p:attrNameLst>
                                      </p:cBhvr>
                                      <p:rCtr x="-104" y="-1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E7701D1-3025-3004-F52F-94431E641A5F}"/>
              </a:ext>
            </a:extLst>
          </p:cNvPr>
          <p:cNvSpPr txBox="1"/>
          <p:nvPr/>
        </p:nvSpPr>
        <p:spPr>
          <a:xfrm>
            <a:off x="359343" y="778086"/>
            <a:ext cx="11473314" cy="4801314"/>
          </a:xfrm>
          <a:prstGeom prst="rect">
            <a:avLst/>
          </a:prstGeom>
          <a:noFill/>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DIKW</a:t>
            </a:r>
            <a:r>
              <a:rPr lang="ja-JP" altLang="en-US" dirty="0">
                <a:latin typeface="ＭＳ Ｐゴシック" panose="020B0600070205080204" pitchFamily="50" charset="-128"/>
                <a:ea typeface="ＭＳ Ｐゴシック" panose="020B0600070205080204" pitchFamily="50" charset="-128"/>
              </a:rPr>
              <a:t>モデルとデータベース実験</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情報をデータ（</a:t>
            </a:r>
            <a:r>
              <a:rPr lang="en-US" altLang="ja-JP" dirty="0">
                <a:latin typeface="ＭＳ Ｐゴシック" panose="020B0600070205080204" pitchFamily="50" charset="-128"/>
                <a:ea typeface="ＭＳ Ｐゴシック" panose="020B0600070205080204" pitchFamily="50" charset="-128"/>
              </a:rPr>
              <a:t>Data</a:t>
            </a:r>
            <a:r>
              <a:rPr lang="ja-JP" altLang="en-US" dirty="0">
                <a:latin typeface="ＭＳ Ｐゴシック" panose="020B0600070205080204" pitchFamily="50" charset="-128"/>
                <a:ea typeface="ＭＳ Ｐゴシック" panose="020B0600070205080204" pitchFamily="50" charset="-128"/>
              </a:rPr>
              <a:t>）→情報（</a:t>
            </a:r>
            <a:r>
              <a:rPr lang="en-US" altLang="ja-JP" dirty="0">
                <a:latin typeface="ＭＳ Ｐゴシック" panose="020B0600070205080204" pitchFamily="50" charset="-128"/>
                <a:ea typeface="ＭＳ Ｐゴシック" panose="020B0600070205080204" pitchFamily="50" charset="-128"/>
              </a:rPr>
              <a:t>Information</a:t>
            </a:r>
            <a:r>
              <a:rPr lang="ja-JP" altLang="en-US" dirty="0">
                <a:latin typeface="ＭＳ Ｐゴシック" panose="020B0600070205080204" pitchFamily="50" charset="-128"/>
                <a:ea typeface="ＭＳ Ｐゴシック" panose="020B0600070205080204" pitchFamily="50" charset="-128"/>
              </a:rPr>
              <a:t>）→知識</a:t>
            </a:r>
            <a:r>
              <a:rPr lang="en-US" altLang="ja-JP" dirty="0">
                <a:latin typeface="ＭＳ Ｐゴシック" panose="020B0600070205080204" pitchFamily="50" charset="-128"/>
                <a:ea typeface="ＭＳ Ｐゴシック" panose="020B0600070205080204" pitchFamily="50" charset="-128"/>
              </a:rPr>
              <a:t>(Knowledge)→Wisdom</a:t>
            </a:r>
            <a:r>
              <a:rPr lang="ja-JP" altLang="en-US" dirty="0">
                <a:latin typeface="ＭＳ Ｐゴシック" panose="020B0600070205080204" pitchFamily="50" charset="-128"/>
                <a:ea typeface="ＭＳ Ｐゴシック" panose="020B0600070205080204" pitchFamily="50" charset="-128"/>
              </a:rPr>
              <a:t>（知恵）の</a:t>
            </a:r>
            <a:r>
              <a:rPr lang="en-US" altLang="ja-JP" dirty="0">
                <a:latin typeface="ＭＳ Ｐゴシック" panose="020B0600070205080204" pitchFamily="50" charset="-128"/>
                <a:ea typeface="ＭＳ Ｐゴシック" panose="020B0600070205080204" pitchFamily="50" charset="-128"/>
              </a:rPr>
              <a:t>4</a:t>
            </a:r>
            <a:r>
              <a:rPr lang="ja-JP" altLang="en-US" dirty="0">
                <a:latin typeface="ＭＳ Ｐゴシック" panose="020B0600070205080204" pitchFamily="50" charset="-128"/>
                <a:ea typeface="ＭＳ Ｐゴシック" panose="020B0600070205080204" pitchFamily="50" charset="-128"/>
              </a:rPr>
              <a:t>階層構造➡知識を蓄積、共有、活用することで企業の競争力を向上させる➡ナレッジ・マネジメント</a:t>
            </a:r>
          </a:p>
          <a:p>
            <a:endParaRPr lang="ja-JP" altLang="en-US"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データ＝数値や実験結果、文章、音声、動画など人間の解釈の素材となるものすべて</a:t>
            </a:r>
          </a:p>
          <a:p>
            <a:r>
              <a:rPr lang="ja-JP" altLang="en-US" dirty="0">
                <a:latin typeface="ＭＳ Ｐゴシック" panose="020B0600070205080204" pitchFamily="50" charset="-128"/>
                <a:ea typeface="ＭＳ Ｐゴシック" panose="020B0600070205080204" pitchFamily="50" charset="-128"/>
              </a:rPr>
              <a:t>情　報＝データを整理・分析し、解釈できるようにしたもの</a:t>
            </a:r>
          </a:p>
          <a:p>
            <a:r>
              <a:rPr lang="ja-JP" altLang="en-US" dirty="0">
                <a:latin typeface="ＭＳ Ｐゴシック" panose="020B0600070205080204" pitchFamily="50" charset="-128"/>
                <a:ea typeface="ＭＳ Ｐゴシック" panose="020B0600070205080204" pitchFamily="50" charset="-128"/>
              </a:rPr>
              <a:t>知　識＝情報を通してデータや情報、体験を通じて得られた理解やノウハウ</a:t>
            </a:r>
          </a:p>
          <a:p>
            <a:r>
              <a:rPr lang="ja-JP" altLang="en-US" dirty="0">
                <a:latin typeface="ＭＳ Ｐゴシック" panose="020B0600070205080204" pitchFamily="50" charset="-128"/>
                <a:ea typeface="ＭＳ Ｐゴシック" panose="020B0600070205080204" pitchFamily="50" charset="-128"/>
              </a:rPr>
              <a:t>知　恵＝知識を深く体得することで身につく、普遍的な問題解決能力や発想力</a:t>
            </a:r>
            <a:endParaRPr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具体的な使い方</a:t>
            </a:r>
          </a:p>
          <a:p>
            <a:r>
              <a:rPr lang="ja-JP" altLang="en-US" dirty="0">
                <a:latin typeface="ＭＳ Ｐゴシック" panose="020B0600070205080204" pitchFamily="50" charset="-128"/>
                <a:ea typeface="ＭＳ Ｐゴシック" panose="020B0600070205080204" pitchFamily="50" charset="-128"/>
              </a:rPr>
              <a:t>「コンビニの</a:t>
            </a:r>
            <a:r>
              <a:rPr lang="en-US" altLang="ja-JP" dirty="0">
                <a:latin typeface="ＭＳ Ｐゴシック" panose="020B0600070205080204" pitchFamily="50" charset="-128"/>
                <a:ea typeface="ＭＳ Ｐゴシック" panose="020B0600070205080204" pitchFamily="50" charset="-128"/>
              </a:rPr>
              <a:t>POS</a:t>
            </a:r>
            <a:r>
              <a:rPr lang="ja-JP" altLang="en-US" dirty="0">
                <a:latin typeface="ＭＳ Ｐゴシック" panose="020B0600070205080204" pitchFamily="50" charset="-128"/>
                <a:ea typeface="ＭＳ Ｐゴシック" panose="020B0600070205080204" pitchFamily="50" charset="-128"/>
              </a:rPr>
              <a:t>データ」　</a:t>
            </a:r>
            <a:r>
              <a:rPr lang="ja-JP" altLang="en-US" dirty="0">
                <a:latin typeface="ＭＳ Ｐゴシック" panose="020B0600070205080204" pitchFamily="50" charset="-128"/>
                <a:ea typeface="ＭＳ Ｐゴシック" panose="020B0600070205080204" pitchFamily="50" charset="-128"/>
                <a:hlinkClick r:id="rId2"/>
              </a:rPr>
              <a:t>データベース体験</a:t>
            </a:r>
            <a:r>
              <a:rPr lang="en-US" altLang="ja-JP" dirty="0">
                <a:latin typeface="ＭＳ Ｐゴシック" panose="020B0600070205080204" pitchFamily="50" charset="-128"/>
                <a:ea typeface="ＭＳ Ｐゴシック" panose="020B0600070205080204" pitchFamily="50" charset="-128"/>
                <a:hlinkClick r:id="rId2"/>
              </a:rPr>
              <a:t>(</a:t>
            </a:r>
            <a:r>
              <a:rPr lang="en-US" altLang="ja-JP" dirty="0" err="1">
                <a:latin typeface="ＭＳ Ｐゴシック" panose="020B0600070205080204" pitchFamily="50" charset="-128"/>
                <a:ea typeface="ＭＳ Ｐゴシック" panose="020B0600070205080204" pitchFamily="50" charset="-128"/>
                <a:hlinkClick r:id="rId2"/>
              </a:rPr>
              <a:t>sAccess</a:t>
            </a:r>
            <a:r>
              <a:rPr lang="en-US" altLang="ja-JP" dirty="0">
                <a:latin typeface="ＭＳ Ｐゴシック" panose="020B0600070205080204" pitchFamily="50" charset="-128"/>
                <a:ea typeface="ＭＳ Ｐゴシック" panose="020B0600070205080204" pitchFamily="50" charset="-128"/>
                <a:hlinkClick r:id="rId2"/>
              </a:rPr>
              <a:t>)</a:t>
            </a:r>
            <a:r>
              <a:rPr lang="ja-JP" altLang="en-US" dirty="0">
                <a:latin typeface="ＭＳ Ｐゴシック" panose="020B0600070205080204" pitchFamily="50" charset="-128"/>
                <a:ea typeface="ＭＳ Ｐゴシック" panose="020B0600070205080204" pitchFamily="50" charset="-128"/>
                <a:hlinkClick r:id="rId2"/>
              </a:rPr>
              <a:t>実験</a:t>
            </a:r>
            <a:endParaRPr lang="en-US" altLang="ja-JP" dirty="0">
              <a:latin typeface="ＭＳ Ｐゴシック" panose="020B0600070205080204" pitchFamily="50" charset="-128"/>
              <a:ea typeface="ＭＳ Ｐゴシック" panose="020B0600070205080204" pitchFamily="50" charset="-128"/>
            </a:endParaRPr>
          </a:p>
          <a:p>
            <a:endParaRPr lang="ja-JP" altLang="en-US"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データ：購入された日時、消費者の世代・性別情報、売上個数など登録されたデータすべて</a:t>
            </a:r>
          </a:p>
          <a:p>
            <a:r>
              <a:rPr lang="ja-JP" altLang="en-US" dirty="0">
                <a:latin typeface="ＭＳ Ｐゴシック" panose="020B0600070205080204" pitchFamily="50" charset="-128"/>
                <a:ea typeface="ＭＳ Ｐゴシック" panose="020B0600070205080204" pitchFamily="50" charset="-128"/>
              </a:rPr>
              <a:t>情　報：</a:t>
            </a:r>
            <a:r>
              <a:rPr lang="en-US" altLang="ja-JP" dirty="0">
                <a:latin typeface="ＭＳ Ｐゴシック" panose="020B0600070205080204" pitchFamily="50" charset="-128"/>
                <a:ea typeface="ＭＳ Ｐゴシック" panose="020B0600070205080204" pitchFamily="50" charset="-128"/>
              </a:rPr>
              <a:t>Excel</a:t>
            </a:r>
            <a:r>
              <a:rPr lang="ja-JP" altLang="en-US" dirty="0">
                <a:latin typeface="ＭＳ Ｐゴシック" panose="020B0600070205080204" pitchFamily="50" charset="-128"/>
                <a:ea typeface="ＭＳ Ｐゴシック" panose="020B0600070205080204" pitchFamily="50" charset="-128"/>
              </a:rPr>
              <a:t>やデータベースにて整理され、グラフ・図の作成やフィルタリングが可能になったデータ</a:t>
            </a:r>
          </a:p>
          <a:p>
            <a:r>
              <a:rPr lang="ja-JP" altLang="en-US" dirty="0">
                <a:latin typeface="ＭＳ Ｐゴシック" panose="020B0600070205080204" pitchFamily="50" charset="-128"/>
                <a:ea typeface="ＭＳ Ｐゴシック" panose="020B0600070205080204" pitchFamily="50" charset="-128"/>
              </a:rPr>
              <a:t>知　識：水曜日の朝に、生姜番茶とドースが売れる傾向にある</a:t>
            </a:r>
          </a:p>
          <a:p>
            <a:r>
              <a:rPr lang="ja-JP" altLang="en-US" dirty="0">
                <a:latin typeface="ＭＳ Ｐゴシック" panose="020B0600070205080204" pitchFamily="50" charset="-128"/>
                <a:ea typeface="ＭＳ Ｐゴシック" panose="020B0600070205080204" pitchFamily="50" charset="-128"/>
              </a:rPr>
              <a:t>知　恵： 水曜日朝は生姜番茶とドースの在庫を増やそう</a:t>
            </a:r>
            <a:endParaRPr lang="en-US" altLang="ja-JP" dirty="0">
              <a:latin typeface="ＭＳ Ｐゴシック" panose="020B0600070205080204" pitchFamily="50" charset="-128"/>
              <a:ea typeface="ＭＳ Ｐゴシック" panose="020B0600070205080204" pitchFamily="50" charset="-128"/>
            </a:endParaRPr>
          </a:p>
          <a:p>
            <a:r>
              <a:rPr lang="en-US" altLang="ja-JP" dirty="0">
                <a:latin typeface="ＭＳ Ｐゴシック" panose="020B0600070205080204" pitchFamily="50" charset="-128"/>
                <a:ea typeface="ＭＳ Ｐゴシック" panose="020B0600070205080204" pitchFamily="50" charset="-128"/>
              </a:rPr>
              <a:t>	</a:t>
            </a:r>
            <a:endParaRPr lang="ja-JP" altLang="en-US" dirty="0"/>
          </a:p>
        </p:txBody>
      </p:sp>
    </p:spTree>
    <p:extLst>
      <p:ext uri="{BB962C8B-B14F-4D97-AF65-F5344CB8AC3E}">
        <p14:creationId xmlns:p14="http://schemas.microsoft.com/office/powerpoint/2010/main" val="4259454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B65102-A2E0-B4F2-0B44-8ACE6F2D6149}"/>
              </a:ext>
            </a:extLst>
          </p:cNvPr>
          <p:cNvSpPr>
            <a:spLocks noGrp="1"/>
          </p:cNvSpPr>
          <p:nvPr>
            <p:ph type="title"/>
          </p:nvPr>
        </p:nvSpPr>
        <p:spPr>
          <a:xfrm>
            <a:off x="139633" y="142042"/>
            <a:ext cx="11321439" cy="470517"/>
          </a:xfrm>
        </p:spPr>
        <p:txBody>
          <a:bodyPr>
            <a:noAutofit/>
          </a:bodyPr>
          <a:lstStyle/>
          <a:p>
            <a:r>
              <a:rPr lang="ja-JP" altLang="en-US" sz="2400" dirty="0">
                <a:latin typeface="ＭＳ ゴシック" panose="020B0609070205080204" pitchFamily="49" charset="-128"/>
                <a:ea typeface="ＭＳ ゴシック" panose="020B0609070205080204" pitchFamily="49" charset="-128"/>
              </a:rPr>
              <a:t>５　知的所有権</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4" name="四角形: 角を丸くする 3">
            <a:extLst>
              <a:ext uri="{FF2B5EF4-FFF2-40B4-BE49-F238E27FC236}">
                <a16:creationId xmlns:a16="http://schemas.microsoft.com/office/drawing/2014/main" id="{93C72FDC-E363-55FB-BAC1-A6B791E8773C}"/>
              </a:ext>
            </a:extLst>
          </p:cNvPr>
          <p:cNvSpPr/>
          <p:nvPr/>
        </p:nvSpPr>
        <p:spPr>
          <a:xfrm>
            <a:off x="4204734" y="5777113"/>
            <a:ext cx="2722229" cy="638128"/>
          </a:xfrm>
          <a:prstGeom prst="roundRect">
            <a:avLst/>
          </a:prstGeom>
          <a:solidFill>
            <a:srgbClr val="2539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その他</a:t>
            </a:r>
            <a:endParaRPr kumimoji="1" lang="en-US" altLang="ja-JP" dirty="0">
              <a:latin typeface="ＭＳ ゴシック" panose="020B0609070205080204" pitchFamily="49" charset="-128"/>
              <a:ea typeface="ＭＳ ゴシック" panose="020B0609070205080204" pitchFamily="49" charset="-128"/>
            </a:endParaRPr>
          </a:p>
          <a:p>
            <a:pPr algn="ctr"/>
            <a:r>
              <a:rPr lang="ja-JP" altLang="en-US" dirty="0">
                <a:latin typeface="ＭＳ ゴシック" panose="020B0609070205080204" pitchFamily="49" charset="-128"/>
                <a:ea typeface="ＭＳ ゴシック" panose="020B0609070205080204" pitchFamily="49" charset="-128"/>
              </a:rPr>
              <a:t>企業秘密など</a:t>
            </a:r>
            <a:endParaRPr kumimoji="1" lang="ja-JP" altLang="en-US" dirty="0">
              <a:latin typeface="ＭＳ ゴシック" panose="020B0609070205080204" pitchFamily="49" charset="-128"/>
              <a:ea typeface="ＭＳ ゴシック" panose="020B0609070205080204" pitchFamily="49" charset="-128"/>
            </a:endParaRPr>
          </a:p>
        </p:txBody>
      </p:sp>
      <p:sp>
        <p:nvSpPr>
          <p:cNvPr id="8" name="左中かっこ 7">
            <a:extLst>
              <a:ext uri="{FF2B5EF4-FFF2-40B4-BE49-F238E27FC236}">
                <a16:creationId xmlns:a16="http://schemas.microsoft.com/office/drawing/2014/main" id="{D2292677-9F68-536C-6419-2BCEDE9F7049}"/>
              </a:ext>
            </a:extLst>
          </p:cNvPr>
          <p:cNvSpPr/>
          <p:nvPr/>
        </p:nvSpPr>
        <p:spPr>
          <a:xfrm>
            <a:off x="7863077" y="863555"/>
            <a:ext cx="581891" cy="1790259"/>
          </a:xfrm>
          <a:prstGeom prst="leftBrace">
            <a:avLst>
              <a:gd name="adj1" fmla="val 41666"/>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左中かっこ 8">
            <a:extLst>
              <a:ext uri="{FF2B5EF4-FFF2-40B4-BE49-F238E27FC236}">
                <a16:creationId xmlns:a16="http://schemas.microsoft.com/office/drawing/2014/main" id="{B718776B-3E05-89D5-1F5C-7C37D11059A9}"/>
              </a:ext>
            </a:extLst>
          </p:cNvPr>
          <p:cNvSpPr/>
          <p:nvPr/>
        </p:nvSpPr>
        <p:spPr>
          <a:xfrm>
            <a:off x="7845320" y="3282131"/>
            <a:ext cx="581891" cy="1790259"/>
          </a:xfrm>
          <a:prstGeom prst="leftBrace">
            <a:avLst>
              <a:gd name="adj1" fmla="val 41666"/>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8C207CC4-F4AB-1793-1D8C-32D57947A614}"/>
              </a:ext>
            </a:extLst>
          </p:cNvPr>
          <p:cNvSpPr/>
          <p:nvPr/>
        </p:nvSpPr>
        <p:spPr>
          <a:xfrm>
            <a:off x="3484049" y="836078"/>
            <a:ext cx="581891" cy="5617456"/>
          </a:xfrm>
          <a:prstGeom prst="leftBrace">
            <a:avLst>
              <a:gd name="adj1" fmla="val 41666"/>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2BAB068-E30B-B784-127E-0F6D10F2E1C3}"/>
              </a:ext>
            </a:extLst>
          </p:cNvPr>
          <p:cNvSpPr txBox="1"/>
          <p:nvPr/>
        </p:nvSpPr>
        <p:spPr>
          <a:xfrm>
            <a:off x="877825" y="2689401"/>
            <a:ext cx="2592280" cy="1908215"/>
          </a:xfrm>
          <a:prstGeom prst="rect">
            <a:avLst/>
          </a:prstGeom>
          <a:noFill/>
          <a:ln>
            <a:solidFill>
              <a:schemeClr val="tx1"/>
            </a:solidFill>
          </a:ln>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知的な創作活動から</a:t>
            </a:r>
            <a:endParaRPr kumimoji="1"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価値を創出した者に付与される権利。定められた期間経過後は社会全体の共有財産となる。</a:t>
            </a:r>
            <a:endParaRPr lang="en-US" altLang="ja-JP" dirty="0">
              <a:latin typeface="ＭＳ Ｐゴシック" panose="020B0600070205080204" pitchFamily="50" charset="-128"/>
              <a:ea typeface="ＭＳ Ｐゴシック" panose="020B0600070205080204" pitchFamily="50" charset="-128"/>
            </a:endParaRPr>
          </a:p>
          <a:p>
            <a:r>
              <a:rPr lang="ja-JP" altLang="en-US" sz="2800" dirty="0">
                <a:highlight>
                  <a:srgbClr val="FFFF00"/>
                </a:highlight>
                <a:latin typeface="ＭＳ Ｐゴシック" panose="020B0600070205080204" pitchFamily="50" charset="-128"/>
                <a:ea typeface="ＭＳ Ｐゴシック" panose="020B0600070205080204" pitchFamily="50" charset="-128"/>
              </a:rPr>
              <a:t>（　　　　 　　　　）</a:t>
            </a:r>
            <a:endParaRPr kumimoji="1" lang="ja-JP" altLang="en-US" sz="2800" dirty="0">
              <a:highlight>
                <a:srgbClr val="FFFF00"/>
              </a:highlight>
              <a:latin typeface="ＭＳ Ｐゴシック" panose="020B0600070205080204" pitchFamily="50" charset="-128"/>
              <a:ea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1BE91011-9A88-F3E8-5B6A-192B6E221387}"/>
              </a:ext>
            </a:extLst>
          </p:cNvPr>
          <p:cNvSpPr txBox="1"/>
          <p:nvPr/>
        </p:nvSpPr>
        <p:spPr>
          <a:xfrm>
            <a:off x="4047152" y="879837"/>
            <a:ext cx="3781888" cy="1938992"/>
          </a:xfrm>
          <a:prstGeom prst="rect">
            <a:avLst/>
          </a:prstGeom>
          <a:noFill/>
          <a:ln>
            <a:solidFill>
              <a:schemeClr val="tx1"/>
            </a:solidFill>
          </a:ln>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産業に関する新技術、デザインなどの開発者・組織に与えられる独占権。</a:t>
            </a:r>
            <a:endParaRPr lang="en-US" altLang="ja-JP" dirty="0">
              <a:latin typeface="ＭＳ Ｐゴシック" panose="020B0600070205080204" pitchFamily="50" charset="-128"/>
              <a:ea typeface="ＭＳ Ｐゴシック" panose="020B0600070205080204" pitchFamily="50" charset="-128"/>
            </a:endParaRPr>
          </a:p>
          <a:p>
            <a:r>
              <a:rPr lang="ja-JP" altLang="en-US" sz="2800" dirty="0">
                <a:highlight>
                  <a:srgbClr val="FFFF00"/>
                </a:highlight>
                <a:latin typeface="ＭＳ Ｐゴシック" panose="020B0600070205080204" pitchFamily="50" charset="-128"/>
                <a:ea typeface="ＭＳ Ｐゴシック" panose="020B0600070205080204" pitchFamily="50" charset="-128"/>
              </a:rPr>
              <a:t>（　　　　 　　　　）</a:t>
            </a:r>
            <a:endParaRPr lang="en-US" altLang="ja-JP" sz="2800" dirty="0">
              <a:highlight>
                <a:srgbClr val="FFFF00"/>
              </a:highlight>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特許庁に</a:t>
            </a:r>
            <a:r>
              <a:rPr lang="ja-JP" altLang="en-US" sz="2800" dirty="0">
                <a:highlight>
                  <a:srgbClr val="FFFF00"/>
                </a:highlight>
                <a:latin typeface="ＭＳ Ｐゴシック" panose="020B0600070205080204" pitchFamily="50" charset="-128"/>
                <a:ea typeface="ＭＳ Ｐゴシック" panose="020B0600070205080204" pitchFamily="50" charset="-128"/>
              </a:rPr>
              <a:t>（　　　　　　</a:t>
            </a:r>
            <a:r>
              <a:rPr lang="en-US" altLang="ja-JP" sz="2800" dirty="0">
                <a:highlight>
                  <a:srgbClr val="FFFF00"/>
                </a:highlight>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し、認定・登録必須➡</a:t>
            </a:r>
            <a:r>
              <a:rPr lang="ja-JP" altLang="en-US" sz="2800" dirty="0">
                <a:highlight>
                  <a:srgbClr val="FFFF00"/>
                </a:highlight>
                <a:latin typeface="ＭＳ Ｐゴシック" panose="020B0600070205080204" pitchFamily="50" charset="-128"/>
                <a:ea typeface="ＭＳ Ｐゴシック" panose="020B0600070205080204" pitchFamily="50" charset="-128"/>
              </a:rPr>
              <a:t>（　　　　　　</a:t>
            </a:r>
            <a:r>
              <a:rPr lang="en-US" altLang="ja-JP" sz="2800" dirty="0">
                <a:highlight>
                  <a:srgbClr val="FFFF00"/>
                </a:highlight>
                <a:latin typeface="ＭＳ Ｐゴシック" panose="020B0600070205080204" pitchFamily="50" charset="-128"/>
                <a:ea typeface="ＭＳ Ｐゴシック" panose="020B0600070205080204" pitchFamily="50" charset="-128"/>
              </a:rPr>
              <a:t>)</a:t>
            </a:r>
            <a:r>
              <a:rPr lang="ja-JP" altLang="en-US" dirty="0">
                <a:highlight>
                  <a:srgbClr val="FFFF00"/>
                </a:highlight>
                <a:latin typeface="ＭＳ Ｐゴシック" panose="020B0600070205080204" pitchFamily="50" charset="-128"/>
                <a:ea typeface="ＭＳ Ｐゴシック" panose="020B0600070205080204" pitchFamily="50" charset="-128"/>
              </a:rPr>
              <a:t>主義</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DB04D894-9F65-78EC-3E61-907AF4EFA210}"/>
              </a:ext>
            </a:extLst>
          </p:cNvPr>
          <p:cNvSpPr txBox="1"/>
          <p:nvPr/>
        </p:nvSpPr>
        <p:spPr>
          <a:xfrm>
            <a:off x="4029397" y="3108131"/>
            <a:ext cx="3817397" cy="2062103"/>
          </a:xfrm>
          <a:prstGeom prst="rect">
            <a:avLst/>
          </a:prstGeom>
          <a:noFill/>
          <a:ln>
            <a:solidFill>
              <a:schemeClr val="tx1"/>
            </a:solidFill>
          </a:ln>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作品を創作した者が有する権利で、作品の扱いに関して決定できる権利。</a:t>
            </a:r>
            <a:endParaRPr lang="en-US" altLang="ja-JP" dirty="0">
              <a:latin typeface="ＭＳ Ｐゴシック" panose="020B0600070205080204" pitchFamily="50" charset="-128"/>
              <a:ea typeface="ＭＳ Ｐゴシック" panose="020B0600070205080204" pitchFamily="50" charset="-128"/>
            </a:endParaRPr>
          </a:p>
          <a:p>
            <a:r>
              <a:rPr lang="ja-JP" altLang="en-US" sz="2800" dirty="0">
                <a:highlight>
                  <a:srgbClr val="FFFF00"/>
                </a:highlight>
                <a:latin typeface="ＭＳ Ｐゴシック" panose="020B0600070205080204" pitchFamily="50" charset="-128"/>
                <a:ea typeface="ＭＳ Ｐゴシック" panose="020B0600070205080204" pitchFamily="50" charset="-128"/>
              </a:rPr>
              <a:t>（　　　　 　　　　　　　　　）</a:t>
            </a:r>
            <a:endParaRPr lang="en-US" altLang="ja-JP" sz="2800" dirty="0">
              <a:highlight>
                <a:srgbClr val="FFFF00"/>
              </a:highlight>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出願・申請不要で公開時点で自動付与される➡</a:t>
            </a:r>
            <a:r>
              <a:rPr lang="ja-JP" altLang="en-US" sz="2800" dirty="0">
                <a:highlight>
                  <a:srgbClr val="FFFF00"/>
                </a:highlight>
                <a:latin typeface="ＭＳ Ｐゴシック" panose="020B0600070205080204" pitchFamily="50" charset="-128"/>
                <a:ea typeface="ＭＳ Ｐゴシック" panose="020B0600070205080204" pitchFamily="50" charset="-128"/>
              </a:rPr>
              <a:t>（　　　　　　</a:t>
            </a:r>
            <a:r>
              <a:rPr lang="en-US" altLang="ja-JP" sz="2800" dirty="0">
                <a:highlight>
                  <a:srgbClr val="FFFF00"/>
                </a:highlight>
                <a:latin typeface="ＭＳ Ｐゴシック" panose="020B0600070205080204" pitchFamily="50" charset="-128"/>
                <a:ea typeface="ＭＳ Ｐゴシック" panose="020B0600070205080204" pitchFamily="50" charset="-128"/>
              </a:rPr>
              <a:t>)</a:t>
            </a:r>
            <a:r>
              <a:rPr lang="ja-JP" altLang="en-US" dirty="0">
                <a:highlight>
                  <a:srgbClr val="FFFF00"/>
                </a:highlight>
                <a:latin typeface="ＭＳ Ｐゴシック" panose="020B0600070205080204" pitchFamily="50" charset="-128"/>
                <a:ea typeface="ＭＳ Ｐゴシック" panose="020B0600070205080204" pitchFamily="50" charset="-128"/>
              </a:rPr>
              <a:t>主義</a:t>
            </a:r>
            <a:endParaRPr kumimoji="1" lang="ja-JP" altLang="en-US" dirty="0">
              <a:latin typeface="ＭＳ Ｐゴシック" panose="020B0600070205080204" pitchFamily="50" charset="-128"/>
              <a:ea typeface="ＭＳ Ｐゴシック" panose="020B0600070205080204" pitchFamily="50" charset="-128"/>
            </a:endParaRPr>
          </a:p>
          <a:p>
            <a:endParaRPr kumimoji="1" lang="ja-JP" altLang="en-US" dirty="0">
              <a:highlight>
                <a:srgbClr val="FFFF00"/>
              </a:highlight>
              <a:latin typeface="ＭＳ Ｐゴシック" panose="020B0600070205080204" pitchFamily="50" charset="-128"/>
              <a:ea typeface="ＭＳ Ｐゴシック" panose="020B0600070205080204" pitchFamily="50" charset="-128"/>
            </a:endParaRPr>
          </a:p>
        </p:txBody>
      </p:sp>
      <p:graphicFrame>
        <p:nvGraphicFramePr>
          <p:cNvPr id="24" name="表 23">
            <a:extLst>
              <a:ext uri="{FF2B5EF4-FFF2-40B4-BE49-F238E27FC236}">
                <a16:creationId xmlns:a16="http://schemas.microsoft.com/office/drawing/2014/main" id="{C504DA67-48F3-3FE9-85CB-2FCDE4896EB3}"/>
              </a:ext>
            </a:extLst>
          </p:cNvPr>
          <p:cNvGraphicFramePr>
            <a:graphicFrameLocks noGrp="1"/>
          </p:cNvGraphicFramePr>
          <p:nvPr/>
        </p:nvGraphicFramePr>
        <p:xfrm>
          <a:off x="8575413" y="872455"/>
          <a:ext cx="3018172" cy="1786856"/>
        </p:xfrm>
        <a:graphic>
          <a:graphicData uri="http://schemas.openxmlformats.org/drawingml/2006/table">
            <a:tbl>
              <a:tblPr firstRow="1" bandRow="1">
                <a:tableStyleId>{5C22544A-7EE6-4342-B048-85BDC9FD1C3A}</a:tableStyleId>
              </a:tblPr>
              <a:tblGrid>
                <a:gridCol w="3018172">
                  <a:extLst>
                    <a:ext uri="{9D8B030D-6E8A-4147-A177-3AD203B41FA5}">
                      <a16:colId xmlns:a16="http://schemas.microsoft.com/office/drawing/2014/main" val="641857843"/>
                    </a:ext>
                  </a:extLst>
                </a:gridCol>
              </a:tblGrid>
              <a:tr h="446714">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9945370"/>
                  </a:ext>
                </a:extLst>
              </a:tr>
              <a:tr h="446714">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1726429"/>
                  </a:ext>
                </a:extLst>
              </a:tr>
              <a:tr h="446714">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0052334"/>
                  </a:ext>
                </a:extLst>
              </a:tr>
              <a:tr h="446714">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0376496"/>
                  </a:ext>
                </a:extLst>
              </a:tr>
            </a:tbl>
          </a:graphicData>
        </a:graphic>
      </p:graphicFrame>
      <p:graphicFrame>
        <p:nvGraphicFramePr>
          <p:cNvPr id="27" name="表 26">
            <a:extLst>
              <a:ext uri="{FF2B5EF4-FFF2-40B4-BE49-F238E27FC236}">
                <a16:creationId xmlns:a16="http://schemas.microsoft.com/office/drawing/2014/main" id="{1BFA7558-AF10-3C21-BE0E-7A0AA72A91B9}"/>
              </a:ext>
            </a:extLst>
          </p:cNvPr>
          <p:cNvGraphicFramePr>
            <a:graphicFrameLocks noGrp="1"/>
          </p:cNvGraphicFramePr>
          <p:nvPr/>
        </p:nvGraphicFramePr>
        <p:xfrm>
          <a:off x="8548381" y="3496421"/>
          <a:ext cx="3061982" cy="1385970"/>
        </p:xfrm>
        <a:graphic>
          <a:graphicData uri="http://schemas.openxmlformats.org/drawingml/2006/table">
            <a:tbl>
              <a:tblPr firstRow="1" bandRow="1">
                <a:tableStyleId>{5C22544A-7EE6-4342-B048-85BDC9FD1C3A}</a:tableStyleId>
              </a:tblPr>
              <a:tblGrid>
                <a:gridCol w="3061982">
                  <a:extLst>
                    <a:ext uri="{9D8B030D-6E8A-4147-A177-3AD203B41FA5}">
                      <a16:colId xmlns:a16="http://schemas.microsoft.com/office/drawing/2014/main" val="331853067"/>
                    </a:ext>
                  </a:extLst>
                </a:gridCol>
              </a:tblGrid>
              <a:tr h="461990">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0854545"/>
                  </a:ext>
                </a:extLst>
              </a:tr>
              <a:tr h="461990">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5691341"/>
                  </a:ext>
                </a:extLst>
              </a:tr>
              <a:tr h="46199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2500405"/>
                  </a:ext>
                </a:extLst>
              </a:tr>
            </a:tbl>
          </a:graphicData>
        </a:graphic>
      </p:graphicFrame>
      <p:sp>
        <p:nvSpPr>
          <p:cNvPr id="14" name="四角形: 角を丸くする 13">
            <a:extLst>
              <a:ext uri="{FF2B5EF4-FFF2-40B4-BE49-F238E27FC236}">
                <a16:creationId xmlns:a16="http://schemas.microsoft.com/office/drawing/2014/main" id="{873C2FF7-56C6-FA01-398B-0DECF2876349}"/>
              </a:ext>
            </a:extLst>
          </p:cNvPr>
          <p:cNvSpPr/>
          <p:nvPr/>
        </p:nvSpPr>
        <p:spPr>
          <a:xfrm>
            <a:off x="2044585" y="2041554"/>
            <a:ext cx="1475772" cy="415356"/>
          </a:xfrm>
          <a:prstGeom prst="roundRect">
            <a:avLst/>
          </a:prstGeom>
          <a:solidFill>
            <a:srgbClr val="68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商標権</a:t>
            </a:r>
          </a:p>
        </p:txBody>
      </p:sp>
      <p:sp>
        <p:nvSpPr>
          <p:cNvPr id="25" name="四角形: 角を丸くする 24">
            <a:extLst>
              <a:ext uri="{FF2B5EF4-FFF2-40B4-BE49-F238E27FC236}">
                <a16:creationId xmlns:a16="http://schemas.microsoft.com/office/drawing/2014/main" id="{9A6E07A3-DFAF-E6CC-415F-6146DEF40DFD}"/>
              </a:ext>
            </a:extLst>
          </p:cNvPr>
          <p:cNvSpPr/>
          <p:nvPr/>
        </p:nvSpPr>
        <p:spPr>
          <a:xfrm>
            <a:off x="1975209" y="716119"/>
            <a:ext cx="1568049" cy="377505"/>
          </a:xfrm>
          <a:prstGeom prst="roundRect">
            <a:avLst/>
          </a:prstGeom>
          <a:solidFill>
            <a:srgbClr val="68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特許権</a:t>
            </a:r>
            <a:endParaRPr kumimoji="1" lang="en-US" altLang="ja-JP" dirty="0">
              <a:latin typeface="ＭＳ ゴシック" panose="020B0609070205080204" pitchFamily="49" charset="-128"/>
              <a:ea typeface="ＭＳ ゴシック" panose="020B0609070205080204" pitchFamily="49" charset="-128"/>
            </a:endParaRPr>
          </a:p>
        </p:txBody>
      </p:sp>
      <p:sp>
        <p:nvSpPr>
          <p:cNvPr id="26" name="四角形: 角を丸くする 25">
            <a:extLst>
              <a:ext uri="{FF2B5EF4-FFF2-40B4-BE49-F238E27FC236}">
                <a16:creationId xmlns:a16="http://schemas.microsoft.com/office/drawing/2014/main" id="{733A6843-60E5-05E3-3AC9-4F5D2298D13D}"/>
              </a:ext>
            </a:extLst>
          </p:cNvPr>
          <p:cNvSpPr/>
          <p:nvPr/>
        </p:nvSpPr>
        <p:spPr>
          <a:xfrm>
            <a:off x="2008764" y="1140736"/>
            <a:ext cx="1500940" cy="392184"/>
          </a:xfrm>
          <a:prstGeom prst="roundRect">
            <a:avLst/>
          </a:prstGeom>
          <a:solidFill>
            <a:srgbClr val="68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実用新案権</a:t>
            </a:r>
          </a:p>
        </p:txBody>
      </p:sp>
      <p:sp>
        <p:nvSpPr>
          <p:cNvPr id="28" name="四角形: 角を丸くする 27">
            <a:extLst>
              <a:ext uri="{FF2B5EF4-FFF2-40B4-BE49-F238E27FC236}">
                <a16:creationId xmlns:a16="http://schemas.microsoft.com/office/drawing/2014/main" id="{12599834-07EE-C0FD-D8FC-2E5DA6234489}"/>
              </a:ext>
            </a:extLst>
          </p:cNvPr>
          <p:cNvSpPr/>
          <p:nvPr/>
        </p:nvSpPr>
        <p:spPr>
          <a:xfrm>
            <a:off x="2050709" y="1605616"/>
            <a:ext cx="1458994" cy="392184"/>
          </a:xfrm>
          <a:prstGeom prst="roundRect">
            <a:avLst/>
          </a:prstGeom>
          <a:solidFill>
            <a:srgbClr val="68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意匠権</a:t>
            </a:r>
          </a:p>
        </p:txBody>
      </p:sp>
      <p:sp>
        <p:nvSpPr>
          <p:cNvPr id="29" name="四角形: 角を丸くする 28">
            <a:extLst>
              <a:ext uri="{FF2B5EF4-FFF2-40B4-BE49-F238E27FC236}">
                <a16:creationId xmlns:a16="http://schemas.microsoft.com/office/drawing/2014/main" id="{145C1CD4-85BD-9FFB-6D83-222A732737F2}"/>
              </a:ext>
            </a:extLst>
          </p:cNvPr>
          <p:cNvSpPr/>
          <p:nvPr/>
        </p:nvSpPr>
        <p:spPr>
          <a:xfrm>
            <a:off x="155659" y="1202893"/>
            <a:ext cx="1609133" cy="37750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著作者人格権</a:t>
            </a:r>
            <a:endParaRPr kumimoji="1" lang="en-US" altLang="ja-JP" dirty="0">
              <a:latin typeface="ＭＳ ゴシック" panose="020B0609070205080204" pitchFamily="49" charset="-128"/>
              <a:ea typeface="ＭＳ ゴシック" panose="020B0609070205080204" pitchFamily="49" charset="-128"/>
            </a:endParaRPr>
          </a:p>
        </p:txBody>
      </p:sp>
      <p:sp>
        <p:nvSpPr>
          <p:cNvPr id="30" name="四角形: 角を丸くする 29">
            <a:extLst>
              <a:ext uri="{FF2B5EF4-FFF2-40B4-BE49-F238E27FC236}">
                <a16:creationId xmlns:a16="http://schemas.microsoft.com/office/drawing/2014/main" id="{025AA38D-C17F-6D2C-A222-A5ECC8D8791B}"/>
              </a:ext>
            </a:extLst>
          </p:cNvPr>
          <p:cNvSpPr/>
          <p:nvPr/>
        </p:nvSpPr>
        <p:spPr>
          <a:xfrm>
            <a:off x="155773" y="729754"/>
            <a:ext cx="1592242" cy="37750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財産権</a:t>
            </a:r>
            <a:endParaRPr kumimoji="1" lang="en-US" altLang="ja-JP" dirty="0">
              <a:latin typeface="ＭＳ ゴシック" panose="020B0609070205080204" pitchFamily="49" charset="-128"/>
              <a:ea typeface="ＭＳ ゴシック" panose="020B0609070205080204" pitchFamily="49" charset="-128"/>
            </a:endParaRPr>
          </a:p>
        </p:txBody>
      </p:sp>
      <p:sp>
        <p:nvSpPr>
          <p:cNvPr id="31" name="四角形: 角を丸くする 30">
            <a:extLst>
              <a:ext uri="{FF2B5EF4-FFF2-40B4-BE49-F238E27FC236}">
                <a16:creationId xmlns:a16="http://schemas.microsoft.com/office/drawing/2014/main" id="{19F5975C-8970-786B-1765-6DCA474BE51F}"/>
              </a:ext>
            </a:extLst>
          </p:cNvPr>
          <p:cNvSpPr/>
          <p:nvPr/>
        </p:nvSpPr>
        <p:spPr>
          <a:xfrm>
            <a:off x="166135" y="1693150"/>
            <a:ext cx="1615435" cy="37750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著作隣接権</a:t>
            </a:r>
            <a:endParaRPr kumimoji="1" lang="en-US" altLang="ja-JP" dirty="0">
              <a:latin typeface="ＭＳ ゴシック" panose="020B0609070205080204" pitchFamily="49" charset="-128"/>
              <a:ea typeface="ＭＳ ゴシック" panose="020B0609070205080204" pitchFamily="49" charset="-128"/>
            </a:endParaRPr>
          </a:p>
        </p:txBody>
      </p:sp>
      <p:sp>
        <p:nvSpPr>
          <p:cNvPr id="3" name="四角形: 角を丸くする 2">
            <a:extLst>
              <a:ext uri="{FF2B5EF4-FFF2-40B4-BE49-F238E27FC236}">
                <a16:creationId xmlns:a16="http://schemas.microsoft.com/office/drawing/2014/main" id="{1E5AC47E-637E-21D2-CB2D-72B3B5AEFE66}"/>
              </a:ext>
            </a:extLst>
          </p:cNvPr>
          <p:cNvSpPr/>
          <p:nvPr/>
        </p:nvSpPr>
        <p:spPr>
          <a:xfrm>
            <a:off x="344679" y="6199632"/>
            <a:ext cx="1528510" cy="38616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知的所有権</a:t>
            </a:r>
          </a:p>
        </p:txBody>
      </p:sp>
      <p:sp>
        <p:nvSpPr>
          <p:cNvPr id="5" name="四角形: 角を丸くする 4">
            <a:extLst>
              <a:ext uri="{FF2B5EF4-FFF2-40B4-BE49-F238E27FC236}">
                <a16:creationId xmlns:a16="http://schemas.microsoft.com/office/drawing/2014/main" id="{E297DE80-5AE9-4255-0961-913FB369CBEB}"/>
              </a:ext>
            </a:extLst>
          </p:cNvPr>
          <p:cNvSpPr/>
          <p:nvPr/>
        </p:nvSpPr>
        <p:spPr>
          <a:xfrm>
            <a:off x="317382" y="5586984"/>
            <a:ext cx="1546930" cy="389419"/>
          </a:xfrm>
          <a:prstGeom prst="roundRect">
            <a:avLst/>
          </a:prstGeom>
          <a:solidFill>
            <a:srgbClr val="68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産業財産権</a:t>
            </a:r>
          </a:p>
        </p:txBody>
      </p:sp>
      <p:sp>
        <p:nvSpPr>
          <p:cNvPr id="6" name="四角形: 角を丸くする 5">
            <a:extLst>
              <a:ext uri="{FF2B5EF4-FFF2-40B4-BE49-F238E27FC236}">
                <a16:creationId xmlns:a16="http://schemas.microsoft.com/office/drawing/2014/main" id="{3FC94035-FBF5-57F4-2B49-2224669D8A85}"/>
              </a:ext>
            </a:extLst>
          </p:cNvPr>
          <p:cNvSpPr/>
          <p:nvPr/>
        </p:nvSpPr>
        <p:spPr>
          <a:xfrm>
            <a:off x="335136" y="5029200"/>
            <a:ext cx="1538052" cy="3528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著作権</a:t>
            </a:r>
          </a:p>
        </p:txBody>
      </p:sp>
      <p:sp>
        <p:nvSpPr>
          <p:cNvPr id="20" name="四角形: 角を丸くする 19">
            <a:extLst>
              <a:ext uri="{FF2B5EF4-FFF2-40B4-BE49-F238E27FC236}">
                <a16:creationId xmlns:a16="http://schemas.microsoft.com/office/drawing/2014/main" id="{52ABBD00-1E70-1C74-80A4-57E44D44C590}"/>
              </a:ext>
            </a:extLst>
          </p:cNvPr>
          <p:cNvSpPr/>
          <p:nvPr/>
        </p:nvSpPr>
        <p:spPr>
          <a:xfrm>
            <a:off x="1950397" y="4956047"/>
            <a:ext cx="1341264" cy="39581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出願</a:t>
            </a:r>
            <a:r>
              <a:rPr kumimoji="1" lang="en-US" altLang="ja-JP" dirty="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申請</a:t>
            </a:r>
          </a:p>
        </p:txBody>
      </p:sp>
      <p:sp>
        <p:nvSpPr>
          <p:cNvPr id="21" name="四角形: 角を丸くする 20">
            <a:extLst>
              <a:ext uri="{FF2B5EF4-FFF2-40B4-BE49-F238E27FC236}">
                <a16:creationId xmlns:a16="http://schemas.microsoft.com/office/drawing/2014/main" id="{56DD53D0-C5AA-288D-6E32-2222E408F059}"/>
              </a:ext>
            </a:extLst>
          </p:cNvPr>
          <p:cNvSpPr/>
          <p:nvPr/>
        </p:nvSpPr>
        <p:spPr>
          <a:xfrm>
            <a:off x="1955297" y="5577840"/>
            <a:ext cx="1295396" cy="39539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dirty="0">
                <a:latin typeface="ＭＳ ゴシック" panose="020B0609070205080204" pitchFamily="49" charset="-128"/>
                <a:ea typeface="ＭＳ ゴシック" panose="020B0609070205080204" pitchFamily="49" charset="-128"/>
              </a:rPr>
              <a:t>無方式</a:t>
            </a:r>
          </a:p>
        </p:txBody>
      </p:sp>
      <p:sp>
        <p:nvSpPr>
          <p:cNvPr id="23" name="四角形: 角を丸くする 22">
            <a:extLst>
              <a:ext uri="{FF2B5EF4-FFF2-40B4-BE49-F238E27FC236}">
                <a16:creationId xmlns:a16="http://schemas.microsoft.com/office/drawing/2014/main" id="{0A18F32F-C8F0-2B6A-1515-D7EC16F25543}"/>
              </a:ext>
            </a:extLst>
          </p:cNvPr>
          <p:cNvSpPr/>
          <p:nvPr/>
        </p:nvSpPr>
        <p:spPr>
          <a:xfrm>
            <a:off x="1956695" y="6190488"/>
            <a:ext cx="1295396" cy="38814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dirty="0">
                <a:latin typeface="ＭＳ ゴシック" panose="020B0609070205080204" pitchFamily="49" charset="-128"/>
                <a:ea typeface="ＭＳ ゴシック" panose="020B0609070205080204" pitchFamily="49" charset="-128"/>
              </a:rPr>
              <a:t>方式</a:t>
            </a:r>
          </a:p>
        </p:txBody>
      </p:sp>
    </p:spTree>
    <p:custDataLst>
      <p:tags r:id="rId1"/>
    </p:custDataLst>
    <p:extLst>
      <p:ext uri="{BB962C8B-B14F-4D97-AF65-F5344CB8AC3E}">
        <p14:creationId xmlns:p14="http://schemas.microsoft.com/office/powerpoint/2010/main" val="1500613694"/>
      </p:ext>
    </p:extLst>
  </p:cSld>
  <p:clrMapOvr>
    <a:masterClrMapping/>
  </p:clrMapOvr>
  <mc:AlternateContent xmlns:mc="http://schemas.openxmlformats.org/markup-compatibility/2006" xmlns:p14="http://schemas.microsoft.com/office/powerpoint/2010/main">
    <mc:Choice Requires="p14">
      <p:transition spd="slow" p14:dur="2000" advTm="82354"/>
    </mc:Choice>
    <mc:Fallback xmlns="">
      <p:transition spd="slow" advTm="82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4.58333E-6 4.07407E-6 L 0.08385 -0.2963 " pathEditMode="relative" rAng="0" ptsTypes="AA">
                                      <p:cBhvr>
                                        <p:cTn id="34" dur="500" fill="hold"/>
                                        <p:tgtEl>
                                          <p:spTgt spid="3"/>
                                        </p:tgtEl>
                                        <p:attrNameLst>
                                          <p:attrName>ppt_x</p:attrName>
                                          <p:attrName>ppt_y</p:attrName>
                                        </p:attrNameLst>
                                      </p:cBhvr>
                                      <p:rCtr x="4193" y="-14815"/>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3.125E-6 4.44444E-6 L 0.35235 -0.5963 " pathEditMode="relative" rAng="0" ptsTypes="AA">
                                      <p:cBhvr>
                                        <p:cTn id="38" dur="500" fill="hold"/>
                                        <p:tgtEl>
                                          <p:spTgt spid="5"/>
                                        </p:tgtEl>
                                        <p:attrNameLst>
                                          <p:attrName>ppt_x</p:attrName>
                                          <p:attrName>ppt_y</p:attrName>
                                        </p:attrNameLst>
                                      </p:cBhvr>
                                      <p:rCtr x="17617" y="-29815"/>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95833E-6 1.11111E-6 L 0.27032 -0.43796 " pathEditMode="relative" rAng="0" ptsTypes="AA">
                                      <p:cBhvr>
                                        <p:cTn id="42" dur="500" fill="hold"/>
                                        <p:tgtEl>
                                          <p:spTgt spid="20"/>
                                        </p:tgtEl>
                                        <p:attrNameLst>
                                          <p:attrName>ppt_x</p:attrName>
                                          <p:attrName>ppt_y</p:attrName>
                                        </p:attrNameLst>
                                      </p:cBhvr>
                                      <p:rCtr x="13516" y="-21898"/>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1.875E-6 1.48148E-6 L 0.30156 -0.54884 " pathEditMode="relative" rAng="0" ptsTypes="AA">
                                      <p:cBhvr>
                                        <p:cTn id="46" dur="500" fill="hold"/>
                                        <p:tgtEl>
                                          <p:spTgt spid="23"/>
                                        </p:tgtEl>
                                        <p:attrNameLst>
                                          <p:attrName>ppt_x</p:attrName>
                                          <p:attrName>ppt_y</p:attrName>
                                        </p:attrNameLst>
                                      </p:cBhvr>
                                      <p:rCtr x="15078" y="-27454"/>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79167E-6 2.22222E-6 L 0.39857 -0.1831 " pathEditMode="relative" rAng="0" ptsTypes="AA">
                                      <p:cBhvr>
                                        <p:cTn id="50" dur="500" fill="hold"/>
                                        <p:tgtEl>
                                          <p:spTgt spid="6"/>
                                        </p:tgtEl>
                                        <p:attrNameLst>
                                          <p:attrName>ppt_x</p:attrName>
                                          <p:attrName>ppt_y</p:attrName>
                                        </p:attrNameLst>
                                      </p:cBhvr>
                                      <p:rCtr x="19922" y="-9167"/>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66667E-6 3.7037E-7 L 0.28373 -0.16343 " pathEditMode="relative" rAng="0" ptsTypes="AA">
                                      <p:cBhvr>
                                        <p:cTn id="54" dur="500" fill="hold"/>
                                        <p:tgtEl>
                                          <p:spTgt spid="21"/>
                                        </p:tgtEl>
                                        <p:attrNameLst>
                                          <p:attrName>ppt_x</p:attrName>
                                          <p:attrName>ppt_y</p:attrName>
                                        </p:attrNameLst>
                                      </p:cBhvr>
                                      <p:rCtr x="14180" y="-8171"/>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08333E-6 -4.44444E-6 L 0.6099 0.03334 " pathEditMode="relative" rAng="0" ptsTypes="AA">
                                      <p:cBhvr>
                                        <p:cTn id="58" dur="500" fill="hold"/>
                                        <p:tgtEl>
                                          <p:spTgt spid="25"/>
                                        </p:tgtEl>
                                        <p:attrNameLst>
                                          <p:attrName>ppt_x</p:attrName>
                                          <p:attrName>ppt_y</p:attrName>
                                        </p:attrNameLst>
                                      </p:cBhvr>
                                      <p:rCtr x="30495" y="1667"/>
                                    </p:animMotion>
                                  </p:childTnLst>
                                </p:cTn>
                              </p:par>
                              <p:par>
                                <p:cTn id="59" presetID="42" presetClass="path" presetSubtype="0" accel="50000" decel="50000" fill="hold" grpId="1" nodeType="withEffect">
                                  <p:stCondLst>
                                    <p:cond delay="0"/>
                                  </p:stCondLst>
                                  <p:childTnLst>
                                    <p:animMotion origin="layout" path="M -2.08333E-6 2.59259E-6 L 0.60768 0.03588 " pathEditMode="relative" rAng="0" ptsTypes="AA">
                                      <p:cBhvr>
                                        <p:cTn id="60" dur="500" fill="hold"/>
                                        <p:tgtEl>
                                          <p:spTgt spid="26"/>
                                        </p:tgtEl>
                                        <p:attrNameLst>
                                          <p:attrName>ppt_x</p:attrName>
                                          <p:attrName>ppt_y</p:attrName>
                                        </p:attrNameLst>
                                      </p:cBhvr>
                                      <p:rCtr x="30378" y="1782"/>
                                    </p:animMotion>
                                  </p:childTnLst>
                                </p:cTn>
                              </p:par>
                              <p:par>
                                <p:cTn id="61" presetID="42" presetClass="path" presetSubtype="0" accel="50000" decel="50000" fill="hold" grpId="1" nodeType="withEffect">
                                  <p:stCondLst>
                                    <p:cond delay="0"/>
                                  </p:stCondLst>
                                  <p:childTnLst>
                                    <p:animMotion origin="layout" path="M -4.79167E-6 0 L 0.603 0.03472 " pathEditMode="relative" rAng="0" ptsTypes="AA">
                                      <p:cBhvr>
                                        <p:cTn id="62" dur="500" fill="hold"/>
                                        <p:tgtEl>
                                          <p:spTgt spid="28"/>
                                        </p:tgtEl>
                                        <p:attrNameLst>
                                          <p:attrName>ppt_x</p:attrName>
                                          <p:attrName>ppt_y</p:attrName>
                                        </p:attrNameLst>
                                      </p:cBhvr>
                                      <p:rCtr x="30143" y="1736"/>
                                    </p:animMotion>
                                  </p:childTnLst>
                                </p:cTn>
                              </p:par>
                              <p:par>
                                <p:cTn id="63" presetID="42" presetClass="path" presetSubtype="0" accel="50000" decel="50000" fill="hold" grpId="1" nodeType="withEffect">
                                  <p:stCondLst>
                                    <p:cond delay="0"/>
                                  </p:stCondLst>
                                  <p:childTnLst>
                                    <p:animMotion origin="layout" path="M 4.79167E-6 7.40741E-7 L 0.60651 0.02801 " pathEditMode="relative" rAng="0" ptsTypes="AA">
                                      <p:cBhvr>
                                        <p:cTn id="64" dur="500" fill="hold"/>
                                        <p:tgtEl>
                                          <p:spTgt spid="14"/>
                                        </p:tgtEl>
                                        <p:attrNameLst>
                                          <p:attrName>ppt_x</p:attrName>
                                          <p:attrName>ppt_y</p:attrName>
                                        </p:attrNameLst>
                                      </p:cBhvr>
                                      <p:rCtr x="30326" y="1389"/>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4.79167E-6 3.7037E-6 L 0.75157 0.41805 " pathEditMode="relative" rAng="0" ptsTypes="AA">
                                      <p:cBhvr>
                                        <p:cTn id="68" dur="500" fill="hold"/>
                                        <p:tgtEl>
                                          <p:spTgt spid="30"/>
                                        </p:tgtEl>
                                        <p:attrNameLst>
                                          <p:attrName>ppt_x</p:attrName>
                                          <p:attrName>ppt_y</p:attrName>
                                        </p:attrNameLst>
                                      </p:cBhvr>
                                      <p:rCtr x="37578" y="20903"/>
                                    </p:animMotion>
                                  </p:childTnLst>
                                </p:cTn>
                              </p:par>
                              <p:par>
                                <p:cTn id="69" presetID="42" presetClass="path" presetSubtype="0" accel="50000" decel="50000" fill="hold" grpId="1" nodeType="withEffect">
                                  <p:stCondLst>
                                    <p:cond delay="0"/>
                                  </p:stCondLst>
                                  <p:childTnLst>
                                    <p:animMotion origin="layout" path="M 3.95833E-6 7.40741E-7 L 0.75078 0.41296 " pathEditMode="relative" rAng="0" ptsTypes="AA">
                                      <p:cBhvr>
                                        <p:cTn id="70" dur="500" fill="hold"/>
                                        <p:tgtEl>
                                          <p:spTgt spid="29"/>
                                        </p:tgtEl>
                                        <p:attrNameLst>
                                          <p:attrName>ppt_x</p:attrName>
                                          <p:attrName>ppt_y</p:attrName>
                                        </p:attrNameLst>
                                      </p:cBhvr>
                                      <p:rCtr x="37539" y="20648"/>
                                    </p:animMotion>
                                  </p:childTnLst>
                                </p:cTn>
                              </p:par>
                              <p:par>
                                <p:cTn id="71" presetID="42" presetClass="path" presetSubtype="0" accel="50000" decel="50000" fill="hold" grpId="1" nodeType="withEffect">
                                  <p:stCondLst>
                                    <p:cond delay="0"/>
                                  </p:stCondLst>
                                  <p:childTnLst>
                                    <p:animMotion origin="layout" path="M 2.29167E-6 4.44444E-6 L 0.74896 0.41088 " pathEditMode="relative" rAng="0" ptsTypes="AA">
                                      <p:cBhvr>
                                        <p:cTn id="72" dur="500" fill="hold"/>
                                        <p:tgtEl>
                                          <p:spTgt spid="31"/>
                                        </p:tgtEl>
                                        <p:attrNameLst>
                                          <p:attrName>ppt_x</p:attrName>
                                          <p:attrName>ppt_y</p:attrName>
                                        </p:attrNameLst>
                                      </p:cBhvr>
                                      <p:rCtr x="37448" y="20532"/>
                                    </p:animMotion>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 grpId="0" animBg="1"/>
      <p:bldP spid="3" grpId="1" animBg="1"/>
      <p:bldP spid="5" grpId="0" animBg="1"/>
      <p:bldP spid="5" grpId="1" animBg="1"/>
      <p:bldP spid="6" grpId="0" animBg="1"/>
      <p:bldP spid="6" grpId="1" animBg="1"/>
      <p:bldP spid="20" grpId="0" animBg="1"/>
      <p:bldP spid="20" grpId="1" animBg="1"/>
      <p:bldP spid="21" grpId="0" animBg="1"/>
      <p:bldP spid="21" grpId="1" animBg="1"/>
      <p:bldP spid="23" grpId="0" animBg="1"/>
      <p:bldP spid="2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B59E21-0838-8802-70F4-4E7009AFBFE7}"/>
              </a:ext>
            </a:extLst>
          </p:cNvPr>
          <p:cNvSpPr>
            <a:spLocks noGrp="1"/>
          </p:cNvSpPr>
          <p:nvPr>
            <p:ph type="title"/>
          </p:nvPr>
        </p:nvSpPr>
        <p:spPr>
          <a:xfrm>
            <a:off x="79899" y="0"/>
            <a:ext cx="11940466" cy="982373"/>
          </a:xfrm>
        </p:spPr>
        <p:txBody>
          <a:bodyPr>
            <a:normAutofit/>
          </a:bodyPr>
          <a:lstStyle/>
          <a:p>
            <a:r>
              <a:rPr kumimoji="1" lang="en-US" altLang="ja-JP" sz="2400" dirty="0">
                <a:latin typeface="ＭＳ ゴシック" panose="020B0609070205080204" pitchFamily="49" charset="-128"/>
                <a:ea typeface="ＭＳ ゴシック" panose="020B0609070205080204" pitchFamily="49" charset="-128"/>
              </a:rPr>
              <a:t>(1) </a:t>
            </a:r>
            <a:r>
              <a:rPr kumimoji="1" lang="ja-JP" altLang="en-US" sz="2400" dirty="0">
                <a:latin typeface="ＭＳ ゴシック" panose="020B0609070205080204" pitchFamily="49" charset="-128"/>
                <a:ea typeface="ＭＳ ゴシック" panose="020B0609070205080204" pitchFamily="49" charset="-128"/>
              </a:rPr>
              <a:t>産業財産権</a:t>
            </a:r>
            <a:br>
              <a:rPr lang="en-US" altLang="ja-JP" sz="2400" dirty="0">
                <a:latin typeface="ＭＳ ゴシック" panose="020B0609070205080204" pitchFamily="49" charset="-128"/>
                <a:ea typeface="ＭＳ ゴシック" panose="020B0609070205080204" pitchFamily="49" charset="-128"/>
              </a:rPr>
            </a:br>
            <a:r>
              <a:rPr kumimoji="1" lang="en-US" altLang="ja-JP" sz="2400" dirty="0">
                <a:latin typeface="ＭＳ ゴシック" panose="020B0609070205080204" pitchFamily="49" charset="-128"/>
                <a:ea typeface="ＭＳ ゴシック" panose="020B0609070205080204" pitchFamily="49" charset="-128"/>
              </a:rPr>
              <a:t>(1-1) </a:t>
            </a:r>
            <a:r>
              <a:rPr kumimoji="1" lang="ja-JP" altLang="en-US" sz="2400" dirty="0">
                <a:latin typeface="ＭＳ ゴシック" panose="020B0609070205080204" pitchFamily="49" charset="-128"/>
                <a:ea typeface="ＭＳ ゴシック" panose="020B0609070205080204" pitchFamily="49" charset="-128"/>
              </a:rPr>
              <a:t>産業財産権</a:t>
            </a:r>
            <a:r>
              <a:rPr lang="ja-JP" altLang="en-US" sz="2400" dirty="0">
                <a:latin typeface="ＭＳ ゴシック" panose="020B0609070205080204" pitchFamily="49" charset="-128"/>
                <a:ea typeface="ＭＳ ゴシック" panose="020B0609070205080204" pitchFamily="49" charset="-128"/>
              </a:rPr>
              <a:t>に関する概要と存続期間</a:t>
            </a:r>
            <a:endParaRPr kumimoji="1" lang="ja-JP" altLang="en-US" sz="2400" dirty="0">
              <a:latin typeface="ＭＳ ゴシック" panose="020B0609070205080204" pitchFamily="49" charset="-128"/>
              <a:ea typeface="ＭＳ ゴシック" panose="020B0609070205080204" pitchFamily="49" charset="-128"/>
            </a:endParaRPr>
          </a:p>
        </p:txBody>
      </p:sp>
      <p:graphicFrame>
        <p:nvGraphicFramePr>
          <p:cNvPr id="3" name="表 3">
            <a:extLst>
              <a:ext uri="{FF2B5EF4-FFF2-40B4-BE49-F238E27FC236}">
                <a16:creationId xmlns:a16="http://schemas.microsoft.com/office/drawing/2014/main" id="{D0AC26CF-7325-EAD0-607D-91AC07149FFE}"/>
              </a:ext>
            </a:extLst>
          </p:cNvPr>
          <p:cNvGraphicFramePr>
            <a:graphicFrameLocks noGrp="1"/>
          </p:cNvGraphicFramePr>
          <p:nvPr/>
        </p:nvGraphicFramePr>
        <p:xfrm>
          <a:off x="796954" y="1753014"/>
          <a:ext cx="10655416" cy="4584279"/>
        </p:xfrm>
        <a:graphic>
          <a:graphicData uri="http://schemas.openxmlformats.org/drawingml/2006/table">
            <a:tbl>
              <a:tblPr firstRow="1" bandRow="1">
                <a:tableStyleId>{21E4AEA4-8DFA-4A89-87EB-49C32662AFE0}</a:tableStyleId>
              </a:tblPr>
              <a:tblGrid>
                <a:gridCol w="2081868">
                  <a:extLst>
                    <a:ext uri="{9D8B030D-6E8A-4147-A177-3AD203B41FA5}">
                      <a16:colId xmlns:a16="http://schemas.microsoft.com/office/drawing/2014/main" val="3460724797"/>
                    </a:ext>
                  </a:extLst>
                </a:gridCol>
                <a:gridCol w="5461233">
                  <a:extLst>
                    <a:ext uri="{9D8B030D-6E8A-4147-A177-3AD203B41FA5}">
                      <a16:colId xmlns:a16="http://schemas.microsoft.com/office/drawing/2014/main" val="3041229894"/>
                    </a:ext>
                  </a:extLst>
                </a:gridCol>
                <a:gridCol w="3112315">
                  <a:extLst>
                    <a:ext uri="{9D8B030D-6E8A-4147-A177-3AD203B41FA5}">
                      <a16:colId xmlns:a16="http://schemas.microsoft.com/office/drawing/2014/main" val="1905713929"/>
                    </a:ext>
                  </a:extLst>
                </a:gridCol>
              </a:tblGrid>
              <a:tr h="579987">
                <a:tc>
                  <a:txBody>
                    <a:bodyPr/>
                    <a:lstStyle/>
                    <a:p>
                      <a:pPr algn="ctr"/>
                      <a:r>
                        <a:rPr kumimoji="1" lang="ja-JP" altLang="en-US" sz="2800" b="0" dirty="0">
                          <a:solidFill>
                            <a:schemeClr val="tx1"/>
                          </a:solidFill>
                          <a:latin typeface="ＭＳ ゴシック" panose="020B0609070205080204" pitchFamily="49" charset="-128"/>
                          <a:ea typeface="ＭＳ ゴシック" panose="020B0609070205080204" pitchFamily="49" charset="-128"/>
                        </a:rPr>
                        <a:t>産業財産権</a:t>
                      </a:r>
                      <a:endParaRPr kumimoji="1" lang="ja-JP" altLang="en-US" sz="2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800" b="0" dirty="0">
                          <a:solidFill>
                            <a:schemeClr val="tx1"/>
                          </a:solidFill>
                          <a:latin typeface="ＭＳ ゴシック" panose="020B0609070205080204" pitchFamily="49" charset="-128"/>
                          <a:ea typeface="ＭＳ ゴシック" panose="020B0609070205080204" pitchFamily="49" charset="-128"/>
                        </a:rPr>
                        <a:t>概要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dirty="0">
                          <a:solidFill>
                            <a:schemeClr val="tx1"/>
                          </a:solidFill>
                          <a:latin typeface="ＭＳ ゴシック" panose="020B0609070205080204" pitchFamily="49" charset="-128"/>
                          <a:ea typeface="ＭＳ ゴシック" panose="020B0609070205080204" pitchFamily="49" charset="-128"/>
                        </a:rPr>
                        <a:t>存続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5574790"/>
                  </a:ext>
                </a:extLst>
              </a:tr>
              <a:tr h="1001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highlight>
                            <a:srgbClr val="FFFF00"/>
                          </a:highlight>
                          <a:latin typeface="ＭＳ ゴシック" panose="020B0609070205080204" pitchFamily="49" charset="-128"/>
                          <a:ea typeface="ＭＳ ゴシック" panose="020B0609070205080204" pitchFamily="49" charset="-128"/>
                        </a:rPr>
                        <a:t>(        )</a:t>
                      </a:r>
                      <a:r>
                        <a:rPr kumimoji="1" lang="ja-JP" altLang="en-US" sz="2400" dirty="0">
                          <a:latin typeface="ＭＳ ゴシック" panose="020B0609070205080204" pitchFamily="49" charset="-128"/>
                          <a:ea typeface="ＭＳ ゴシック" panose="020B0609070205080204" pitchFamily="49" charset="-128"/>
                        </a:rPr>
                        <a:t>権</a:t>
                      </a:r>
                      <a:endParaRPr kumimoji="1" lang="en-US" altLang="ja-JP" sz="2400" dirty="0">
                        <a:latin typeface="ＭＳ ゴシック" panose="020B0609070205080204" pitchFamily="49" charset="-128"/>
                        <a:ea typeface="ＭＳ ゴシック" panose="020B0609070205080204" pitchFamily="49" charset="-128"/>
                      </a:endParaRPr>
                    </a:p>
                    <a:p>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dirty="0">
                          <a:latin typeface="ＭＳ ゴシック" panose="020B0609070205080204" pitchFamily="49" charset="-128"/>
                          <a:ea typeface="ＭＳ ゴシック" panose="020B0609070205080204" pitchFamily="49" charset="-128"/>
                        </a:rPr>
                        <a:t>発明　特許庁へ出願</a:t>
                      </a:r>
                      <a:endParaRPr kumimoji="1" lang="en-US" altLang="ja-JP" sz="2400" dirty="0">
                        <a:latin typeface="ＭＳ ゴシック" panose="020B0609070205080204" pitchFamily="49" charset="-128"/>
                        <a:ea typeface="ＭＳ ゴシック" panose="020B0609070205080204" pitchFamily="49" charset="-128"/>
                      </a:endParaRPr>
                    </a:p>
                    <a:p>
                      <a:r>
                        <a:rPr kumimoji="1" lang="ja-JP" altLang="en-US" sz="2400" dirty="0">
                          <a:latin typeface="ＭＳ ゴシック" panose="020B0609070205080204" pitchFamily="49" charset="-128"/>
                          <a:ea typeface="ＭＳ ゴシック" panose="020B0609070205080204" pitchFamily="49" charset="-128"/>
                        </a:rPr>
                        <a:t>新規性や従来の発明からの進歩性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dirty="0">
                          <a:latin typeface="ＭＳ ゴシック" panose="020B0609070205080204" pitchFamily="49" charset="-128"/>
                          <a:ea typeface="ＭＳ ゴシック" panose="020B0609070205080204" pitchFamily="49" charset="-128"/>
                        </a:rPr>
                        <a:t>出願から</a:t>
                      </a:r>
                      <a:r>
                        <a:rPr kumimoji="1" lang="en-US" altLang="ja-JP" sz="2400" dirty="0">
                          <a:highlight>
                            <a:srgbClr val="FFFF00"/>
                          </a:highlight>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467495"/>
                  </a:ext>
                </a:extLst>
              </a:tr>
              <a:tr h="1001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highlight>
                            <a:srgbClr val="FFFF00"/>
                          </a:highlight>
                          <a:latin typeface="ＭＳ ゴシック" panose="020B0609070205080204" pitchFamily="49" charset="-128"/>
                          <a:ea typeface="ＭＳ ゴシック" panose="020B0609070205080204" pitchFamily="49" charset="-128"/>
                        </a:rPr>
                        <a:t>(        )</a:t>
                      </a:r>
                      <a:r>
                        <a:rPr kumimoji="1" lang="ja-JP" altLang="en-US" sz="2400" dirty="0">
                          <a:latin typeface="ＭＳ ゴシック" panose="020B0609070205080204" pitchFamily="49" charset="-128"/>
                          <a:ea typeface="ＭＳ ゴシック" panose="020B0609070205080204" pitchFamily="49" charset="-128"/>
                        </a:rPr>
                        <a:t>権</a:t>
                      </a:r>
                    </a:p>
                    <a:p>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ＭＳ ゴシック" panose="020B0609070205080204" pitchFamily="49" charset="-128"/>
                          <a:ea typeface="ＭＳ ゴシック" panose="020B0609070205080204" pitchFamily="49" charset="-128"/>
                        </a:rPr>
                        <a:t>考案　</a:t>
                      </a:r>
                      <a:endParaRPr kumimoji="1" lang="en-US" altLang="ja-JP" sz="24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ＭＳ ゴシック" panose="020B0609070205080204" pitchFamily="49" charset="-128"/>
                          <a:ea typeface="ＭＳ ゴシック" panose="020B0609070205080204" pitchFamily="49" charset="-128"/>
                        </a:rPr>
                        <a:t>物の形・構造に関するアイデア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dirty="0">
                          <a:latin typeface="ＭＳ ゴシック" panose="020B0609070205080204" pitchFamily="49" charset="-128"/>
                          <a:ea typeface="ＭＳ ゴシック" panose="020B0609070205080204" pitchFamily="49" charset="-128"/>
                        </a:rPr>
                        <a:t>出願から</a:t>
                      </a:r>
                      <a:r>
                        <a:rPr kumimoji="1" lang="en-US" altLang="ja-JP" sz="2400" dirty="0">
                          <a:highlight>
                            <a:srgbClr val="FFFF00"/>
                          </a:highlight>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p>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5625714"/>
                  </a:ext>
                </a:extLst>
              </a:tr>
              <a:tr h="1001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highlight>
                            <a:srgbClr val="FFFF00"/>
                          </a:highlight>
                          <a:latin typeface="ＭＳ ゴシック" panose="020B0609070205080204" pitchFamily="49" charset="-128"/>
                          <a:ea typeface="ＭＳ ゴシック" panose="020B0609070205080204" pitchFamily="49" charset="-128"/>
                        </a:rPr>
                        <a:t>(        )</a:t>
                      </a:r>
                      <a:r>
                        <a:rPr kumimoji="1" lang="ja-JP" altLang="en-US" sz="2400" dirty="0">
                          <a:latin typeface="ＭＳ ゴシック" panose="020B0609070205080204" pitchFamily="49" charset="-128"/>
                          <a:ea typeface="ＭＳ ゴシック" panose="020B0609070205080204" pitchFamily="49" charset="-128"/>
                        </a:rPr>
                        <a:t>権</a:t>
                      </a:r>
                    </a:p>
                    <a:p>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ＭＳ ゴシック" panose="020B0609070205080204" pitchFamily="49" charset="-128"/>
                          <a:ea typeface="ＭＳ ゴシック" panose="020B0609070205080204" pitchFamily="49" charset="-128"/>
                        </a:rPr>
                        <a:t>デザイン　特許庁へ出願</a:t>
                      </a:r>
                      <a:endParaRPr kumimoji="1" lang="en-US" altLang="ja-JP" sz="24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ＭＳ ゴシック" panose="020B0609070205080204" pitchFamily="49" charset="-128"/>
                          <a:ea typeface="ＭＳ ゴシック" panose="020B0609070205080204" pitchFamily="49" charset="-128"/>
                        </a:rPr>
                        <a:t>新規性や既存デザインからの進歩性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dirty="0">
                          <a:latin typeface="ＭＳ ゴシック" panose="020B0609070205080204" pitchFamily="49" charset="-128"/>
                          <a:ea typeface="ＭＳ ゴシック" panose="020B0609070205080204" pitchFamily="49" charset="-128"/>
                        </a:rPr>
                        <a:t>出願から</a:t>
                      </a:r>
                      <a:r>
                        <a:rPr kumimoji="1" lang="en-US" altLang="ja-JP" sz="2400" dirty="0">
                          <a:highlight>
                            <a:srgbClr val="FFFF00"/>
                          </a:highlight>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p>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04680"/>
                  </a:ext>
                </a:extLst>
              </a:tr>
              <a:tr h="1001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highlight>
                            <a:srgbClr val="FFFF00"/>
                          </a:highlight>
                          <a:latin typeface="ＭＳ ゴシック" panose="020B0609070205080204" pitchFamily="49" charset="-128"/>
                          <a:ea typeface="ＭＳ ゴシック" panose="020B0609070205080204" pitchFamily="49" charset="-128"/>
                        </a:rPr>
                        <a:t>(        )</a:t>
                      </a:r>
                      <a:r>
                        <a:rPr kumimoji="1" lang="ja-JP" altLang="en-US" sz="2400" dirty="0">
                          <a:latin typeface="ＭＳ ゴシック" panose="020B0609070205080204" pitchFamily="49" charset="-128"/>
                          <a:ea typeface="ＭＳ ゴシック" panose="020B0609070205080204" pitchFamily="49" charset="-128"/>
                        </a:rPr>
                        <a:t>権</a:t>
                      </a:r>
                    </a:p>
                    <a:p>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ＭＳ ゴシック" panose="020B0609070205080204" pitchFamily="49" charset="-128"/>
                          <a:ea typeface="ＭＳ ゴシック" panose="020B0609070205080204" pitchFamily="49" charset="-128"/>
                        </a:rPr>
                        <a:t>商品名・ブランド名　特許庁へ出願</a:t>
                      </a:r>
                      <a:endParaRPr kumimoji="1" lang="en-US" altLang="ja-JP" sz="2400" dirty="0">
                        <a:latin typeface="ＭＳ ゴシック" panose="020B0609070205080204" pitchFamily="49" charset="-128"/>
                        <a:ea typeface="ＭＳ ゴシック" panose="020B0609070205080204" pitchFamily="49" charset="-128"/>
                      </a:endParaRPr>
                    </a:p>
                    <a:p>
                      <a:r>
                        <a:rPr kumimoji="1" lang="ja-JP" altLang="en-US" sz="2400" dirty="0">
                          <a:latin typeface="ＭＳ ゴシック" panose="020B0609070205080204" pitchFamily="49" charset="-128"/>
                          <a:ea typeface="ＭＳ ゴシック" panose="020B0609070205080204" pitchFamily="49" charset="-128"/>
                        </a:rPr>
                        <a:t>商標に適、他と類似性なし</a:t>
                      </a:r>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dirty="0">
                          <a:latin typeface="ＭＳ ゴシック" panose="020B0609070205080204" pitchFamily="49" charset="-128"/>
                          <a:ea typeface="ＭＳ ゴシック" panose="020B0609070205080204" pitchFamily="49" charset="-128"/>
                        </a:rPr>
                        <a:t>出願から</a:t>
                      </a:r>
                      <a:r>
                        <a:rPr kumimoji="1" lang="en-US" altLang="ja-JP" sz="2400" dirty="0">
                          <a:highlight>
                            <a:srgbClr val="FFFF00"/>
                          </a:highlight>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p>
                      <a:endParaRPr kumimoji="1" lang="ja-JP" alt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6045301"/>
                  </a:ext>
                </a:extLst>
              </a:tr>
            </a:tbl>
          </a:graphicData>
        </a:graphic>
      </p:graphicFrame>
      <p:sp>
        <p:nvSpPr>
          <p:cNvPr id="6" name="テキスト ボックス 5">
            <a:extLst>
              <a:ext uri="{FF2B5EF4-FFF2-40B4-BE49-F238E27FC236}">
                <a16:creationId xmlns:a16="http://schemas.microsoft.com/office/drawing/2014/main" id="{53EF9AD9-1917-DFD6-C1FA-EEA1DFB5062C}"/>
              </a:ext>
            </a:extLst>
          </p:cNvPr>
          <p:cNvSpPr txBox="1"/>
          <p:nvPr/>
        </p:nvSpPr>
        <p:spPr>
          <a:xfrm>
            <a:off x="5677947" y="1000008"/>
            <a:ext cx="816877" cy="461665"/>
          </a:xfrm>
          <a:prstGeom prst="rect">
            <a:avLst/>
          </a:prstGeom>
          <a:noFill/>
          <a:ln>
            <a:solidFill>
              <a:schemeClr val="accent5">
                <a:lumMod val="50000"/>
              </a:schemeClr>
            </a:solidFill>
          </a:ln>
        </p:spPr>
        <p:txBody>
          <a:bodyPr wrap="square">
            <a:spAutoFit/>
          </a:bodyPr>
          <a:lstStyle/>
          <a:p>
            <a:r>
              <a:rPr kumimoji="1" lang="en-US" altLang="ja-JP" sz="2400" dirty="0">
                <a:solidFill>
                  <a:srgbClr val="FF0000"/>
                </a:solidFill>
                <a:latin typeface="ＭＳ ゴシック" panose="020B0609070205080204" pitchFamily="49" charset="-128"/>
                <a:ea typeface="ＭＳ ゴシック" panose="020B0609070205080204" pitchFamily="49" charset="-128"/>
              </a:rPr>
              <a:t>10</a:t>
            </a:r>
            <a:r>
              <a:rPr kumimoji="1" lang="ja-JP" altLang="en-US" sz="2400" dirty="0">
                <a:solidFill>
                  <a:srgbClr val="FF0000"/>
                </a:solidFill>
                <a:latin typeface="ＭＳ ゴシック" panose="020B0609070205080204" pitchFamily="49" charset="-128"/>
                <a:ea typeface="ＭＳ ゴシック" panose="020B0609070205080204" pitchFamily="49" charset="-128"/>
              </a:rPr>
              <a:t>年</a:t>
            </a:r>
          </a:p>
        </p:txBody>
      </p:sp>
      <p:sp>
        <p:nvSpPr>
          <p:cNvPr id="7" name="テキスト ボックス 6">
            <a:extLst>
              <a:ext uri="{FF2B5EF4-FFF2-40B4-BE49-F238E27FC236}">
                <a16:creationId xmlns:a16="http://schemas.microsoft.com/office/drawing/2014/main" id="{5BFC4445-52A1-DCE3-9E1E-3971EE8F9502}"/>
              </a:ext>
            </a:extLst>
          </p:cNvPr>
          <p:cNvSpPr txBox="1"/>
          <p:nvPr/>
        </p:nvSpPr>
        <p:spPr>
          <a:xfrm>
            <a:off x="9449151" y="981824"/>
            <a:ext cx="816878" cy="461665"/>
          </a:xfrm>
          <a:prstGeom prst="rect">
            <a:avLst/>
          </a:prstGeom>
          <a:noFill/>
          <a:ln>
            <a:solidFill>
              <a:schemeClr val="accent5">
                <a:lumMod val="50000"/>
              </a:schemeClr>
            </a:solidFill>
          </a:ln>
        </p:spPr>
        <p:txBody>
          <a:bodyPr wrap="square">
            <a:spAutoFit/>
          </a:bodyPr>
          <a:lstStyle/>
          <a:p>
            <a:r>
              <a:rPr kumimoji="1" lang="en-US" altLang="ja-JP" sz="2400" dirty="0">
                <a:solidFill>
                  <a:srgbClr val="FF0000"/>
                </a:solidFill>
                <a:latin typeface="ＭＳ ゴシック" panose="020B0609070205080204" pitchFamily="49" charset="-128"/>
                <a:ea typeface="ＭＳ ゴシック" panose="020B0609070205080204" pitchFamily="49" charset="-128"/>
              </a:rPr>
              <a:t>25</a:t>
            </a:r>
            <a:r>
              <a:rPr kumimoji="1" lang="ja-JP" altLang="en-US" sz="2400" dirty="0">
                <a:solidFill>
                  <a:srgbClr val="FF0000"/>
                </a:solidFill>
                <a:latin typeface="ＭＳ ゴシック" panose="020B0609070205080204" pitchFamily="49" charset="-128"/>
                <a:ea typeface="ＭＳ ゴシック" panose="020B0609070205080204" pitchFamily="49" charset="-128"/>
              </a:rPr>
              <a:t>年</a:t>
            </a:r>
          </a:p>
        </p:txBody>
      </p:sp>
      <p:sp>
        <p:nvSpPr>
          <p:cNvPr id="8" name="テキスト ボックス 7">
            <a:extLst>
              <a:ext uri="{FF2B5EF4-FFF2-40B4-BE49-F238E27FC236}">
                <a16:creationId xmlns:a16="http://schemas.microsoft.com/office/drawing/2014/main" id="{98C662D6-3F05-505A-E11E-C30EC5B8AE15}"/>
              </a:ext>
            </a:extLst>
          </p:cNvPr>
          <p:cNvSpPr txBox="1"/>
          <p:nvPr/>
        </p:nvSpPr>
        <p:spPr>
          <a:xfrm>
            <a:off x="8240787" y="983230"/>
            <a:ext cx="816878" cy="461665"/>
          </a:xfrm>
          <a:prstGeom prst="rect">
            <a:avLst/>
          </a:prstGeom>
          <a:noFill/>
          <a:ln>
            <a:solidFill>
              <a:schemeClr val="accent5">
                <a:lumMod val="50000"/>
              </a:schemeClr>
            </a:solidFill>
          </a:ln>
        </p:spPr>
        <p:txBody>
          <a:bodyPr wrap="square">
            <a:spAutoFit/>
          </a:bodyPr>
          <a:lstStyle/>
          <a:p>
            <a:r>
              <a:rPr kumimoji="1" lang="en-US" altLang="ja-JP" sz="2400" dirty="0">
                <a:solidFill>
                  <a:srgbClr val="FF0000"/>
                </a:solidFill>
                <a:latin typeface="ＭＳ ゴシック" panose="020B0609070205080204" pitchFamily="49" charset="-128"/>
                <a:ea typeface="ＭＳ ゴシック" panose="020B0609070205080204" pitchFamily="49" charset="-128"/>
              </a:rPr>
              <a:t>20</a:t>
            </a:r>
            <a:r>
              <a:rPr kumimoji="1" lang="ja-JP" altLang="en-US" sz="2400" dirty="0">
                <a:solidFill>
                  <a:srgbClr val="FF0000"/>
                </a:solidFill>
                <a:latin typeface="ＭＳ ゴシック" panose="020B0609070205080204" pitchFamily="49" charset="-128"/>
                <a:ea typeface="ＭＳ ゴシック" panose="020B0609070205080204" pitchFamily="49" charset="-128"/>
              </a:rPr>
              <a:t>年</a:t>
            </a:r>
          </a:p>
        </p:txBody>
      </p:sp>
      <p:sp>
        <p:nvSpPr>
          <p:cNvPr id="9" name="テキスト ボックス 8">
            <a:extLst>
              <a:ext uri="{FF2B5EF4-FFF2-40B4-BE49-F238E27FC236}">
                <a16:creationId xmlns:a16="http://schemas.microsoft.com/office/drawing/2014/main" id="{4B8A5F25-53A8-7709-36BF-B7AFDDAE3218}"/>
              </a:ext>
            </a:extLst>
          </p:cNvPr>
          <p:cNvSpPr txBox="1"/>
          <p:nvPr/>
        </p:nvSpPr>
        <p:spPr>
          <a:xfrm>
            <a:off x="6904407" y="1036688"/>
            <a:ext cx="816879" cy="461665"/>
          </a:xfrm>
          <a:prstGeom prst="rect">
            <a:avLst/>
          </a:prstGeom>
          <a:noFill/>
          <a:ln>
            <a:solidFill>
              <a:schemeClr val="accent5">
                <a:lumMod val="50000"/>
              </a:schemeClr>
            </a:solidFill>
          </a:ln>
        </p:spPr>
        <p:txBody>
          <a:bodyPr wrap="square">
            <a:spAutoFit/>
          </a:bodyPr>
          <a:lstStyle/>
          <a:p>
            <a:r>
              <a:rPr kumimoji="1" lang="en-US" altLang="ja-JP" sz="2400" dirty="0">
                <a:solidFill>
                  <a:srgbClr val="FF0000"/>
                </a:solidFill>
                <a:latin typeface="ＭＳ ゴシック" panose="020B0609070205080204" pitchFamily="49" charset="-128"/>
                <a:ea typeface="ＭＳ ゴシック" panose="020B0609070205080204" pitchFamily="49" charset="-128"/>
              </a:rPr>
              <a:t>20</a:t>
            </a:r>
            <a:r>
              <a:rPr kumimoji="1" lang="ja-JP" altLang="en-US" sz="2400" dirty="0">
                <a:solidFill>
                  <a:srgbClr val="FF0000"/>
                </a:solidFill>
                <a:latin typeface="ＭＳ ゴシック" panose="020B0609070205080204" pitchFamily="49" charset="-128"/>
                <a:ea typeface="ＭＳ ゴシック" panose="020B0609070205080204" pitchFamily="49" charset="-128"/>
              </a:rPr>
              <a:t>年</a:t>
            </a:r>
          </a:p>
        </p:txBody>
      </p:sp>
      <p:sp>
        <p:nvSpPr>
          <p:cNvPr id="10" name="テキスト ボックス 9">
            <a:extLst>
              <a:ext uri="{FF2B5EF4-FFF2-40B4-BE49-F238E27FC236}">
                <a16:creationId xmlns:a16="http://schemas.microsoft.com/office/drawing/2014/main" id="{ABA5075A-55F3-D13F-B4FB-EEA2A404F38D}"/>
              </a:ext>
            </a:extLst>
          </p:cNvPr>
          <p:cNvSpPr txBox="1"/>
          <p:nvPr/>
        </p:nvSpPr>
        <p:spPr>
          <a:xfrm>
            <a:off x="4546312" y="1018590"/>
            <a:ext cx="816877" cy="461665"/>
          </a:xfrm>
          <a:prstGeom prst="rect">
            <a:avLst/>
          </a:prstGeom>
          <a:noFill/>
          <a:ln>
            <a:solidFill>
              <a:schemeClr val="accent5">
                <a:lumMod val="50000"/>
              </a:schemeClr>
            </a:solidFill>
          </a:ln>
        </p:spPr>
        <p:txBody>
          <a:bodyPr wrap="square">
            <a:spAutoFit/>
          </a:bodyPr>
          <a:lstStyle/>
          <a:p>
            <a:r>
              <a:rPr kumimoji="1" lang="ja-JP" altLang="en-US" sz="2400" dirty="0">
                <a:solidFill>
                  <a:srgbClr val="FF0000"/>
                </a:solidFill>
                <a:latin typeface="ＭＳ ゴシック" panose="020B0609070205080204" pitchFamily="49" charset="-128"/>
                <a:ea typeface="ＭＳ ゴシック" panose="020B0609070205080204" pitchFamily="49" charset="-128"/>
              </a:rPr>
              <a:t>商標</a:t>
            </a:r>
          </a:p>
        </p:txBody>
      </p:sp>
      <p:sp>
        <p:nvSpPr>
          <p:cNvPr id="11" name="テキスト ボックス 10">
            <a:extLst>
              <a:ext uri="{FF2B5EF4-FFF2-40B4-BE49-F238E27FC236}">
                <a16:creationId xmlns:a16="http://schemas.microsoft.com/office/drawing/2014/main" id="{9D1C120D-5034-9DB0-BB75-DCCF9447B60F}"/>
              </a:ext>
            </a:extLst>
          </p:cNvPr>
          <p:cNvSpPr txBox="1"/>
          <p:nvPr/>
        </p:nvSpPr>
        <p:spPr>
          <a:xfrm>
            <a:off x="3386620" y="1042881"/>
            <a:ext cx="816877" cy="461665"/>
          </a:xfrm>
          <a:prstGeom prst="rect">
            <a:avLst/>
          </a:prstGeom>
          <a:noFill/>
          <a:ln>
            <a:solidFill>
              <a:schemeClr val="accent5">
                <a:lumMod val="50000"/>
              </a:schemeClr>
            </a:solidFill>
          </a:ln>
        </p:spPr>
        <p:txBody>
          <a:bodyPr wrap="square">
            <a:spAutoFit/>
          </a:bodyPr>
          <a:lstStyle/>
          <a:p>
            <a:r>
              <a:rPr kumimoji="1" lang="ja-JP" altLang="en-US" sz="2400" dirty="0">
                <a:solidFill>
                  <a:srgbClr val="FF0000"/>
                </a:solidFill>
                <a:latin typeface="ＭＳ ゴシック" panose="020B0609070205080204" pitchFamily="49" charset="-128"/>
                <a:ea typeface="ＭＳ ゴシック" panose="020B0609070205080204" pitchFamily="49" charset="-128"/>
              </a:rPr>
              <a:t>意匠</a:t>
            </a:r>
          </a:p>
        </p:txBody>
      </p:sp>
      <p:sp>
        <p:nvSpPr>
          <p:cNvPr id="12" name="テキスト ボックス 11">
            <a:extLst>
              <a:ext uri="{FF2B5EF4-FFF2-40B4-BE49-F238E27FC236}">
                <a16:creationId xmlns:a16="http://schemas.microsoft.com/office/drawing/2014/main" id="{FD8B4835-0CDA-623C-FABA-88CFFCA7FC5A}"/>
              </a:ext>
            </a:extLst>
          </p:cNvPr>
          <p:cNvSpPr txBox="1"/>
          <p:nvPr/>
        </p:nvSpPr>
        <p:spPr>
          <a:xfrm>
            <a:off x="576219" y="1013261"/>
            <a:ext cx="1430846" cy="461665"/>
          </a:xfrm>
          <a:prstGeom prst="rect">
            <a:avLst/>
          </a:prstGeom>
          <a:noFill/>
          <a:ln>
            <a:solidFill>
              <a:schemeClr val="accent5">
                <a:lumMod val="50000"/>
              </a:schemeClr>
            </a:solidFill>
          </a:ln>
        </p:spPr>
        <p:txBody>
          <a:bodyPr wrap="square">
            <a:spAutoFit/>
          </a:bodyPr>
          <a:lstStyle/>
          <a:p>
            <a:r>
              <a:rPr kumimoji="1" lang="ja-JP" altLang="en-US" sz="2400" dirty="0">
                <a:solidFill>
                  <a:srgbClr val="FF0000"/>
                </a:solidFill>
                <a:latin typeface="ＭＳ ゴシック" panose="020B0609070205080204" pitchFamily="49" charset="-128"/>
                <a:ea typeface="ＭＳ ゴシック" panose="020B0609070205080204" pitchFamily="49" charset="-128"/>
              </a:rPr>
              <a:t>実用新案</a:t>
            </a:r>
          </a:p>
        </p:txBody>
      </p:sp>
      <p:sp>
        <p:nvSpPr>
          <p:cNvPr id="13" name="テキスト ボックス 12">
            <a:extLst>
              <a:ext uri="{FF2B5EF4-FFF2-40B4-BE49-F238E27FC236}">
                <a16:creationId xmlns:a16="http://schemas.microsoft.com/office/drawing/2014/main" id="{D75E3E62-EC26-F3E5-F8B0-C85BAE0BA338}"/>
              </a:ext>
            </a:extLst>
          </p:cNvPr>
          <p:cNvSpPr txBox="1"/>
          <p:nvPr/>
        </p:nvSpPr>
        <p:spPr>
          <a:xfrm>
            <a:off x="2226928" y="1033633"/>
            <a:ext cx="816877" cy="461665"/>
          </a:xfrm>
          <a:prstGeom prst="rect">
            <a:avLst/>
          </a:prstGeom>
          <a:noFill/>
          <a:ln>
            <a:solidFill>
              <a:schemeClr val="accent5">
                <a:lumMod val="50000"/>
              </a:schemeClr>
            </a:solidFill>
          </a:ln>
        </p:spPr>
        <p:txBody>
          <a:bodyPr wrap="square">
            <a:spAutoFit/>
          </a:bodyPr>
          <a:lstStyle/>
          <a:p>
            <a:r>
              <a:rPr kumimoji="1" lang="ja-JP" altLang="en-US" sz="2400" dirty="0">
                <a:solidFill>
                  <a:srgbClr val="FF0000"/>
                </a:solidFill>
                <a:latin typeface="ＭＳ ゴシック" panose="020B0609070205080204" pitchFamily="49" charset="-128"/>
                <a:ea typeface="ＭＳ ゴシック" panose="020B0609070205080204" pitchFamily="49" charset="-128"/>
              </a:rPr>
              <a:t>特許</a:t>
            </a:r>
          </a:p>
        </p:txBody>
      </p:sp>
    </p:spTree>
    <p:custDataLst>
      <p:tags r:id="rId1"/>
    </p:custDataLst>
    <p:extLst>
      <p:ext uri="{BB962C8B-B14F-4D97-AF65-F5344CB8AC3E}">
        <p14:creationId xmlns:p14="http://schemas.microsoft.com/office/powerpoint/2010/main" val="541863284"/>
      </p:ext>
    </p:extLst>
  </p:cSld>
  <p:clrMapOvr>
    <a:masterClrMapping/>
  </p:clrMapOvr>
  <mc:AlternateContent xmlns:mc="http://schemas.openxmlformats.org/markup-compatibility/2006" xmlns:p14="http://schemas.microsoft.com/office/powerpoint/2010/main">
    <mc:Choice Requires="p14">
      <p:transition spd="slow" p14:dur="2000" advTm="26327"/>
    </mc:Choice>
    <mc:Fallback xmlns="">
      <p:transition spd="slow" advTm="263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2.08333E-7 4.07407E-6 L -0.27135 0.63773 " pathEditMode="relative" rAng="0" ptsTypes="AA">
                                      <p:cBhvr>
                                        <p:cTn id="24" dur="500" fill="hold"/>
                                        <p:tgtEl>
                                          <p:spTgt spid="10"/>
                                        </p:tgtEl>
                                        <p:attrNameLst>
                                          <p:attrName>ppt_x</p:attrName>
                                          <p:attrName>ppt_y</p:attrName>
                                        </p:attrNameLst>
                                      </p:cBhvr>
                                      <p:rCtr x="-13568" y="31875"/>
                                    </p:animMotion>
                                  </p:childTnLst>
                                </p:cTn>
                              </p:par>
                              <p:par>
                                <p:cTn id="25" presetID="42" presetClass="path" presetSubtype="0" accel="50000" decel="50000" fill="hold" grpId="1" nodeType="withEffect">
                                  <p:stCondLst>
                                    <p:cond delay="0"/>
                                  </p:stCondLst>
                                  <p:childTnLst>
                                    <p:animMotion origin="layout" path="M 2.08333E-6 1.85185E-6 L -0.17617 0.48241 " pathEditMode="relative" rAng="0" ptsTypes="AA">
                                      <p:cBhvr>
                                        <p:cTn id="26" dur="500" fill="hold"/>
                                        <p:tgtEl>
                                          <p:spTgt spid="11"/>
                                        </p:tgtEl>
                                        <p:attrNameLst>
                                          <p:attrName>ppt_x</p:attrName>
                                          <p:attrName>ppt_y</p:attrName>
                                        </p:attrNameLst>
                                      </p:cBhvr>
                                      <p:rCtr x="-8815" y="24120"/>
                                    </p:animMotion>
                                  </p:childTnLst>
                                </p:cTn>
                              </p:par>
                              <p:par>
                                <p:cTn id="27" presetID="42" presetClass="path" presetSubtype="0" accel="50000" decel="50000" fill="hold" grpId="1" nodeType="withEffect">
                                  <p:stCondLst>
                                    <p:cond delay="0"/>
                                  </p:stCondLst>
                                  <p:childTnLst>
                                    <p:animMotion origin="layout" path="M 6.25E-7 2.77556E-17 L 0.03294 0.34144 " pathEditMode="relative" rAng="0" ptsTypes="AA">
                                      <p:cBhvr>
                                        <p:cTn id="28" dur="500" fill="hold"/>
                                        <p:tgtEl>
                                          <p:spTgt spid="12"/>
                                        </p:tgtEl>
                                        <p:attrNameLst>
                                          <p:attrName>ppt_x</p:attrName>
                                          <p:attrName>ppt_y</p:attrName>
                                        </p:attrNameLst>
                                      </p:cBhvr>
                                      <p:rCtr x="1641" y="17060"/>
                                    </p:animMotion>
                                  </p:childTnLst>
                                </p:cTn>
                              </p:par>
                              <p:par>
                                <p:cTn id="29" presetID="42" presetClass="path" presetSubtype="0" accel="50000" decel="50000" fill="hold" grpId="1" nodeType="withEffect">
                                  <p:stCondLst>
                                    <p:cond delay="0"/>
                                  </p:stCondLst>
                                  <p:childTnLst>
                                    <p:animMotion origin="layout" path="M 4.16667E-6 7.40741E-7 L -0.0767 0.19305 " pathEditMode="relative" rAng="0" ptsTypes="AA">
                                      <p:cBhvr>
                                        <p:cTn id="30" dur="500" fill="hold"/>
                                        <p:tgtEl>
                                          <p:spTgt spid="13"/>
                                        </p:tgtEl>
                                        <p:attrNameLst>
                                          <p:attrName>ppt_x</p:attrName>
                                          <p:attrName>ppt_y</p:attrName>
                                        </p:attrNameLst>
                                      </p:cBhvr>
                                      <p:rCtr x="-3841" y="965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4.16667E-7 -2.22222E-6 L 0.247 0.19653 " pathEditMode="relative" rAng="0" ptsTypes="AA">
                                      <p:cBhvr>
                                        <p:cTn id="34" dur="500" fill="hold"/>
                                        <p:tgtEl>
                                          <p:spTgt spid="9"/>
                                        </p:tgtEl>
                                        <p:attrNameLst>
                                          <p:attrName>ppt_x</p:attrName>
                                          <p:attrName>ppt_y</p:attrName>
                                        </p:attrNameLst>
                                      </p:cBhvr>
                                      <p:rCtr x="12344" y="9815"/>
                                    </p:animMotion>
                                  </p:childTnLst>
                                </p:cTn>
                              </p:par>
                              <p:par>
                                <p:cTn id="35" presetID="42" presetClass="path" presetSubtype="0" accel="50000" decel="50000" fill="hold" grpId="1" nodeType="withEffect">
                                  <p:stCondLst>
                                    <p:cond delay="0"/>
                                  </p:stCondLst>
                                  <p:childTnLst>
                                    <p:animMotion origin="layout" path="M 1.25E-6 1.85185E-6 L 0.34674 0.35116 " pathEditMode="relative" rAng="0" ptsTypes="AA">
                                      <p:cBhvr>
                                        <p:cTn id="36" dur="500" fill="hold"/>
                                        <p:tgtEl>
                                          <p:spTgt spid="6"/>
                                        </p:tgtEl>
                                        <p:attrNameLst>
                                          <p:attrName>ppt_x</p:attrName>
                                          <p:attrName>ppt_y</p:attrName>
                                        </p:attrNameLst>
                                      </p:cBhvr>
                                      <p:rCtr x="17331" y="17546"/>
                                    </p:animMotion>
                                  </p:childTnLst>
                                </p:cTn>
                              </p:par>
                              <p:par>
                                <p:cTn id="37" presetID="42" presetClass="path" presetSubtype="0" accel="50000" decel="50000" fill="hold" grpId="1" nodeType="withEffect">
                                  <p:stCondLst>
                                    <p:cond delay="0"/>
                                  </p:stCondLst>
                                  <p:childTnLst>
                                    <p:animMotion origin="layout" path="M -3.54167E-6 -3.7037E-7 L 0.04427 0.49398 " pathEditMode="relative" rAng="0" ptsTypes="AA">
                                      <p:cBhvr>
                                        <p:cTn id="38" dur="500" fill="hold"/>
                                        <p:tgtEl>
                                          <p:spTgt spid="7"/>
                                        </p:tgtEl>
                                        <p:attrNameLst>
                                          <p:attrName>ppt_x</p:attrName>
                                          <p:attrName>ppt_y</p:attrName>
                                        </p:attrNameLst>
                                      </p:cBhvr>
                                      <p:rCtr x="2214" y="24699"/>
                                    </p:animMotion>
                                  </p:childTnLst>
                                </p:cTn>
                              </p:par>
                              <p:par>
                                <p:cTn id="39" presetID="42" presetClass="path" presetSubtype="0" accel="50000" decel="50000" fill="hold" grpId="1" nodeType="withEffect">
                                  <p:stCondLst>
                                    <p:cond delay="0"/>
                                  </p:stCondLst>
                                  <p:childTnLst>
                                    <p:animMotion origin="layout" path="M 5E-6 -1.85185E-6 L 0.14558 0.63912 " pathEditMode="relative" rAng="0" ptsTypes="AA">
                                      <p:cBhvr>
                                        <p:cTn id="40" dur="500" fill="hold"/>
                                        <p:tgtEl>
                                          <p:spTgt spid="8"/>
                                        </p:tgtEl>
                                        <p:attrNameLst>
                                          <p:attrName>ppt_x</p:attrName>
                                          <p:attrName>ppt_y</p:attrName>
                                        </p:attrNameLst>
                                      </p:cBhvr>
                                      <p:rCtr x="7279" y="3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16752F7-85E4-3988-B30D-7304E90722C2}"/>
              </a:ext>
            </a:extLst>
          </p:cNvPr>
          <p:cNvPicPr>
            <a:picLocks noChangeAspect="1"/>
          </p:cNvPicPr>
          <p:nvPr/>
        </p:nvPicPr>
        <p:blipFill>
          <a:blip r:embed="rId2"/>
          <a:stretch>
            <a:fillRect/>
          </a:stretch>
        </p:blipFill>
        <p:spPr>
          <a:xfrm>
            <a:off x="446411" y="679343"/>
            <a:ext cx="11202924" cy="4600956"/>
          </a:xfrm>
          <a:prstGeom prst="rect">
            <a:avLst/>
          </a:prstGeom>
        </p:spPr>
      </p:pic>
      <p:grpSp>
        <p:nvGrpSpPr>
          <p:cNvPr id="3" name="グループ化 2">
            <a:extLst>
              <a:ext uri="{FF2B5EF4-FFF2-40B4-BE49-F238E27FC236}">
                <a16:creationId xmlns:a16="http://schemas.microsoft.com/office/drawing/2014/main" id="{0A15BFC3-609F-BE01-1387-381C863724ED}"/>
              </a:ext>
            </a:extLst>
          </p:cNvPr>
          <p:cNvGrpSpPr/>
          <p:nvPr/>
        </p:nvGrpSpPr>
        <p:grpSpPr>
          <a:xfrm>
            <a:off x="4926277" y="2517845"/>
            <a:ext cx="2254928" cy="4004806"/>
            <a:chOff x="4598899" y="2604443"/>
            <a:chExt cx="2254928" cy="4004806"/>
          </a:xfrm>
        </p:grpSpPr>
        <p:grpSp>
          <p:nvGrpSpPr>
            <p:cNvPr id="4" name="グループ化 3">
              <a:extLst>
                <a:ext uri="{FF2B5EF4-FFF2-40B4-BE49-F238E27FC236}">
                  <a16:creationId xmlns:a16="http://schemas.microsoft.com/office/drawing/2014/main" id="{3BB9C7CC-3574-AF6F-AA61-03AB7F157E2F}"/>
                </a:ext>
              </a:extLst>
            </p:cNvPr>
            <p:cNvGrpSpPr/>
            <p:nvPr/>
          </p:nvGrpSpPr>
          <p:grpSpPr>
            <a:xfrm>
              <a:off x="4598899" y="2604443"/>
              <a:ext cx="2254928" cy="4004806"/>
              <a:chOff x="4021851" y="2551177"/>
              <a:chExt cx="2254928" cy="4004806"/>
            </a:xfrm>
          </p:grpSpPr>
          <p:sp>
            <p:nvSpPr>
              <p:cNvPr id="6" name="四角形: 角を丸くする 5">
                <a:extLst>
                  <a:ext uri="{FF2B5EF4-FFF2-40B4-BE49-F238E27FC236}">
                    <a16:creationId xmlns:a16="http://schemas.microsoft.com/office/drawing/2014/main" id="{59C23E02-DFDF-5C46-9C55-A62C0D461104}"/>
                  </a:ext>
                </a:extLst>
              </p:cNvPr>
              <p:cNvSpPr/>
              <p:nvPr/>
            </p:nvSpPr>
            <p:spPr>
              <a:xfrm>
                <a:off x="4021851" y="2551177"/>
                <a:ext cx="2254928" cy="400480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08F3B06-B201-AB85-2185-99804056E016}"/>
                  </a:ext>
                </a:extLst>
              </p:cNvPr>
              <p:cNvSpPr/>
              <p:nvPr/>
            </p:nvSpPr>
            <p:spPr>
              <a:xfrm>
                <a:off x="4133088" y="2907792"/>
                <a:ext cx="2011680" cy="2980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46C4DF5-1881-7E06-1BBD-2BF0E1490C4B}"/>
                  </a:ext>
                </a:extLst>
              </p:cNvPr>
              <p:cNvSpPr/>
              <p:nvPr/>
            </p:nvSpPr>
            <p:spPr>
              <a:xfrm>
                <a:off x="4992624" y="2770632"/>
                <a:ext cx="3383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63F08329-36D6-4143-C17B-4D048426761F}"/>
                  </a:ext>
                </a:extLst>
              </p:cNvPr>
              <p:cNvSpPr/>
              <p:nvPr/>
            </p:nvSpPr>
            <p:spPr>
              <a:xfrm>
                <a:off x="5001768" y="6016752"/>
                <a:ext cx="384048" cy="347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F0D3636C-0015-99E0-FC84-79AFD7F7C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920" y="3764131"/>
              <a:ext cx="1970102" cy="1970102"/>
            </a:xfrm>
            <a:prstGeom prst="rect">
              <a:avLst/>
            </a:prstGeom>
          </p:spPr>
        </p:pic>
      </p:grpSp>
    </p:spTree>
    <p:extLst>
      <p:ext uri="{BB962C8B-B14F-4D97-AF65-F5344CB8AC3E}">
        <p14:creationId xmlns:p14="http://schemas.microsoft.com/office/powerpoint/2010/main" val="608384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01D6FCC-249D-44B7-BB59-989670D7C48A}"/>
              </a:ext>
            </a:extLst>
          </p:cNvPr>
          <p:cNvPicPr>
            <a:picLocks noChangeAspect="1"/>
          </p:cNvPicPr>
          <p:nvPr/>
        </p:nvPicPr>
        <p:blipFill>
          <a:blip r:embed="rId2"/>
          <a:stretch>
            <a:fillRect/>
          </a:stretch>
        </p:blipFill>
        <p:spPr>
          <a:xfrm>
            <a:off x="549402" y="305562"/>
            <a:ext cx="11093196" cy="6246876"/>
          </a:xfrm>
          <a:prstGeom prst="rect">
            <a:avLst/>
          </a:prstGeom>
        </p:spPr>
      </p:pic>
    </p:spTree>
    <p:extLst>
      <p:ext uri="{BB962C8B-B14F-4D97-AF65-F5344CB8AC3E}">
        <p14:creationId xmlns:p14="http://schemas.microsoft.com/office/powerpoint/2010/main" val="544553432"/>
      </p:ext>
    </p:extLst>
  </p:cSld>
  <p:clrMapOvr>
    <a:masterClrMapping/>
  </p:clrMapOvr>
  <mc:AlternateContent xmlns:mc="http://schemas.openxmlformats.org/markup-compatibility/2006" xmlns:p14="http://schemas.microsoft.com/office/powerpoint/2010/main">
    <mc:Choice Requires="p14">
      <p:transition spd="slow" p14:dur="2000" advTm="49724"/>
    </mc:Choice>
    <mc:Fallback xmlns="">
      <p:transition spd="slow" advTm="4972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69E5DB6-FE09-90A5-73C9-7F747B55E916}"/>
              </a:ext>
            </a:extLst>
          </p:cNvPr>
          <p:cNvPicPr>
            <a:picLocks noChangeAspect="1"/>
          </p:cNvPicPr>
          <p:nvPr/>
        </p:nvPicPr>
        <p:blipFill>
          <a:blip r:embed="rId2"/>
          <a:stretch>
            <a:fillRect/>
          </a:stretch>
        </p:blipFill>
        <p:spPr>
          <a:xfrm>
            <a:off x="555498" y="281178"/>
            <a:ext cx="11081004" cy="6295644"/>
          </a:xfrm>
          <a:prstGeom prst="rect">
            <a:avLst/>
          </a:prstGeom>
        </p:spPr>
      </p:pic>
    </p:spTree>
    <p:extLst>
      <p:ext uri="{BB962C8B-B14F-4D97-AF65-F5344CB8AC3E}">
        <p14:creationId xmlns:p14="http://schemas.microsoft.com/office/powerpoint/2010/main" val="1654303643"/>
      </p:ext>
    </p:extLst>
  </p:cSld>
  <p:clrMapOvr>
    <a:masterClrMapping/>
  </p:clrMapOvr>
  <mc:AlternateContent xmlns:mc="http://schemas.openxmlformats.org/markup-compatibility/2006" xmlns:p14="http://schemas.microsoft.com/office/powerpoint/2010/main">
    <mc:Choice Requires="p14">
      <p:transition spd="slow" p14:dur="2000" advTm="69878"/>
    </mc:Choice>
    <mc:Fallback xmlns="">
      <p:transition spd="slow" advTm="6987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DAE6C4A-C112-2E7C-4589-D7F3F2D7C969}"/>
              </a:ext>
            </a:extLst>
          </p:cNvPr>
          <p:cNvPicPr>
            <a:picLocks noChangeAspect="1"/>
          </p:cNvPicPr>
          <p:nvPr/>
        </p:nvPicPr>
        <p:blipFill>
          <a:blip r:embed="rId2"/>
          <a:stretch>
            <a:fillRect/>
          </a:stretch>
        </p:blipFill>
        <p:spPr>
          <a:xfrm>
            <a:off x="791718" y="1454658"/>
            <a:ext cx="10608564" cy="3948684"/>
          </a:xfrm>
          <a:prstGeom prst="rect">
            <a:avLst/>
          </a:prstGeom>
        </p:spPr>
      </p:pic>
    </p:spTree>
    <p:extLst>
      <p:ext uri="{BB962C8B-B14F-4D97-AF65-F5344CB8AC3E}">
        <p14:creationId xmlns:p14="http://schemas.microsoft.com/office/powerpoint/2010/main" val="2935408146"/>
      </p:ext>
    </p:extLst>
  </p:cSld>
  <p:clrMapOvr>
    <a:masterClrMapping/>
  </p:clrMapOvr>
  <mc:AlternateContent xmlns:mc="http://schemas.openxmlformats.org/markup-compatibility/2006" xmlns:p14="http://schemas.microsoft.com/office/powerpoint/2010/main">
    <mc:Choice Requires="p14">
      <p:transition spd="slow" p14:dur="2000" advTm="22593"/>
    </mc:Choice>
    <mc:Fallback xmlns="">
      <p:transition spd="slow" advTm="2259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87CFFE0-0156-E027-F1BE-322CF72C7F50}"/>
              </a:ext>
            </a:extLst>
          </p:cNvPr>
          <p:cNvPicPr>
            <a:picLocks noChangeAspect="1"/>
          </p:cNvPicPr>
          <p:nvPr/>
        </p:nvPicPr>
        <p:blipFill>
          <a:blip r:embed="rId2"/>
          <a:stretch>
            <a:fillRect/>
          </a:stretch>
        </p:blipFill>
        <p:spPr>
          <a:xfrm>
            <a:off x="558546" y="378714"/>
            <a:ext cx="11074908" cy="6100572"/>
          </a:xfrm>
          <a:prstGeom prst="rect">
            <a:avLst/>
          </a:prstGeom>
        </p:spPr>
      </p:pic>
    </p:spTree>
    <p:extLst>
      <p:ext uri="{BB962C8B-B14F-4D97-AF65-F5344CB8AC3E}">
        <p14:creationId xmlns:p14="http://schemas.microsoft.com/office/powerpoint/2010/main" val="3443693198"/>
      </p:ext>
    </p:extLst>
  </p:cSld>
  <p:clrMapOvr>
    <a:masterClrMapping/>
  </p:clrMapOvr>
  <mc:AlternateContent xmlns:mc="http://schemas.openxmlformats.org/markup-compatibility/2006" xmlns:p14="http://schemas.microsoft.com/office/powerpoint/2010/main">
    <mc:Choice Requires="p14">
      <p:transition spd="slow" p14:dur="2000" advTm="29783"/>
    </mc:Choice>
    <mc:Fallback xmlns="">
      <p:transition spd="slow" advTm="2978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74B788-545F-08FB-D553-7DC6224D2748}"/>
              </a:ext>
            </a:extLst>
          </p:cNvPr>
          <p:cNvSpPr>
            <a:spLocks noGrp="1"/>
          </p:cNvSpPr>
          <p:nvPr>
            <p:ph type="title"/>
          </p:nvPr>
        </p:nvSpPr>
        <p:spPr>
          <a:xfrm>
            <a:off x="322406" y="358329"/>
            <a:ext cx="11464126" cy="889739"/>
          </a:xfrm>
        </p:spPr>
        <p:txBody>
          <a:bodyPr>
            <a:normAutofit/>
          </a:bodyPr>
          <a:lstStyle/>
          <a:p>
            <a:r>
              <a:rPr lang="ja-JP" altLang="en-US" sz="2400" dirty="0">
                <a:latin typeface="ＭＳ Ｐゴシック" panose="020B0600070205080204" pitchFamily="50" charset="-128"/>
                <a:ea typeface="ＭＳ Ｐゴシック" panose="020B0600070205080204" pitchFamily="50" charset="-128"/>
              </a:rPr>
              <a:t>④</a:t>
            </a:r>
            <a:r>
              <a:rPr kumimoji="1" lang="ja-JP" altLang="en-US" sz="2400" dirty="0">
                <a:latin typeface="ＭＳ Ｐゴシック" panose="020B0600070205080204" pitchFamily="50" charset="-128"/>
                <a:ea typeface="ＭＳ Ｐゴシック" panose="020B0600070205080204" pitchFamily="50" charset="-128"/>
              </a:rPr>
              <a:t>商標権</a:t>
            </a:r>
            <a:r>
              <a:rPr lang="ja-JP" altLang="en-US" sz="2400" i="0" dirty="0">
                <a:solidFill>
                  <a:srgbClr val="191919"/>
                </a:solidFill>
                <a:effectLst/>
                <a:latin typeface="ＭＳ Ｐゴシック" panose="020B0600070205080204" pitchFamily="50" charset="-128"/>
                <a:ea typeface="ＭＳ Ｐゴシック" panose="020B0600070205080204" pitchFamily="50" charset="-128"/>
              </a:rPr>
              <a:t>実例をネット上で</a:t>
            </a:r>
            <a:r>
              <a:rPr lang="ja-JP" altLang="en-US" sz="2400" dirty="0">
                <a:solidFill>
                  <a:srgbClr val="191919"/>
                </a:solidFill>
                <a:latin typeface="ＭＳ Ｐゴシック" panose="020B0600070205080204" pitchFamily="50" charset="-128"/>
                <a:ea typeface="ＭＳ Ｐゴシック" panose="020B0600070205080204" pitchFamily="50" charset="-128"/>
              </a:rPr>
              <a:t>検索して</a:t>
            </a:r>
            <a:r>
              <a:rPr lang="ja-JP" altLang="en-US" sz="2400" i="0" dirty="0">
                <a:solidFill>
                  <a:srgbClr val="191919"/>
                </a:solidFill>
                <a:effectLst/>
                <a:latin typeface="ＭＳ Ｐゴシック" panose="020B0600070205080204" pitchFamily="50" charset="-128"/>
                <a:ea typeface="ＭＳ Ｐゴシック" panose="020B0600070205080204" pitchFamily="50" charset="-128"/>
              </a:rPr>
              <a:t>、画像キャプチャを行い、下枠中に張ってください。</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6F1AAA44-0E62-B22F-0D87-D8498CF1FBC5}"/>
              </a:ext>
            </a:extLst>
          </p:cNvPr>
          <p:cNvSpPr txBox="1"/>
          <p:nvPr/>
        </p:nvSpPr>
        <p:spPr>
          <a:xfrm>
            <a:off x="448415" y="1348735"/>
            <a:ext cx="10515600" cy="1200329"/>
          </a:xfrm>
          <a:prstGeom prst="rect">
            <a:avLst/>
          </a:prstGeom>
          <a:noFill/>
        </p:spPr>
        <p:txBody>
          <a:bodyPr wrap="square">
            <a:spAutoFit/>
          </a:bodyPr>
          <a:lstStyle/>
          <a:p>
            <a:r>
              <a:rPr lang="ja-JP" altLang="en-US" sz="2400" dirty="0">
                <a:latin typeface="ＭＳ ゴシック" panose="020B0609070205080204" pitchFamily="49" charset="-128"/>
                <a:ea typeface="ＭＳ ゴシック" panose="020B0609070205080204" pitchFamily="49" charset="-128"/>
              </a:rPr>
              <a:t>・商品又はサービスについて使用する商標に対して与えられる独占排他権</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・文字、図形、記号の他、立体的形状や音等も含む</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a:t>
            </a:r>
            <a:r>
              <a:rPr lang="ja-JP" altLang="en-US" sz="2400" i="0" dirty="0">
                <a:solidFill>
                  <a:srgbClr val="191919"/>
                </a:solidFill>
                <a:effectLst/>
                <a:latin typeface="ＭＳ ゴシック" panose="020B0609070205080204" pitchFamily="49" charset="-128"/>
                <a:ea typeface="ＭＳ ゴシック" panose="020B0609070205080204" pitchFamily="49" charset="-128"/>
              </a:rPr>
              <a:t>Ⓡ </a:t>
            </a:r>
            <a:r>
              <a:rPr lang="en-US" altLang="ja-JP" sz="2400" i="0" dirty="0">
                <a:solidFill>
                  <a:srgbClr val="191919"/>
                </a:solidFill>
                <a:effectLst/>
                <a:latin typeface="ＭＳ ゴシック" panose="020B0609070205080204" pitchFamily="49" charset="-128"/>
                <a:ea typeface="ＭＳ ゴシック" panose="020B0609070205080204" pitchFamily="49" charset="-128"/>
              </a:rPr>
              <a:t>registered</a:t>
            </a:r>
            <a:r>
              <a:rPr lang="ja-JP" altLang="en-US" sz="2400" i="0" dirty="0">
                <a:solidFill>
                  <a:srgbClr val="191919"/>
                </a:solidFill>
                <a:effectLst/>
                <a:latin typeface="ＭＳ ゴシック" panose="020B0609070205080204" pitchFamily="49" charset="-128"/>
                <a:ea typeface="ＭＳ ゴシック" panose="020B0609070205080204" pitchFamily="49" charset="-128"/>
              </a:rPr>
              <a:t>マーク：商標権　　　　</a:t>
            </a:r>
            <a:endParaRPr lang="ja-JP" altLang="en-US" sz="2400" dirty="0">
              <a:latin typeface="ＭＳ ゴシック" panose="020B0609070205080204" pitchFamily="49" charset="-128"/>
              <a:ea typeface="ＭＳ ゴシック" panose="020B0609070205080204" pitchFamily="49" charset="-128"/>
            </a:endParaRPr>
          </a:p>
        </p:txBody>
      </p:sp>
      <p:graphicFrame>
        <p:nvGraphicFramePr>
          <p:cNvPr id="3" name="表 4">
            <a:extLst>
              <a:ext uri="{FF2B5EF4-FFF2-40B4-BE49-F238E27FC236}">
                <a16:creationId xmlns:a16="http://schemas.microsoft.com/office/drawing/2014/main" id="{531ADF40-FD83-2984-586A-27BC0E392CA9}"/>
              </a:ext>
            </a:extLst>
          </p:cNvPr>
          <p:cNvGraphicFramePr>
            <a:graphicFrameLocks noGrp="1"/>
          </p:cNvGraphicFramePr>
          <p:nvPr/>
        </p:nvGraphicFramePr>
        <p:xfrm>
          <a:off x="745724" y="2645546"/>
          <a:ext cx="10111666" cy="3923929"/>
        </p:xfrm>
        <a:graphic>
          <a:graphicData uri="http://schemas.openxmlformats.org/drawingml/2006/table">
            <a:tbl>
              <a:tblPr firstRow="1" bandRow="1">
                <a:tableStyleId>{5C22544A-7EE6-4342-B048-85BDC9FD1C3A}</a:tableStyleId>
              </a:tblPr>
              <a:tblGrid>
                <a:gridCol w="5055833">
                  <a:extLst>
                    <a:ext uri="{9D8B030D-6E8A-4147-A177-3AD203B41FA5}">
                      <a16:colId xmlns:a16="http://schemas.microsoft.com/office/drawing/2014/main" val="2898365144"/>
                    </a:ext>
                  </a:extLst>
                </a:gridCol>
                <a:gridCol w="5055833">
                  <a:extLst>
                    <a:ext uri="{9D8B030D-6E8A-4147-A177-3AD203B41FA5}">
                      <a16:colId xmlns:a16="http://schemas.microsoft.com/office/drawing/2014/main" val="1027212087"/>
                    </a:ext>
                  </a:extLst>
                </a:gridCol>
              </a:tblGrid>
              <a:tr h="3923929">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6051519"/>
                  </a:ext>
                </a:extLst>
              </a:tr>
            </a:tbl>
          </a:graphicData>
        </a:graphic>
      </p:graphicFrame>
    </p:spTree>
    <p:extLst>
      <p:ext uri="{BB962C8B-B14F-4D97-AF65-F5344CB8AC3E}">
        <p14:creationId xmlns:p14="http://schemas.microsoft.com/office/powerpoint/2010/main" val="2774549054"/>
      </p:ext>
    </p:extLst>
  </p:cSld>
  <p:clrMapOvr>
    <a:masterClrMapping/>
  </p:clrMapOvr>
  <mc:AlternateContent xmlns:mc="http://schemas.openxmlformats.org/markup-compatibility/2006" xmlns:p14="http://schemas.microsoft.com/office/powerpoint/2010/main">
    <mc:Choice Requires="p14">
      <p:transition spd="slow" p14:dur="2000" advTm="29783"/>
    </mc:Choice>
    <mc:Fallback xmlns="">
      <p:transition spd="slow" advTm="2978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1">
            <a:extLst>
              <a:ext uri="{FF2B5EF4-FFF2-40B4-BE49-F238E27FC236}">
                <a16:creationId xmlns:a16="http://schemas.microsoft.com/office/drawing/2014/main" id="{BE01DAB9-72BF-F8F8-8E8C-FC0891FB31C8}"/>
              </a:ext>
            </a:extLst>
          </p:cNvPr>
          <p:cNvSpPr txBox="1">
            <a:spLocks/>
          </p:cNvSpPr>
          <p:nvPr/>
        </p:nvSpPr>
        <p:spPr>
          <a:xfrm>
            <a:off x="261151" y="441758"/>
            <a:ext cx="10515600" cy="405530"/>
          </a:xfrm>
          <a:prstGeom prst="rect">
            <a:avLst/>
          </a:prstGeom>
        </p:spPr>
        <p:txBody>
          <a:bodyP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ＭＳ ゴシック" panose="020B0609070205080204" pitchFamily="49" charset="-128"/>
                <a:ea typeface="ＭＳ ゴシック" panose="020B0609070205080204" pitchFamily="49" charset="-128"/>
              </a:rPr>
              <a:t>スマートフォンで考える産業財産権例</a:t>
            </a:r>
          </a:p>
        </p:txBody>
      </p:sp>
      <p:grpSp>
        <p:nvGrpSpPr>
          <p:cNvPr id="7" name="グループ化 6">
            <a:extLst>
              <a:ext uri="{FF2B5EF4-FFF2-40B4-BE49-F238E27FC236}">
                <a16:creationId xmlns:a16="http://schemas.microsoft.com/office/drawing/2014/main" id="{BCB9AB23-0F59-B319-5769-8EC3E0C7811D}"/>
              </a:ext>
            </a:extLst>
          </p:cNvPr>
          <p:cNvGrpSpPr/>
          <p:nvPr/>
        </p:nvGrpSpPr>
        <p:grpSpPr>
          <a:xfrm>
            <a:off x="9047957" y="997036"/>
            <a:ext cx="2726422" cy="4840448"/>
            <a:chOff x="4311941" y="1149292"/>
            <a:chExt cx="2726422" cy="4840448"/>
          </a:xfrm>
        </p:grpSpPr>
        <p:sp>
          <p:nvSpPr>
            <p:cNvPr id="3" name="四角形: 角を丸くする 2">
              <a:extLst>
                <a:ext uri="{FF2B5EF4-FFF2-40B4-BE49-F238E27FC236}">
                  <a16:creationId xmlns:a16="http://schemas.microsoft.com/office/drawing/2014/main" id="{AB6B0D48-9274-8700-4766-F41C14CC24FD}"/>
                </a:ext>
              </a:extLst>
            </p:cNvPr>
            <p:cNvSpPr/>
            <p:nvPr/>
          </p:nvSpPr>
          <p:spPr>
            <a:xfrm>
              <a:off x="4311941" y="1149292"/>
              <a:ext cx="2726422" cy="484044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4128161-5A95-7D89-CF86-A1AF764B55AE}"/>
                </a:ext>
              </a:extLst>
            </p:cNvPr>
            <p:cNvSpPr/>
            <p:nvPr/>
          </p:nvSpPr>
          <p:spPr>
            <a:xfrm>
              <a:off x="4471332" y="1476462"/>
              <a:ext cx="2424418" cy="403510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EDFAEBE5-152C-AE82-DFED-8356DCEAAF6C}"/>
                </a:ext>
              </a:extLst>
            </p:cNvPr>
            <p:cNvSpPr/>
            <p:nvPr/>
          </p:nvSpPr>
          <p:spPr>
            <a:xfrm>
              <a:off x="5561901" y="5553512"/>
              <a:ext cx="335560" cy="2936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38BFCC04-980E-E5E1-27CD-7113BEEED4F6}"/>
              </a:ext>
            </a:extLst>
          </p:cNvPr>
          <p:cNvGrpSpPr/>
          <p:nvPr/>
        </p:nvGrpSpPr>
        <p:grpSpPr>
          <a:xfrm>
            <a:off x="6195844" y="1040065"/>
            <a:ext cx="2726422" cy="4840448"/>
            <a:chOff x="5474390" y="1090399"/>
            <a:chExt cx="2726422" cy="4840448"/>
          </a:xfrm>
        </p:grpSpPr>
        <p:sp>
          <p:nvSpPr>
            <p:cNvPr id="6" name="四角形: 角を丸くする 5">
              <a:extLst>
                <a:ext uri="{FF2B5EF4-FFF2-40B4-BE49-F238E27FC236}">
                  <a16:creationId xmlns:a16="http://schemas.microsoft.com/office/drawing/2014/main" id="{16BC9780-3335-283F-28E6-382449E4DF41}"/>
                </a:ext>
              </a:extLst>
            </p:cNvPr>
            <p:cNvSpPr/>
            <p:nvPr/>
          </p:nvSpPr>
          <p:spPr>
            <a:xfrm>
              <a:off x="5474390" y="1090399"/>
              <a:ext cx="2726422" cy="484044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en-US" altLang="ja-JP" sz="2400" dirty="0">
                  <a:solidFill>
                    <a:srgbClr val="FF9900"/>
                  </a:solidFill>
                  <a:latin typeface="Rockwell Condensed" panose="02060603050405020104" pitchFamily="18" charset="0"/>
                </a:rPr>
                <a:t>Orange</a:t>
              </a:r>
              <a:endParaRPr kumimoji="1" lang="ja-JP" altLang="en-US" sz="2400" dirty="0">
                <a:solidFill>
                  <a:srgbClr val="FF9900"/>
                </a:solidFill>
                <a:latin typeface="Rockwell Condensed" panose="02060603050405020104" pitchFamily="18" charset="0"/>
              </a:endParaRPr>
            </a:p>
          </p:txBody>
        </p:sp>
        <p:sp>
          <p:nvSpPr>
            <p:cNvPr id="8" name="楕円 7">
              <a:extLst>
                <a:ext uri="{FF2B5EF4-FFF2-40B4-BE49-F238E27FC236}">
                  <a16:creationId xmlns:a16="http://schemas.microsoft.com/office/drawing/2014/main" id="{B56D9D0B-6D5E-148A-15A0-507E8BA0E781}"/>
                </a:ext>
              </a:extLst>
            </p:cNvPr>
            <p:cNvSpPr/>
            <p:nvPr/>
          </p:nvSpPr>
          <p:spPr>
            <a:xfrm>
              <a:off x="5741440" y="1449726"/>
              <a:ext cx="520118" cy="511729"/>
            </a:xfrm>
            <a:prstGeom prst="ellipse">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FAC5DDEA-81C6-A603-6F43-0986508D3F6D}"/>
                </a:ext>
              </a:extLst>
            </p:cNvPr>
            <p:cNvSpPr/>
            <p:nvPr/>
          </p:nvSpPr>
          <p:spPr>
            <a:xfrm>
              <a:off x="5751227" y="2080298"/>
              <a:ext cx="520118" cy="511729"/>
            </a:xfrm>
            <a:prstGeom prst="ellipse">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4D014F6F-E5B3-1641-D791-299B2EA58BB9}"/>
                </a:ext>
              </a:extLst>
            </p:cNvPr>
            <p:cNvSpPr/>
            <p:nvPr/>
          </p:nvSpPr>
          <p:spPr>
            <a:xfrm>
              <a:off x="5761014" y="2710872"/>
              <a:ext cx="520118" cy="511729"/>
            </a:xfrm>
            <a:prstGeom prst="ellipse">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31A4725F-FA35-6353-8063-927AE24ACDD1}"/>
                </a:ext>
              </a:extLst>
            </p:cNvPr>
            <p:cNvSpPr/>
            <p:nvPr/>
          </p:nvSpPr>
          <p:spPr>
            <a:xfrm>
              <a:off x="6311891" y="1911123"/>
              <a:ext cx="226504" cy="260058"/>
            </a:xfrm>
            <a:prstGeom prst="ellipse">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F1029BE-7655-BA4A-4408-1709EBE856DA}"/>
                </a:ext>
              </a:extLst>
            </p:cNvPr>
            <p:cNvSpPr/>
            <p:nvPr/>
          </p:nvSpPr>
          <p:spPr>
            <a:xfrm>
              <a:off x="6304900" y="2508140"/>
              <a:ext cx="226504" cy="260058"/>
            </a:xfrm>
            <a:prstGeom prst="ellipse">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C5D8FAC8-2A9A-D47F-533C-D5BE6642976C}"/>
                </a:ext>
              </a:extLst>
            </p:cNvPr>
            <p:cNvSpPr/>
            <p:nvPr/>
          </p:nvSpPr>
          <p:spPr>
            <a:xfrm>
              <a:off x="5615606" y="1365837"/>
              <a:ext cx="1031846" cy="192946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52B2B630-A725-5493-B248-82C59B93A7C5}"/>
              </a:ext>
            </a:extLst>
          </p:cNvPr>
          <p:cNvSpPr txBox="1"/>
          <p:nvPr/>
        </p:nvSpPr>
        <p:spPr>
          <a:xfrm>
            <a:off x="251670" y="855677"/>
            <a:ext cx="6056851" cy="1200329"/>
          </a:xfrm>
          <a:prstGeom prst="rect">
            <a:avLst/>
          </a:prstGeom>
          <a:noFill/>
        </p:spPr>
        <p:txBody>
          <a:bodyPr wrap="square" rtlCol="0">
            <a:spAutoFit/>
          </a:bodyPr>
          <a:lstStyle/>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権</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・レンズの歪み補正</a:t>
            </a:r>
            <a:endParaRPr kumimoji="1"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・光を電気信号に変換する湾曲した撮像素子</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4861F253-DD13-88E2-83CF-CE0E9CFCB5C2}"/>
              </a:ext>
            </a:extLst>
          </p:cNvPr>
          <p:cNvSpPr txBox="1"/>
          <p:nvPr/>
        </p:nvSpPr>
        <p:spPr>
          <a:xfrm>
            <a:off x="257536" y="2196962"/>
            <a:ext cx="6059373" cy="830997"/>
          </a:xfrm>
          <a:prstGeom prst="rect">
            <a:avLst/>
          </a:prstGeom>
          <a:noFill/>
        </p:spPr>
        <p:txBody>
          <a:bodyPr wrap="square" rtlCol="0">
            <a:spAutoFit/>
          </a:bodyPr>
          <a:lstStyle/>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権</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・本体収納でも感度低下のないアンテナ構造</a:t>
            </a:r>
          </a:p>
        </p:txBody>
      </p:sp>
      <p:sp>
        <p:nvSpPr>
          <p:cNvPr id="17" name="テキスト ボックス 16">
            <a:extLst>
              <a:ext uri="{FF2B5EF4-FFF2-40B4-BE49-F238E27FC236}">
                <a16:creationId xmlns:a16="http://schemas.microsoft.com/office/drawing/2014/main" id="{8C008815-2B64-B6F3-770A-3A5FE28251AC}"/>
              </a:ext>
            </a:extLst>
          </p:cNvPr>
          <p:cNvSpPr txBox="1"/>
          <p:nvPr/>
        </p:nvSpPr>
        <p:spPr>
          <a:xfrm>
            <a:off x="367991" y="4639557"/>
            <a:ext cx="5697248" cy="830997"/>
          </a:xfrm>
          <a:prstGeom prst="rect">
            <a:avLst/>
          </a:prstGeom>
          <a:noFill/>
        </p:spPr>
        <p:txBody>
          <a:bodyPr wrap="square" rtlCol="0">
            <a:spAutoFit/>
          </a:bodyPr>
          <a:lstStyle/>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権</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・商品の信用保持のために付けるマーク</a:t>
            </a:r>
          </a:p>
        </p:txBody>
      </p:sp>
      <p:sp>
        <p:nvSpPr>
          <p:cNvPr id="19" name="テキスト ボックス 18">
            <a:extLst>
              <a:ext uri="{FF2B5EF4-FFF2-40B4-BE49-F238E27FC236}">
                <a16:creationId xmlns:a16="http://schemas.microsoft.com/office/drawing/2014/main" id="{83BE7E7E-C45E-33BF-0C0D-62390D710651}"/>
              </a:ext>
            </a:extLst>
          </p:cNvPr>
          <p:cNvSpPr txBox="1"/>
          <p:nvPr/>
        </p:nvSpPr>
        <p:spPr>
          <a:xfrm>
            <a:off x="302278" y="3449718"/>
            <a:ext cx="5697248" cy="830997"/>
          </a:xfrm>
          <a:prstGeom prst="rect">
            <a:avLst/>
          </a:prstGeom>
          <a:noFill/>
        </p:spPr>
        <p:txBody>
          <a:bodyPr wrap="square" rtlCol="0">
            <a:spAutoFit/>
          </a:bodyPr>
          <a:lstStyle/>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権</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・形状・色彩・模様などデザイン</a:t>
            </a:r>
          </a:p>
        </p:txBody>
      </p:sp>
      <p:sp>
        <p:nvSpPr>
          <p:cNvPr id="20" name="正方形/長方形 19">
            <a:extLst>
              <a:ext uri="{FF2B5EF4-FFF2-40B4-BE49-F238E27FC236}">
                <a16:creationId xmlns:a16="http://schemas.microsoft.com/office/drawing/2014/main" id="{D2A267F0-D3BA-8836-8374-4A4C1BB08233}"/>
              </a:ext>
            </a:extLst>
          </p:cNvPr>
          <p:cNvSpPr/>
          <p:nvPr/>
        </p:nvSpPr>
        <p:spPr>
          <a:xfrm>
            <a:off x="6564761" y="6075928"/>
            <a:ext cx="1574277" cy="38200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ＭＳ ゴシック" panose="020B0609070205080204" pitchFamily="49" charset="-128"/>
                <a:ea typeface="ＭＳ ゴシック" panose="020B0609070205080204" pitchFamily="49" charset="-128"/>
              </a:rPr>
              <a:t>特許権</a:t>
            </a:r>
          </a:p>
        </p:txBody>
      </p:sp>
      <p:sp>
        <p:nvSpPr>
          <p:cNvPr id="21" name="正方形/長方形 20">
            <a:extLst>
              <a:ext uri="{FF2B5EF4-FFF2-40B4-BE49-F238E27FC236}">
                <a16:creationId xmlns:a16="http://schemas.microsoft.com/office/drawing/2014/main" id="{66E22F1B-B8E2-DAC5-AC94-F400B791516A}"/>
              </a:ext>
            </a:extLst>
          </p:cNvPr>
          <p:cNvSpPr/>
          <p:nvPr/>
        </p:nvSpPr>
        <p:spPr>
          <a:xfrm>
            <a:off x="1342883" y="6050643"/>
            <a:ext cx="1250544" cy="38200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ＭＳ ゴシック" panose="020B0609070205080204" pitchFamily="49" charset="-128"/>
                <a:ea typeface="ＭＳ ゴシック" panose="020B0609070205080204" pitchFamily="49" charset="-128"/>
              </a:rPr>
              <a:t>意匠権</a:t>
            </a:r>
          </a:p>
        </p:txBody>
      </p:sp>
      <p:sp>
        <p:nvSpPr>
          <p:cNvPr id="22" name="正方形/長方形 21">
            <a:extLst>
              <a:ext uri="{FF2B5EF4-FFF2-40B4-BE49-F238E27FC236}">
                <a16:creationId xmlns:a16="http://schemas.microsoft.com/office/drawing/2014/main" id="{4690AAFB-97A9-60D6-2F90-3AF76CD09EF6}"/>
              </a:ext>
            </a:extLst>
          </p:cNvPr>
          <p:cNvSpPr/>
          <p:nvPr/>
        </p:nvSpPr>
        <p:spPr>
          <a:xfrm>
            <a:off x="2759307" y="6063069"/>
            <a:ext cx="1871508" cy="38200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u="sng" dirty="0">
                <a:solidFill>
                  <a:srgbClr val="FF0000"/>
                </a:solidFill>
                <a:latin typeface="ＭＳ ゴシック" panose="020B0609070205080204" pitchFamily="49" charset="-128"/>
                <a:ea typeface="ＭＳ ゴシック" panose="020B0609070205080204" pitchFamily="49" charset="-128"/>
              </a:rPr>
              <a:t>実用新案権</a:t>
            </a:r>
          </a:p>
        </p:txBody>
      </p:sp>
      <p:sp>
        <p:nvSpPr>
          <p:cNvPr id="23" name="正方形/長方形 22">
            <a:extLst>
              <a:ext uri="{FF2B5EF4-FFF2-40B4-BE49-F238E27FC236}">
                <a16:creationId xmlns:a16="http://schemas.microsoft.com/office/drawing/2014/main" id="{A78BF881-D1F6-9A98-0A9F-1555E5249F0B}"/>
              </a:ext>
            </a:extLst>
          </p:cNvPr>
          <p:cNvSpPr/>
          <p:nvPr/>
        </p:nvSpPr>
        <p:spPr>
          <a:xfrm>
            <a:off x="4887161" y="6077998"/>
            <a:ext cx="1250544" cy="38200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ＭＳ ゴシック" panose="020B0609070205080204" pitchFamily="49" charset="-128"/>
                <a:ea typeface="ＭＳ ゴシック" panose="020B0609070205080204" pitchFamily="49" charset="-128"/>
              </a:rPr>
              <a:t>商標権</a:t>
            </a:r>
          </a:p>
        </p:txBody>
      </p:sp>
      <p:pic>
        <p:nvPicPr>
          <p:cNvPr id="2" name="図 1">
            <a:extLst>
              <a:ext uri="{FF2B5EF4-FFF2-40B4-BE49-F238E27FC236}">
                <a16:creationId xmlns:a16="http://schemas.microsoft.com/office/drawing/2014/main" id="{ECDB0D30-D6E1-5496-9CBB-5B4AAA1CD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0565" y="2695446"/>
            <a:ext cx="1433883" cy="1830834"/>
          </a:xfrm>
          <a:prstGeom prst="rect">
            <a:avLst/>
          </a:prstGeom>
        </p:spPr>
      </p:pic>
    </p:spTree>
    <p:custDataLst>
      <p:tags r:id="rId1"/>
    </p:custDataLst>
    <p:extLst>
      <p:ext uri="{BB962C8B-B14F-4D97-AF65-F5344CB8AC3E}">
        <p14:creationId xmlns:p14="http://schemas.microsoft.com/office/powerpoint/2010/main" val="3144858188"/>
      </p:ext>
    </p:extLst>
  </p:cSld>
  <p:clrMapOvr>
    <a:masterClrMapping/>
  </p:clrMapOvr>
  <mc:AlternateContent xmlns:mc="http://schemas.openxmlformats.org/markup-compatibility/2006" xmlns:p14="http://schemas.microsoft.com/office/powerpoint/2010/main">
    <mc:Choice Requires="p14">
      <p:transition spd="slow" p14:dur="2000" advTm="14417"/>
    </mc:Choice>
    <mc:Fallback xmlns="">
      <p:transition spd="slow" advTm="14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4.79167E-6 2.59259E-6 L -0.46197 -0.7551 " pathEditMode="relative" rAng="0" ptsTypes="AA">
                                      <p:cBhvr>
                                        <p:cTn id="16" dur="500" fill="hold"/>
                                        <p:tgtEl>
                                          <p:spTgt spid="20"/>
                                        </p:tgtEl>
                                        <p:attrNameLst>
                                          <p:attrName>ppt_x</p:attrName>
                                          <p:attrName>ppt_y</p:attrName>
                                        </p:attrNameLst>
                                      </p:cBhvr>
                                      <p:rCtr x="-23099" y="-37755"/>
                                    </p:animMotion>
                                  </p:childTnLst>
                                </p:cTn>
                              </p:par>
                              <p:par>
                                <p:cTn id="17" presetID="42" presetClass="path" presetSubtype="0" accel="50000" decel="50000" fill="hold" grpId="1" nodeType="withEffect">
                                  <p:stCondLst>
                                    <p:cond delay="0"/>
                                  </p:stCondLst>
                                  <p:childTnLst>
                                    <p:animMotion origin="layout" path="M 1.66667E-6 -3.7037E-6 L -0.02266 -0.37801 " pathEditMode="relative" rAng="0" ptsTypes="AA">
                                      <p:cBhvr>
                                        <p:cTn id="18" dur="500" fill="hold"/>
                                        <p:tgtEl>
                                          <p:spTgt spid="21"/>
                                        </p:tgtEl>
                                        <p:attrNameLst>
                                          <p:attrName>ppt_x</p:attrName>
                                          <p:attrName>ppt_y</p:attrName>
                                        </p:attrNameLst>
                                      </p:cBhvr>
                                      <p:rCtr x="-1133" y="-18912"/>
                                    </p:animMotion>
                                  </p:childTnLst>
                                </p:cTn>
                              </p:par>
                              <p:par>
                                <p:cTn id="19" presetID="42" presetClass="path" presetSubtype="0" accel="50000" decel="50000" fill="hold" grpId="1" nodeType="withEffect">
                                  <p:stCondLst>
                                    <p:cond delay="0"/>
                                  </p:stCondLst>
                                  <p:childTnLst>
                                    <p:animMotion origin="layout" path="M -4.79167E-6 4.44444E-6 L -0.15898 -0.55579 " pathEditMode="relative" rAng="0" ptsTypes="AA">
                                      <p:cBhvr>
                                        <p:cTn id="20" dur="500" fill="hold"/>
                                        <p:tgtEl>
                                          <p:spTgt spid="22"/>
                                        </p:tgtEl>
                                        <p:attrNameLst>
                                          <p:attrName>ppt_x</p:attrName>
                                          <p:attrName>ppt_y</p:attrName>
                                        </p:attrNameLst>
                                      </p:cBhvr>
                                      <p:rCtr x="-7956" y="-27801"/>
                                    </p:animMotion>
                                  </p:childTnLst>
                                </p:cTn>
                              </p:par>
                              <p:par>
                                <p:cTn id="21" presetID="42" presetClass="path" presetSubtype="0" accel="50000" decel="50000" fill="hold" grpId="1" nodeType="withEffect">
                                  <p:stCondLst>
                                    <p:cond delay="0"/>
                                  </p:stCondLst>
                                  <p:childTnLst>
                                    <p:animMotion origin="layout" path="M -3.33333E-6 -3.7037E-7 L -0.30052 -0.20208 " pathEditMode="relative" rAng="0" ptsTypes="AA">
                                      <p:cBhvr>
                                        <p:cTn id="22" dur="500" fill="hold"/>
                                        <p:tgtEl>
                                          <p:spTgt spid="23"/>
                                        </p:tgtEl>
                                        <p:attrNameLst>
                                          <p:attrName>ppt_x</p:attrName>
                                          <p:attrName>ppt_y</p:attrName>
                                        </p:attrNameLst>
                                      </p:cBhvr>
                                      <p:rCtr x="-15026" y="-10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A4080F2-5292-E124-9658-C0E0216E2810}"/>
              </a:ext>
            </a:extLst>
          </p:cNvPr>
          <p:cNvPicPr>
            <a:picLocks noChangeAspect="1"/>
          </p:cNvPicPr>
          <p:nvPr/>
        </p:nvPicPr>
        <p:blipFill rotWithShape="1">
          <a:blip r:embed="rId3"/>
          <a:srcRect t="15472"/>
          <a:stretch/>
        </p:blipFill>
        <p:spPr>
          <a:xfrm>
            <a:off x="714035" y="513346"/>
            <a:ext cx="8967216" cy="2464349"/>
          </a:xfrm>
          <a:prstGeom prst="rect">
            <a:avLst/>
          </a:prstGeom>
        </p:spPr>
      </p:pic>
    </p:spTree>
    <p:custDataLst>
      <p:tags r:id="rId1"/>
    </p:custDataLst>
    <p:extLst>
      <p:ext uri="{BB962C8B-B14F-4D97-AF65-F5344CB8AC3E}">
        <p14:creationId xmlns:p14="http://schemas.microsoft.com/office/powerpoint/2010/main" val="2799943273"/>
      </p:ext>
    </p:extLst>
  </p:cSld>
  <p:clrMapOvr>
    <a:masterClrMapping/>
  </p:clrMapOvr>
  <mc:AlternateContent xmlns:mc="http://schemas.openxmlformats.org/markup-compatibility/2006" xmlns:p14="http://schemas.microsoft.com/office/powerpoint/2010/main">
    <mc:Choice Requires="p14">
      <p:transition spd="slow" p14:dur="2000" advTm="14545"/>
    </mc:Choice>
    <mc:Fallback xmlns="">
      <p:transition spd="slow" advTm="1454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A983190-384F-54B8-4AE7-CA378B9C5E54}"/>
              </a:ext>
            </a:extLst>
          </p:cNvPr>
          <p:cNvSpPr txBox="1">
            <a:spLocks/>
          </p:cNvSpPr>
          <p:nvPr/>
        </p:nvSpPr>
        <p:spPr>
          <a:xfrm>
            <a:off x="454616" y="758953"/>
            <a:ext cx="11130831" cy="44866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914400" lvl="1" indent="-457200">
              <a:buFont typeface="+mj-ea"/>
              <a:buAutoNum type="circleNumDbPlain"/>
            </a:pPr>
            <a:r>
              <a:rPr lang="en-US" altLang="ja-JP" dirty="0">
                <a:latin typeface="ＭＳ Ｐゴシック" panose="020B0600070205080204" pitchFamily="50" charset="-128"/>
                <a:ea typeface="ＭＳ Ｐゴシック" panose="020B0600070205080204" pitchFamily="50" charset="-128"/>
              </a:rPr>
              <a:t>Society1.0</a:t>
            </a:r>
            <a:r>
              <a:rPr lang="ja-JP" altLang="en-US" dirty="0">
                <a:latin typeface="ＭＳ Ｐゴシック" panose="020B0600070205080204" pitchFamily="50" charset="-128"/>
                <a:ea typeface="ＭＳ Ｐゴシック" panose="020B0600070205080204" pitchFamily="50" charset="-128"/>
              </a:rPr>
              <a:t>　狩猟社会</a:t>
            </a:r>
          </a:p>
          <a:p>
            <a:pPr marL="914400" lvl="1" indent="-457200">
              <a:buFont typeface="+mj-ea"/>
              <a:buAutoNum type="circleNumDbPlain"/>
            </a:pPr>
            <a:r>
              <a:rPr lang="ja-JP" altLang="en-US" dirty="0">
                <a:highlight>
                  <a:srgbClr val="FFFF00"/>
                </a:highlight>
                <a:latin typeface="ＭＳ Ｐゴシック" panose="020B0600070205080204" pitchFamily="50" charset="-128"/>
                <a:ea typeface="ＭＳ Ｐゴシック" panose="020B0600070205080204" pitchFamily="50" charset="-128"/>
              </a:rPr>
              <a:t>（　　　　　　　　　　　　　　　　　　　　）</a:t>
            </a:r>
            <a:endParaRPr lang="en-US" altLang="ja-JP" dirty="0">
              <a:highlight>
                <a:srgbClr val="FFFF00"/>
              </a:highlight>
              <a:latin typeface="ＭＳ Ｐゴシック" panose="020B0600070205080204" pitchFamily="50" charset="-128"/>
              <a:ea typeface="ＭＳ Ｐゴシック" panose="020B0600070205080204" pitchFamily="50" charset="-128"/>
            </a:endParaRPr>
          </a:p>
          <a:p>
            <a:pPr lvl="2"/>
            <a:r>
              <a:rPr lang="ja-JP" altLang="en-US" dirty="0">
                <a:latin typeface="ＭＳ Ｐゴシック" panose="020B0600070205080204" pitchFamily="50" charset="-128"/>
                <a:ea typeface="ＭＳ Ｐゴシック" panose="020B0600070205080204" pitchFamily="50" charset="-128"/>
              </a:rPr>
              <a:t>文字の発明や農耕具，天文学やかんがいなどの技術が支えた社会。</a:t>
            </a:r>
            <a:endParaRPr lang="en-US" altLang="ja-JP" dirty="0">
              <a:latin typeface="ＭＳ Ｐゴシック" panose="020B0600070205080204" pitchFamily="50" charset="-128"/>
              <a:ea typeface="ＭＳ Ｐゴシック" panose="020B0600070205080204" pitchFamily="50" charset="-128"/>
            </a:endParaRPr>
          </a:p>
          <a:p>
            <a:pPr marL="914400" lvl="1" indent="-457200">
              <a:buFont typeface="+mj-ea"/>
              <a:buAutoNum type="circleNumDbPlain"/>
            </a:pPr>
            <a:r>
              <a:rPr lang="ja-JP" altLang="en-US" dirty="0">
                <a:highlight>
                  <a:srgbClr val="FFFF00"/>
                </a:highlight>
                <a:latin typeface="ＭＳ Ｐゴシック" panose="020B0600070205080204" pitchFamily="50" charset="-128"/>
                <a:ea typeface="ＭＳ Ｐゴシック" panose="020B0600070205080204" pitchFamily="50" charset="-128"/>
              </a:rPr>
              <a:t>（　　　　　　　　　　　　　　　　　　　　）</a:t>
            </a:r>
            <a:endParaRPr lang="en-US" altLang="ja-JP" dirty="0">
              <a:highlight>
                <a:srgbClr val="FFFF00"/>
              </a:highlight>
              <a:latin typeface="ＭＳ Ｐゴシック" panose="020B0600070205080204" pitchFamily="50" charset="-128"/>
              <a:ea typeface="ＭＳ Ｐゴシック" panose="020B0600070205080204" pitchFamily="50" charset="-128"/>
            </a:endParaRPr>
          </a:p>
          <a:p>
            <a:pPr lvl="2"/>
            <a:r>
              <a:rPr lang="ja-JP" altLang="en-US" dirty="0">
                <a:latin typeface="ＭＳ Ｐゴシック" panose="020B0600070205080204" pitchFamily="50" charset="-128"/>
                <a:ea typeface="ＭＳ Ｐゴシック" panose="020B0600070205080204" pitchFamily="50" charset="-128"/>
              </a:rPr>
              <a:t>自然科学や印刷などの技術が支えた社会。</a:t>
            </a:r>
            <a:endParaRPr lang="en-US" altLang="ja-JP" dirty="0">
              <a:latin typeface="ＭＳ Ｐゴシック" panose="020B0600070205080204" pitchFamily="50" charset="-128"/>
              <a:ea typeface="ＭＳ Ｐゴシック" panose="020B0600070205080204" pitchFamily="50" charset="-128"/>
            </a:endParaRPr>
          </a:p>
          <a:p>
            <a:pPr marL="914400" lvl="1" indent="-457200">
              <a:buFont typeface="+mj-ea"/>
              <a:buAutoNum type="circleNumDbPlain"/>
            </a:pPr>
            <a:r>
              <a:rPr lang="ja-JP" altLang="en-US" dirty="0">
                <a:highlight>
                  <a:srgbClr val="FFFF00"/>
                </a:highlight>
                <a:latin typeface="ＭＳ Ｐゴシック" panose="020B0600070205080204" pitchFamily="50" charset="-128"/>
                <a:ea typeface="ＭＳ Ｐゴシック" panose="020B0600070205080204" pitchFamily="50" charset="-128"/>
              </a:rPr>
              <a:t>（　　　　　　　　　　　　　　　　　　　　）</a:t>
            </a:r>
            <a:endParaRPr lang="en-US" altLang="ja-JP" dirty="0">
              <a:highlight>
                <a:srgbClr val="FFFF00"/>
              </a:highlight>
              <a:latin typeface="ＭＳ Ｐゴシック" panose="020B0600070205080204" pitchFamily="50" charset="-128"/>
              <a:ea typeface="ＭＳ Ｐゴシック" panose="020B0600070205080204" pitchFamily="50" charset="-128"/>
            </a:endParaRPr>
          </a:p>
          <a:p>
            <a:pPr lvl="2"/>
            <a:r>
              <a:rPr lang="ja-JP" altLang="en-US" dirty="0">
                <a:latin typeface="ＭＳ Ｐゴシック" panose="020B0600070205080204" pitchFamily="50" charset="-128"/>
                <a:ea typeface="ＭＳ Ｐゴシック" panose="020B0600070205080204" pitchFamily="50" charset="-128"/>
              </a:rPr>
              <a:t>インターネットが登場して高速な情報伝達が可能になり，情報技術の進展が社会や産業構造を変革させ，個人の生活様式が変化した。</a:t>
            </a:r>
            <a:endParaRPr lang="en-US" altLang="ja-JP" dirty="0">
              <a:latin typeface="ＭＳ Ｐゴシック" panose="020B0600070205080204" pitchFamily="50" charset="-128"/>
              <a:ea typeface="ＭＳ Ｐゴシック" panose="020B0600070205080204" pitchFamily="50" charset="-128"/>
            </a:endParaRPr>
          </a:p>
          <a:p>
            <a:pPr marL="914400" lvl="1" indent="-457200">
              <a:buFont typeface="+mj-ea"/>
              <a:buAutoNum type="circleNumDbPlain"/>
            </a:pPr>
            <a:r>
              <a:rPr lang="ja-JP" altLang="en-US" dirty="0">
                <a:highlight>
                  <a:srgbClr val="FFFF00"/>
                </a:highlight>
                <a:latin typeface="ＭＳ Ｐゴシック" panose="020B0600070205080204" pitchFamily="50" charset="-128"/>
                <a:ea typeface="ＭＳ Ｐゴシック" panose="020B0600070205080204" pitchFamily="50" charset="-128"/>
              </a:rPr>
              <a:t>（　　　　　　　　　　　　　　　　　　　　）</a:t>
            </a:r>
            <a:endParaRPr lang="en-US" altLang="ja-JP" dirty="0">
              <a:highlight>
                <a:srgbClr val="FFFF00"/>
              </a:highlight>
              <a:latin typeface="ＭＳ Ｐゴシック" panose="020B0600070205080204" pitchFamily="50" charset="-128"/>
              <a:ea typeface="ＭＳ Ｐゴシック" panose="020B0600070205080204" pitchFamily="50" charset="-128"/>
            </a:endParaRPr>
          </a:p>
          <a:p>
            <a:pPr lvl="2"/>
            <a:r>
              <a:rPr lang="en-US" altLang="ja-JP" dirty="0">
                <a:latin typeface="ＭＳ Ｐゴシック" panose="020B0600070205080204" pitchFamily="50" charset="-128"/>
                <a:ea typeface="ＭＳ Ｐゴシック" panose="020B0600070205080204" pitchFamily="50" charset="-128"/>
              </a:rPr>
              <a:t>AI</a:t>
            </a:r>
            <a:r>
              <a:rPr lang="ja-JP" altLang="en-US" dirty="0">
                <a:latin typeface="ＭＳ Ｐゴシック" panose="020B0600070205080204" pitchFamily="50" charset="-128"/>
                <a:ea typeface="ＭＳ Ｐゴシック" panose="020B0600070205080204" pitchFamily="50" charset="-128"/>
              </a:rPr>
              <a:t>活用などサイバー空間</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仮想空間</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とフィジカル空間</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現実空間</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を高度に融合させたシステムにより，経済発展と社会的課題の解決の両立を目指す社会。</a:t>
            </a:r>
            <a:endParaRPr lang="en-US" altLang="ja-JP" dirty="0">
              <a:latin typeface="ＭＳ Ｐゴシック" panose="020B0600070205080204" pitchFamily="50" charset="-128"/>
              <a:ea typeface="ＭＳ Ｐゴシック" panose="020B0600070205080204" pitchFamily="50" charset="-128"/>
            </a:endParaRPr>
          </a:p>
          <a:p>
            <a:pPr marL="914400" lvl="2" indent="0">
              <a:buFont typeface="Arial" panose="020B0604020202020204" pitchFamily="34" charset="0"/>
              <a:buNone/>
            </a:pP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9617CEA5-0FB9-8F3E-2893-1549F8E95BEB}"/>
              </a:ext>
            </a:extLst>
          </p:cNvPr>
          <p:cNvSpPr txBox="1"/>
          <p:nvPr/>
        </p:nvSpPr>
        <p:spPr>
          <a:xfrm>
            <a:off x="360921" y="5270304"/>
            <a:ext cx="2994927" cy="461665"/>
          </a:xfrm>
          <a:prstGeom prst="rect">
            <a:avLst/>
          </a:prstGeom>
          <a:noFill/>
          <a:ln>
            <a:solidFill>
              <a:srgbClr val="FF0000"/>
            </a:solidFill>
          </a:ln>
        </p:spPr>
        <p:txBody>
          <a:bodyPr wrap="square" rtlCol="0">
            <a:spAutoFit/>
          </a:bodyPr>
          <a:lstStyle/>
          <a:p>
            <a:r>
              <a:rPr lang="en-US" altLang="ja-JP" sz="2400" b="0" dirty="0">
                <a:solidFill>
                  <a:srgbClr val="FF0000"/>
                </a:solidFill>
                <a:latin typeface="ＭＳ Ｐゴシック" panose="020B0600070205080204" pitchFamily="50" charset="-128"/>
                <a:ea typeface="ＭＳ Ｐゴシック" panose="020B0600070205080204" pitchFamily="50" charset="-128"/>
              </a:rPr>
              <a:t>Society2.0</a:t>
            </a:r>
            <a:r>
              <a:rPr lang="ja-JP" altLang="en-US" sz="2400" b="0" dirty="0">
                <a:solidFill>
                  <a:srgbClr val="FF0000"/>
                </a:solidFill>
                <a:latin typeface="ＭＳ Ｐゴシック" panose="020B0600070205080204" pitchFamily="50" charset="-128"/>
                <a:ea typeface="ＭＳ Ｐゴシック" panose="020B0600070205080204" pitchFamily="50" charset="-128"/>
              </a:rPr>
              <a:t>　農耕社会</a:t>
            </a:r>
            <a:endParaRPr lang="en-US" altLang="ja-JP" sz="2400" b="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8054F903-F4AA-F39B-327A-390A291A5F67}"/>
              </a:ext>
            </a:extLst>
          </p:cNvPr>
          <p:cNvSpPr txBox="1"/>
          <p:nvPr/>
        </p:nvSpPr>
        <p:spPr>
          <a:xfrm>
            <a:off x="7654843" y="5901239"/>
            <a:ext cx="3784301" cy="461665"/>
          </a:xfrm>
          <a:prstGeom prst="rect">
            <a:avLst/>
          </a:prstGeom>
          <a:noFill/>
          <a:ln>
            <a:solidFill>
              <a:srgbClr val="FF0000"/>
            </a:solidFill>
          </a:ln>
        </p:spPr>
        <p:txBody>
          <a:bodyPr wrap="square" rtlCol="0">
            <a:spAutoFit/>
          </a:bodyPr>
          <a:lstStyle/>
          <a:p>
            <a:r>
              <a:rPr lang="en-US" altLang="ja-JP" sz="2400" b="0" dirty="0">
                <a:solidFill>
                  <a:srgbClr val="FF0000"/>
                </a:solidFill>
                <a:latin typeface="ＭＳ Ｐゴシック" panose="020B0600070205080204" pitchFamily="50" charset="-128"/>
                <a:ea typeface="ＭＳ Ｐゴシック" panose="020B0600070205080204" pitchFamily="50" charset="-128"/>
              </a:rPr>
              <a:t>Society5.0</a:t>
            </a:r>
            <a:r>
              <a:rPr lang="ja-JP" altLang="en-US" sz="2400" b="0" dirty="0">
                <a:solidFill>
                  <a:srgbClr val="FF0000"/>
                </a:solidFill>
                <a:latin typeface="ＭＳ Ｐゴシック" panose="020B0600070205080204" pitchFamily="50" charset="-128"/>
                <a:ea typeface="ＭＳ Ｐゴシック" panose="020B0600070205080204" pitchFamily="50" charset="-128"/>
              </a:rPr>
              <a:t>　新しい情報社会</a:t>
            </a:r>
            <a:endParaRPr lang="en-US" altLang="ja-JP" sz="2400" b="0" dirty="0">
              <a:solidFill>
                <a:srgbClr val="FF0000"/>
              </a:solidFill>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E598A488-D7DC-9D74-D0BC-531B2F5EA228}"/>
              </a:ext>
            </a:extLst>
          </p:cNvPr>
          <p:cNvSpPr txBox="1"/>
          <p:nvPr/>
        </p:nvSpPr>
        <p:spPr>
          <a:xfrm>
            <a:off x="3443903" y="5279447"/>
            <a:ext cx="3020906" cy="461665"/>
          </a:xfrm>
          <a:prstGeom prst="rect">
            <a:avLst/>
          </a:prstGeom>
          <a:noFill/>
          <a:ln>
            <a:solidFill>
              <a:srgbClr val="FF0000"/>
            </a:solidFill>
          </a:ln>
        </p:spPr>
        <p:txBody>
          <a:bodyPr wrap="square" rtlCol="0">
            <a:spAutoFit/>
          </a:bodyPr>
          <a:lstStyle/>
          <a:p>
            <a:r>
              <a:rPr lang="en-US" altLang="ja-JP" sz="2400" b="0" dirty="0">
                <a:solidFill>
                  <a:srgbClr val="FF0000"/>
                </a:solidFill>
                <a:latin typeface="ＭＳ Ｐゴシック" panose="020B0600070205080204" pitchFamily="50" charset="-128"/>
                <a:ea typeface="ＭＳ Ｐゴシック" panose="020B0600070205080204" pitchFamily="50" charset="-128"/>
              </a:rPr>
              <a:t>Society3.0</a:t>
            </a:r>
            <a:r>
              <a:rPr lang="ja-JP" altLang="en-US" sz="2400" b="0" dirty="0">
                <a:solidFill>
                  <a:srgbClr val="FF0000"/>
                </a:solidFill>
                <a:latin typeface="ＭＳ Ｐゴシック" panose="020B0600070205080204" pitchFamily="50" charset="-128"/>
                <a:ea typeface="ＭＳ Ｐゴシック" panose="020B0600070205080204" pitchFamily="50" charset="-128"/>
              </a:rPr>
              <a:t>　工業社会</a:t>
            </a:r>
            <a:endParaRPr lang="en-US" altLang="ja-JP" sz="2400" b="0" dirty="0">
              <a:solidFill>
                <a:srgbClr val="FF0000"/>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9E6C177-310B-6ED9-AE64-8285047481E6}"/>
              </a:ext>
            </a:extLst>
          </p:cNvPr>
          <p:cNvSpPr txBox="1"/>
          <p:nvPr/>
        </p:nvSpPr>
        <p:spPr>
          <a:xfrm>
            <a:off x="6611024" y="5263844"/>
            <a:ext cx="2944456" cy="461665"/>
          </a:xfrm>
          <a:prstGeom prst="rect">
            <a:avLst/>
          </a:prstGeom>
          <a:noFill/>
          <a:ln>
            <a:solidFill>
              <a:srgbClr val="FF0000"/>
            </a:solidFill>
          </a:ln>
        </p:spPr>
        <p:txBody>
          <a:bodyPr wrap="square" rtlCol="0">
            <a:spAutoFit/>
          </a:bodyPr>
          <a:lstStyle/>
          <a:p>
            <a:r>
              <a:rPr lang="en-US" altLang="ja-JP" sz="2400" b="0" dirty="0">
                <a:solidFill>
                  <a:srgbClr val="FF0000"/>
                </a:solidFill>
                <a:latin typeface="ＭＳ Ｐゴシック" panose="020B0600070205080204" pitchFamily="50" charset="-128"/>
                <a:ea typeface="ＭＳ Ｐゴシック" panose="020B0600070205080204" pitchFamily="50" charset="-128"/>
              </a:rPr>
              <a:t>Society4.0</a:t>
            </a:r>
            <a:r>
              <a:rPr lang="ja-JP" altLang="en-US" sz="2400" b="0" dirty="0">
                <a:solidFill>
                  <a:srgbClr val="FF0000"/>
                </a:solidFill>
                <a:latin typeface="ＭＳ Ｐゴシック" panose="020B0600070205080204" pitchFamily="50" charset="-128"/>
                <a:ea typeface="ＭＳ Ｐゴシック" panose="020B0600070205080204" pitchFamily="50" charset="-128"/>
              </a:rPr>
              <a:t>　情報社会</a:t>
            </a:r>
            <a:endParaRPr lang="en-US" altLang="ja-JP" sz="2400" b="0" dirty="0">
              <a:solidFill>
                <a:srgbClr val="FF0000"/>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884D1A2-54DF-4CD8-A287-3B6E70C70171}"/>
              </a:ext>
            </a:extLst>
          </p:cNvPr>
          <p:cNvSpPr txBox="1"/>
          <p:nvPr/>
        </p:nvSpPr>
        <p:spPr>
          <a:xfrm>
            <a:off x="408897" y="375762"/>
            <a:ext cx="3080086" cy="461665"/>
          </a:xfrm>
          <a:prstGeom prst="rect">
            <a:avLst/>
          </a:prstGeom>
          <a:noFill/>
          <a:ln>
            <a:noFill/>
          </a:ln>
        </p:spPr>
        <p:txBody>
          <a:bodyPr wrap="square" rtlCol="0">
            <a:spAutoFit/>
          </a:bodyPr>
          <a:lstStyle/>
          <a:p>
            <a:r>
              <a:rPr lang="en-US" altLang="ja-JP" sz="2400" b="0" dirty="0">
                <a:latin typeface="ＭＳ Ｐゴシック" panose="020B0600070205080204" pitchFamily="50" charset="-128"/>
                <a:ea typeface="ＭＳ Ｐゴシック" panose="020B0600070205080204" pitchFamily="50" charset="-128"/>
              </a:rPr>
              <a:t>(2)</a:t>
            </a:r>
            <a:r>
              <a:rPr lang="ja-JP" altLang="en-US" sz="2400" b="0" dirty="0">
                <a:latin typeface="ＭＳ Ｐゴシック" panose="020B0600070205080204" pitchFamily="50" charset="-128"/>
                <a:ea typeface="ＭＳ Ｐゴシック" panose="020B0600070205080204" pitchFamily="50" charset="-128"/>
              </a:rPr>
              <a:t>　社会の推移</a:t>
            </a:r>
            <a:endParaRPr lang="en-US" altLang="ja-JP" sz="2400" b="0" dirty="0">
              <a:latin typeface="ＭＳ Ｐゴシック" panose="020B0600070205080204" pitchFamily="50" charset="-128"/>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2206990829"/>
      </p:ext>
    </p:extLst>
  </p:cSld>
  <p:clrMapOvr>
    <a:masterClrMapping/>
  </p:clrMapOvr>
  <mc:AlternateContent xmlns:mc="http://schemas.openxmlformats.org/markup-compatibility/2006" xmlns:p14="http://schemas.microsoft.com/office/powerpoint/2010/main">
    <mc:Choice Requires="p14">
      <p:transition spd="slow" p14:dur="2000" advTm="88306"/>
    </mc:Choice>
    <mc:Fallback xmlns="">
      <p:transition spd="slow" advTm="883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3.75E-6 -3.33333E-6 L 0.11094 -0.60208 " pathEditMode="relative" rAng="0" ptsTypes="AA">
                                      <p:cBhvr>
                                        <p:cTn id="16" dur="500" fill="hold"/>
                                        <p:tgtEl>
                                          <p:spTgt spid="6"/>
                                        </p:tgtEl>
                                        <p:attrNameLst>
                                          <p:attrName>ppt_x</p:attrName>
                                          <p:attrName>ppt_y</p:attrName>
                                        </p:attrNameLst>
                                      </p:cBhvr>
                                      <p:rCtr x="5547" y="-30116"/>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0 -2.22222E-6 L -0.14375 -0.49815 " pathEditMode="relative" rAng="0" ptsTypes="AA">
                                      <p:cBhvr>
                                        <p:cTn id="20" dur="500" fill="hold"/>
                                        <p:tgtEl>
                                          <p:spTgt spid="8"/>
                                        </p:tgtEl>
                                        <p:attrNameLst>
                                          <p:attrName>ppt_x</p:attrName>
                                          <p:attrName>ppt_y</p:attrName>
                                        </p:attrNameLst>
                                      </p:cBhvr>
                                      <p:rCtr x="-7187" y="-2490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6.25E-7 2.59259E-6 L -0.4056 -0.38773 " pathEditMode="relative" rAng="0" ptsTypes="AA">
                                      <p:cBhvr>
                                        <p:cTn id="24" dur="500" fill="hold"/>
                                        <p:tgtEl>
                                          <p:spTgt spid="9"/>
                                        </p:tgtEl>
                                        <p:attrNameLst>
                                          <p:attrName>ppt_x</p:attrName>
                                          <p:attrName>ppt_y</p:attrName>
                                        </p:attrNameLst>
                                      </p:cBhvr>
                                      <p:rCtr x="-20286" y="-19398"/>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2.91667E-6 -1.48148E-6 L -0.49205 -0.33657 " pathEditMode="relative" rAng="0" ptsTypes="AA">
                                      <p:cBhvr>
                                        <p:cTn id="28" dur="500" fill="hold"/>
                                        <p:tgtEl>
                                          <p:spTgt spid="7"/>
                                        </p:tgtEl>
                                        <p:attrNameLst>
                                          <p:attrName>ppt_x</p:attrName>
                                          <p:attrName>ppt_y</p:attrName>
                                        </p:attrNameLst>
                                      </p:cBhvr>
                                      <p:rCtr x="-24609" y="-16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3125A061-B1BC-F2F6-E775-326D5B35FBA2}"/>
              </a:ext>
            </a:extLst>
          </p:cNvPr>
          <p:cNvGrpSpPr/>
          <p:nvPr/>
        </p:nvGrpSpPr>
        <p:grpSpPr>
          <a:xfrm>
            <a:off x="5870360" y="4578320"/>
            <a:ext cx="5093564" cy="1391939"/>
            <a:chOff x="6722616" y="4338623"/>
            <a:chExt cx="5093564" cy="1391939"/>
          </a:xfrm>
        </p:grpSpPr>
        <p:pic>
          <p:nvPicPr>
            <p:cNvPr id="11" name="naima2023">
              <a:hlinkClick r:id="" action="ppaction://media"/>
              <a:extLst>
                <a:ext uri="{FF2B5EF4-FFF2-40B4-BE49-F238E27FC236}">
                  <a16:creationId xmlns:a16="http://schemas.microsoft.com/office/drawing/2014/main" id="{BE509BFF-2E6A-CCFD-FBBF-C9F5FABEBE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85343" y="4338623"/>
              <a:ext cx="487363" cy="487363"/>
            </a:xfrm>
            <a:prstGeom prst="rect">
              <a:avLst/>
            </a:prstGeom>
          </p:spPr>
        </p:pic>
        <p:sp>
          <p:nvSpPr>
            <p:cNvPr id="13" name="テキスト ボックス 12">
              <a:extLst>
                <a:ext uri="{FF2B5EF4-FFF2-40B4-BE49-F238E27FC236}">
                  <a16:creationId xmlns:a16="http://schemas.microsoft.com/office/drawing/2014/main" id="{522D3BBD-D6A8-28C6-ADD7-6A0D74AC394A}"/>
                </a:ext>
              </a:extLst>
            </p:cNvPr>
            <p:cNvSpPr txBox="1"/>
            <p:nvPr/>
          </p:nvSpPr>
          <p:spPr>
            <a:xfrm>
              <a:off x="6722616" y="5084231"/>
              <a:ext cx="5093564" cy="646331"/>
            </a:xfrm>
            <a:prstGeom prst="rect">
              <a:avLst/>
            </a:prstGeom>
            <a:noFill/>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'Naima2023' composed by </a:t>
              </a:r>
              <a:r>
                <a:rPr lang="en-US" altLang="ja-JP" dirty="0" err="1">
                  <a:latin typeface="ＭＳ Ｐゴシック" panose="020B0600070205080204" pitchFamily="50" charset="-128"/>
                  <a:ea typeface="ＭＳ Ｐゴシック" panose="020B0600070205080204" pitchFamily="50" charset="-128"/>
                </a:rPr>
                <a:t>J.Coltlane</a:t>
              </a:r>
              <a:r>
                <a:rPr lang="en-US" altLang="ja-JP" dirty="0">
                  <a:latin typeface="ＭＳ Ｐゴシック" panose="020B0600070205080204" pitchFamily="50" charset="-128"/>
                  <a:ea typeface="ＭＳ Ｐゴシック" panose="020B0600070205080204" pitchFamily="50" charset="-128"/>
                </a:rPr>
                <a:t>(-1967)</a:t>
              </a:r>
            </a:p>
            <a:p>
              <a:r>
                <a:rPr lang="en-US" altLang="ja-JP" dirty="0">
                  <a:latin typeface="ＭＳ Ｐゴシック" panose="020B0600070205080204" pitchFamily="50" charset="-128"/>
                  <a:ea typeface="ＭＳ Ｐゴシック" panose="020B0600070205080204" pitchFamily="50" charset="-128"/>
                </a:rPr>
                <a:t>All virtual instruments are programmed by </a:t>
              </a:r>
              <a:r>
                <a:rPr lang="en-US" altLang="ja-JP" dirty="0" err="1">
                  <a:latin typeface="ＭＳ Ｐゴシック" panose="020B0600070205080204" pitchFamily="50" charset="-128"/>
                  <a:ea typeface="ＭＳ Ｐゴシック" panose="020B0600070205080204" pitchFamily="50" charset="-128"/>
                </a:rPr>
                <a:t>strnun</a:t>
              </a:r>
              <a:endParaRPr lang="ja-JP" altLang="en-US" dirty="0">
                <a:latin typeface="ＭＳ Ｐゴシック" panose="020B0600070205080204" pitchFamily="50" charset="-128"/>
                <a:ea typeface="ＭＳ Ｐゴシック" panose="020B0600070205080204" pitchFamily="50" charset="-128"/>
              </a:endParaRPr>
            </a:p>
          </p:txBody>
        </p:sp>
      </p:grpSp>
      <p:grpSp>
        <p:nvGrpSpPr>
          <p:cNvPr id="22" name="グループ化 21">
            <a:extLst>
              <a:ext uri="{FF2B5EF4-FFF2-40B4-BE49-F238E27FC236}">
                <a16:creationId xmlns:a16="http://schemas.microsoft.com/office/drawing/2014/main" id="{4D5D7F63-BC04-C740-6680-3AD6A8437FA4}"/>
              </a:ext>
            </a:extLst>
          </p:cNvPr>
          <p:cNvGrpSpPr/>
          <p:nvPr/>
        </p:nvGrpSpPr>
        <p:grpSpPr>
          <a:xfrm>
            <a:off x="5607066" y="752149"/>
            <a:ext cx="5837807" cy="2845747"/>
            <a:chOff x="5206014" y="736107"/>
            <a:chExt cx="5837807" cy="2845747"/>
          </a:xfrm>
        </p:grpSpPr>
        <p:pic>
          <p:nvPicPr>
            <p:cNvPr id="10" name="図 9">
              <a:extLst>
                <a:ext uri="{FF2B5EF4-FFF2-40B4-BE49-F238E27FC236}">
                  <a16:creationId xmlns:a16="http://schemas.microsoft.com/office/drawing/2014/main" id="{C8233DD0-8A4A-BFCB-D58E-06250911D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785" y="736107"/>
              <a:ext cx="2530135" cy="2530135"/>
            </a:xfrm>
            <a:prstGeom prst="rect">
              <a:avLst/>
            </a:prstGeom>
          </p:spPr>
        </p:pic>
        <p:sp>
          <p:nvSpPr>
            <p:cNvPr id="14" name="テキスト ボックス 13">
              <a:extLst>
                <a:ext uri="{FF2B5EF4-FFF2-40B4-BE49-F238E27FC236}">
                  <a16:creationId xmlns:a16="http://schemas.microsoft.com/office/drawing/2014/main" id="{4E186DB9-2166-4D2C-C728-43849471A7BB}"/>
                </a:ext>
              </a:extLst>
            </p:cNvPr>
            <p:cNvSpPr txBox="1"/>
            <p:nvPr/>
          </p:nvSpPr>
          <p:spPr>
            <a:xfrm>
              <a:off x="5206014" y="3212522"/>
              <a:ext cx="5837807" cy="369332"/>
            </a:xfrm>
            <a:prstGeom prst="rect">
              <a:avLst/>
            </a:prstGeom>
            <a:noFill/>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‘Dancing</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Old</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Man’ virtual image</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is programmed by </a:t>
              </a:r>
              <a:r>
                <a:rPr lang="en-US" altLang="ja-JP" dirty="0" err="1">
                  <a:latin typeface="ＭＳ Ｐゴシック" panose="020B0600070205080204" pitchFamily="50" charset="-128"/>
                  <a:ea typeface="ＭＳ Ｐゴシック" panose="020B0600070205080204" pitchFamily="50" charset="-128"/>
                </a:rPr>
                <a:t>strnun</a:t>
              </a:r>
              <a:endParaRPr lang="ja-JP" altLang="en-US" dirty="0">
                <a:latin typeface="ＭＳ Ｐゴシック" panose="020B0600070205080204" pitchFamily="50" charset="-128"/>
                <a:ea typeface="ＭＳ Ｐゴシック" panose="020B0600070205080204" pitchFamily="50" charset="-128"/>
              </a:endParaRPr>
            </a:p>
          </p:txBody>
        </p:sp>
      </p:grpSp>
      <p:pic>
        <p:nvPicPr>
          <p:cNvPr id="5" name="図 4">
            <a:extLst>
              <a:ext uri="{FF2B5EF4-FFF2-40B4-BE49-F238E27FC236}">
                <a16:creationId xmlns:a16="http://schemas.microsoft.com/office/drawing/2014/main" id="{7D4BF2CB-A97D-AC68-F8B6-F96AF4582934}"/>
              </a:ext>
            </a:extLst>
          </p:cNvPr>
          <p:cNvPicPr>
            <a:picLocks noChangeAspect="1"/>
          </p:cNvPicPr>
          <p:nvPr/>
        </p:nvPicPr>
        <p:blipFill>
          <a:blip r:embed="rId6"/>
          <a:stretch>
            <a:fillRect/>
          </a:stretch>
        </p:blipFill>
        <p:spPr>
          <a:xfrm>
            <a:off x="551367" y="371575"/>
            <a:ext cx="5346192" cy="5890260"/>
          </a:xfrm>
          <a:prstGeom prst="rect">
            <a:avLst/>
          </a:prstGeom>
        </p:spPr>
      </p:pic>
    </p:spTree>
    <p:extLst>
      <p:ext uri="{BB962C8B-B14F-4D97-AF65-F5344CB8AC3E}">
        <p14:creationId xmlns:p14="http://schemas.microsoft.com/office/powerpoint/2010/main" val="1792733260"/>
      </p:ext>
    </p:extLst>
  </p:cSld>
  <p:clrMapOvr>
    <a:masterClrMapping/>
  </p:clrMapOvr>
  <mc:AlternateContent xmlns:mc="http://schemas.openxmlformats.org/markup-compatibility/2006" xmlns:p14="http://schemas.microsoft.com/office/powerpoint/2010/main">
    <mc:Choice Requires="p14">
      <p:transition spd="slow" p14:dur="2000" advTm="41992"/>
    </mc:Choice>
    <mc:Fallback xmlns="">
      <p:transition spd="slow" advTm="41992"/>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5">
            <a:extLst>
              <a:ext uri="{FF2B5EF4-FFF2-40B4-BE49-F238E27FC236}">
                <a16:creationId xmlns:a16="http://schemas.microsoft.com/office/drawing/2014/main" id="{4993CA39-A66F-0411-4943-38BB2AFFD420}"/>
              </a:ext>
            </a:extLst>
          </p:cNvPr>
          <p:cNvGraphicFramePr>
            <a:graphicFrameLocks noGrp="1"/>
          </p:cNvGraphicFramePr>
          <p:nvPr/>
        </p:nvGraphicFramePr>
        <p:xfrm>
          <a:off x="478595" y="1313353"/>
          <a:ext cx="11381173" cy="5245009"/>
        </p:xfrm>
        <a:graphic>
          <a:graphicData uri="http://schemas.openxmlformats.org/drawingml/2006/table">
            <a:tbl>
              <a:tblPr firstRow="1" bandRow="1">
                <a:tableStyleId>{5C22544A-7EE6-4342-B048-85BDC9FD1C3A}</a:tableStyleId>
              </a:tblPr>
              <a:tblGrid>
                <a:gridCol w="2032987">
                  <a:extLst>
                    <a:ext uri="{9D8B030D-6E8A-4147-A177-3AD203B41FA5}">
                      <a16:colId xmlns:a16="http://schemas.microsoft.com/office/drawing/2014/main" val="3644427629"/>
                    </a:ext>
                  </a:extLst>
                </a:gridCol>
                <a:gridCol w="4302060">
                  <a:extLst>
                    <a:ext uri="{9D8B030D-6E8A-4147-A177-3AD203B41FA5}">
                      <a16:colId xmlns:a16="http://schemas.microsoft.com/office/drawing/2014/main" val="298681056"/>
                    </a:ext>
                  </a:extLst>
                </a:gridCol>
                <a:gridCol w="5046126">
                  <a:extLst>
                    <a:ext uri="{9D8B030D-6E8A-4147-A177-3AD203B41FA5}">
                      <a16:colId xmlns:a16="http://schemas.microsoft.com/office/drawing/2014/main" val="3702442924"/>
                    </a:ext>
                  </a:extLst>
                </a:gridCol>
              </a:tblGrid>
              <a:tr h="476819">
                <a:tc>
                  <a:txBody>
                    <a:bodyPr/>
                    <a:lstStyle/>
                    <a:p>
                      <a:pPr algn="ctr"/>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著作権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分類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dirty="0">
                          <a:solidFill>
                            <a:schemeClr val="tx1"/>
                          </a:solidFill>
                          <a:latin typeface="ＭＳ Ｐゴシック" panose="020B0600070205080204" pitchFamily="50" charset="-128"/>
                          <a:ea typeface="ＭＳ Ｐゴシック" panose="020B0600070205080204" pitchFamily="50" charset="-128"/>
                        </a:rPr>
                        <a:t>概要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5467040"/>
                  </a:ext>
                </a:extLst>
              </a:tr>
              <a:tr h="476819">
                <a:tc rowSpan="5">
                  <a:txBody>
                    <a:bodyPr/>
                    <a:lstStyle/>
                    <a:p>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　　　　　</a:t>
                      </a: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kumimoji="1" lang="en-US" altLang="ja-JP" sz="2400" dirty="0">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800" dirty="0">
                          <a:latin typeface="ＭＳ ゴシック" panose="020B0609070205080204" pitchFamily="49" charset="-128"/>
                          <a:ea typeface="ＭＳ ゴシック" panose="020B0609070205080204" pitchFamily="49" charset="-128"/>
                        </a:rPr>
                        <a:t>無断コピーされない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098232"/>
                  </a:ext>
                </a:extLst>
              </a:tr>
              <a:tr h="476819">
                <a:tc vMerge="1">
                  <a:txBody>
                    <a:bodyPr/>
                    <a:lstStyle/>
                    <a:p>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ＭＳ ゴシック" panose="020B0609070205080204" pitchFamily="49" charset="-128"/>
                          <a:ea typeface="ＭＳ ゴシック" panose="020B0609070205080204" pitchFamily="49" charset="-128"/>
                        </a:rPr>
                        <a:t>無断公衆交信されない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4888507"/>
                  </a:ext>
                </a:extLst>
              </a:tr>
              <a:tr h="476819">
                <a:tc vMerge="1">
                  <a:txBody>
                    <a:bodyPr/>
                    <a:lstStyle/>
                    <a:p>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400" dirty="0">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ＭＳ ゴシック" panose="020B0609070205080204" pitchFamily="49" charset="-128"/>
                          <a:ea typeface="ＭＳ ゴシック" panose="020B0609070205080204" pitchFamily="49" charset="-128"/>
                        </a:rPr>
                        <a:t>無断上演・演奏などされない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3628979"/>
                  </a:ext>
                </a:extLst>
              </a:tr>
              <a:tr h="476819">
                <a:tc vMerge="1">
                  <a:txBody>
                    <a:bodyPr/>
                    <a:lstStyle/>
                    <a:p>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ＭＳ ゴシック" panose="020B0609070205080204" pitchFamily="49" charset="-128"/>
                          <a:ea typeface="ＭＳ ゴシック" panose="020B0609070205080204" pitchFamily="49" charset="-128"/>
                        </a:rPr>
                        <a:t>多数に無断頒布されない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8216350"/>
                  </a:ext>
                </a:extLst>
              </a:tr>
              <a:tr h="476819">
                <a:tc vMerge="1">
                  <a:txBody>
                    <a:bodyPr/>
                    <a:lstStyle/>
                    <a:p>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2400" dirty="0">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ＭＳ ゴシック" panose="020B0609070205080204" pitchFamily="49" charset="-128"/>
                          <a:ea typeface="ＭＳ ゴシック" panose="020B0609070205080204" pitchFamily="49" charset="-128"/>
                        </a:rPr>
                        <a:t>多数に無断譲渡・貸与されない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991130"/>
                  </a:ext>
                </a:extLst>
              </a:tr>
              <a:tr h="476819">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ＭＳ ゴシック" panose="020B0609070205080204" pitchFamily="49" charset="-128"/>
                          <a:ea typeface="ＭＳ ゴシック" panose="020B0609070205080204" pitchFamily="49" charset="-128"/>
                        </a:rPr>
                        <a:t>無断翻訳されない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036139"/>
                  </a:ext>
                </a:extLst>
              </a:tr>
              <a:tr h="476819">
                <a:tc>
                  <a:txBody>
                    <a:bodyPr/>
                    <a:lstStyle/>
                    <a:p>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endParaRPr kumimoji="1"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400" dirty="0">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ＭＳ ゴシック" panose="020B0609070205080204" pitchFamily="49" charset="-128"/>
                          <a:ea typeface="ＭＳ ゴシック" panose="020B0609070205080204" pitchFamily="49" charset="-128"/>
                        </a:rPr>
                        <a:t>公表の可否決定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673863"/>
                  </a:ext>
                </a:extLst>
              </a:tr>
              <a:tr h="476819">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dirty="0">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ＭＳ ゴシック" panose="020B0609070205080204" pitchFamily="49" charset="-128"/>
                          <a:ea typeface="ＭＳ ゴシック" panose="020B0609070205080204" pitchFamily="49" charset="-128"/>
                        </a:rPr>
                        <a:t>氏名</a:t>
                      </a:r>
                      <a:r>
                        <a:rPr kumimoji="1" lang="en-US" altLang="ja-JP" sz="1800" dirty="0">
                          <a:latin typeface="ＭＳ ゴシック" panose="020B0609070205080204" pitchFamily="49" charset="-128"/>
                          <a:ea typeface="ＭＳ ゴシック" panose="020B0609070205080204" pitchFamily="49" charset="-128"/>
                        </a:rPr>
                        <a:t>(</a:t>
                      </a:r>
                      <a:r>
                        <a:rPr kumimoji="1" lang="ja-JP" altLang="en-US" sz="1800" dirty="0">
                          <a:latin typeface="ＭＳ ゴシック" panose="020B0609070205080204" pitchFamily="49" charset="-128"/>
                          <a:ea typeface="ＭＳ ゴシック" panose="020B0609070205080204" pitchFamily="49" charset="-128"/>
                        </a:rPr>
                        <a:t>本名・改名</a:t>
                      </a:r>
                      <a:r>
                        <a:rPr kumimoji="1" lang="en-US" altLang="ja-JP" sz="1800" dirty="0">
                          <a:latin typeface="ＭＳ ゴシック" panose="020B0609070205080204" pitchFamily="49" charset="-128"/>
                          <a:ea typeface="ＭＳ ゴシック" panose="020B0609070205080204" pitchFamily="49" charset="-128"/>
                        </a:rPr>
                        <a:t>)</a:t>
                      </a:r>
                      <a:r>
                        <a:rPr kumimoji="1" lang="ja-JP" altLang="en-US" sz="1800" dirty="0">
                          <a:latin typeface="ＭＳ ゴシック" panose="020B0609070205080204" pitchFamily="49" charset="-128"/>
                          <a:ea typeface="ＭＳ ゴシック" panose="020B0609070205080204" pitchFamily="49" charset="-128"/>
                        </a:rPr>
                        <a:t>表示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6383505"/>
                  </a:ext>
                </a:extLst>
              </a:tr>
              <a:tr h="476819">
                <a:tc>
                  <a:txBody>
                    <a:bodyPr/>
                    <a:lstStyle/>
                    <a:p>
                      <a:endParaRPr kumimoji="1"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2400" dirty="0">
                          <a:latin typeface="ＭＳ ゴシック" panose="020B0609070205080204" pitchFamily="49" charset="-128"/>
                          <a:ea typeface="ＭＳ ゴシック" panose="020B0609070205080204" pitchFamily="49" charset="-128"/>
                        </a:rPr>
                        <a:t>(                         )</a:t>
                      </a: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ＭＳ ゴシック" panose="020B0609070205080204" pitchFamily="49" charset="-128"/>
                          <a:ea typeface="ＭＳ ゴシック" panose="020B0609070205080204" pitchFamily="49" charset="-128"/>
                        </a:rPr>
                        <a:t>意に反して改変されない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5000300"/>
                  </a:ext>
                </a:extLst>
              </a:tr>
              <a:tr h="476819">
                <a:tc>
                  <a:txBody>
                    <a:bodyPr/>
                    <a:lstStyle/>
                    <a:p>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endParaRPr kumimoji="1"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ＭＳ ゴシック" panose="020B0609070205080204" pitchFamily="49" charset="-128"/>
                          <a:ea typeface="ＭＳ ゴシック" panose="020B0609070205080204" pitchFamily="49" charset="-128"/>
                        </a:rPr>
                        <a:t>多数に著作物を伝達する者に与えられる権利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2954818"/>
                  </a:ext>
                </a:extLst>
              </a:tr>
            </a:tbl>
          </a:graphicData>
        </a:graphic>
      </p:graphicFrame>
      <p:sp>
        <p:nvSpPr>
          <p:cNvPr id="8" name="テキスト ボックス 7">
            <a:extLst>
              <a:ext uri="{FF2B5EF4-FFF2-40B4-BE49-F238E27FC236}">
                <a16:creationId xmlns:a16="http://schemas.microsoft.com/office/drawing/2014/main" id="{F2DBC30C-6809-AAD2-D495-5A108E5C7603}"/>
              </a:ext>
            </a:extLst>
          </p:cNvPr>
          <p:cNvSpPr txBox="1"/>
          <p:nvPr/>
        </p:nvSpPr>
        <p:spPr>
          <a:xfrm>
            <a:off x="10000593" y="3281969"/>
            <a:ext cx="1647814"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譲渡・貸与権</a:t>
            </a:r>
          </a:p>
        </p:txBody>
      </p:sp>
      <p:sp>
        <p:nvSpPr>
          <p:cNvPr id="10" name="テキスト ボックス 9">
            <a:extLst>
              <a:ext uri="{FF2B5EF4-FFF2-40B4-BE49-F238E27FC236}">
                <a16:creationId xmlns:a16="http://schemas.microsoft.com/office/drawing/2014/main" id="{BB265565-3605-0820-CFA1-A9B212FD30FA}"/>
              </a:ext>
            </a:extLst>
          </p:cNvPr>
          <p:cNvSpPr txBox="1"/>
          <p:nvPr/>
        </p:nvSpPr>
        <p:spPr>
          <a:xfrm>
            <a:off x="6083995" y="847791"/>
            <a:ext cx="3683159"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上演・演奏・上映・口述・展示権</a:t>
            </a:r>
          </a:p>
        </p:txBody>
      </p:sp>
      <p:sp>
        <p:nvSpPr>
          <p:cNvPr id="11" name="テキスト ボックス 10">
            <a:extLst>
              <a:ext uri="{FF2B5EF4-FFF2-40B4-BE49-F238E27FC236}">
                <a16:creationId xmlns:a16="http://schemas.microsoft.com/office/drawing/2014/main" id="{070077B7-3678-F07F-A278-AF10CF7A56CD}"/>
              </a:ext>
            </a:extLst>
          </p:cNvPr>
          <p:cNvSpPr txBox="1"/>
          <p:nvPr/>
        </p:nvSpPr>
        <p:spPr>
          <a:xfrm>
            <a:off x="10510968" y="3749287"/>
            <a:ext cx="1129629"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頒布権</a:t>
            </a:r>
          </a:p>
        </p:txBody>
      </p:sp>
      <p:sp>
        <p:nvSpPr>
          <p:cNvPr id="12" name="テキスト ボックス 11">
            <a:extLst>
              <a:ext uri="{FF2B5EF4-FFF2-40B4-BE49-F238E27FC236}">
                <a16:creationId xmlns:a16="http://schemas.microsoft.com/office/drawing/2014/main" id="{A9D46839-0E7C-288E-547D-52C2E0DE4474}"/>
              </a:ext>
            </a:extLst>
          </p:cNvPr>
          <p:cNvSpPr txBox="1"/>
          <p:nvPr/>
        </p:nvSpPr>
        <p:spPr>
          <a:xfrm>
            <a:off x="10434809" y="1407967"/>
            <a:ext cx="1154545"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複製権</a:t>
            </a:r>
          </a:p>
        </p:txBody>
      </p:sp>
      <p:sp>
        <p:nvSpPr>
          <p:cNvPr id="15" name="テキスト ボックス 14">
            <a:extLst>
              <a:ext uri="{FF2B5EF4-FFF2-40B4-BE49-F238E27FC236}">
                <a16:creationId xmlns:a16="http://schemas.microsoft.com/office/drawing/2014/main" id="{85511437-E165-55C5-1559-09F9C9F44D58}"/>
              </a:ext>
            </a:extLst>
          </p:cNvPr>
          <p:cNvSpPr txBox="1"/>
          <p:nvPr/>
        </p:nvSpPr>
        <p:spPr>
          <a:xfrm>
            <a:off x="10064088" y="5171312"/>
            <a:ext cx="1581410"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公衆送信権</a:t>
            </a:r>
          </a:p>
        </p:txBody>
      </p:sp>
      <p:sp>
        <p:nvSpPr>
          <p:cNvPr id="17" name="テキスト ボックス 16">
            <a:extLst>
              <a:ext uri="{FF2B5EF4-FFF2-40B4-BE49-F238E27FC236}">
                <a16:creationId xmlns:a16="http://schemas.microsoft.com/office/drawing/2014/main" id="{20D17CDD-7559-509C-516F-D40C275DC7A9}"/>
              </a:ext>
            </a:extLst>
          </p:cNvPr>
          <p:cNvSpPr txBox="1"/>
          <p:nvPr/>
        </p:nvSpPr>
        <p:spPr>
          <a:xfrm>
            <a:off x="10533350" y="5642095"/>
            <a:ext cx="1094152"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公表権</a:t>
            </a:r>
          </a:p>
        </p:txBody>
      </p:sp>
      <p:sp>
        <p:nvSpPr>
          <p:cNvPr id="18" name="テキスト ボックス 17">
            <a:extLst>
              <a:ext uri="{FF2B5EF4-FFF2-40B4-BE49-F238E27FC236}">
                <a16:creationId xmlns:a16="http://schemas.microsoft.com/office/drawing/2014/main" id="{6E93C1C1-EAD4-0155-0003-7F2FBF7EC657}"/>
              </a:ext>
            </a:extLst>
          </p:cNvPr>
          <p:cNvSpPr txBox="1"/>
          <p:nvPr/>
        </p:nvSpPr>
        <p:spPr>
          <a:xfrm>
            <a:off x="10462997" y="2833309"/>
            <a:ext cx="1156513"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翻訳権</a:t>
            </a:r>
          </a:p>
        </p:txBody>
      </p:sp>
      <p:sp>
        <p:nvSpPr>
          <p:cNvPr id="19" name="テキスト ボックス 18">
            <a:extLst>
              <a:ext uri="{FF2B5EF4-FFF2-40B4-BE49-F238E27FC236}">
                <a16:creationId xmlns:a16="http://schemas.microsoft.com/office/drawing/2014/main" id="{34F50319-94CA-8C38-5F26-EC95D01B6E52}"/>
              </a:ext>
            </a:extLst>
          </p:cNvPr>
          <p:cNvSpPr txBox="1"/>
          <p:nvPr/>
        </p:nvSpPr>
        <p:spPr>
          <a:xfrm>
            <a:off x="9904462" y="838540"/>
            <a:ext cx="1678900"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氏名表示権</a:t>
            </a:r>
          </a:p>
        </p:txBody>
      </p:sp>
      <p:sp>
        <p:nvSpPr>
          <p:cNvPr id="21" name="テキスト ボックス 20">
            <a:extLst>
              <a:ext uri="{FF2B5EF4-FFF2-40B4-BE49-F238E27FC236}">
                <a16:creationId xmlns:a16="http://schemas.microsoft.com/office/drawing/2014/main" id="{68378ABC-3DBF-60E3-D33F-055806DA8B86}"/>
              </a:ext>
            </a:extLst>
          </p:cNvPr>
          <p:cNvSpPr txBox="1"/>
          <p:nvPr/>
        </p:nvSpPr>
        <p:spPr>
          <a:xfrm>
            <a:off x="9916009" y="1897873"/>
            <a:ext cx="1647814"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同一性保持権</a:t>
            </a:r>
          </a:p>
        </p:txBody>
      </p:sp>
      <p:sp>
        <p:nvSpPr>
          <p:cNvPr id="2" name="テキスト ボックス 1">
            <a:extLst>
              <a:ext uri="{FF2B5EF4-FFF2-40B4-BE49-F238E27FC236}">
                <a16:creationId xmlns:a16="http://schemas.microsoft.com/office/drawing/2014/main" id="{9520CEC8-07E2-F33A-2472-C4D0E43BB1F9}"/>
              </a:ext>
            </a:extLst>
          </p:cNvPr>
          <p:cNvSpPr txBox="1"/>
          <p:nvPr/>
        </p:nvSpPr>
        <p:spPr>
          <a:xfrm>
            <a:off x="10027483" y="4712154"/>
            <a:ext cx="1647814"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著作者人格権</a:t>
            </a:r>
          </a:p>
        </p:txBody>
      </p:sp>
      <p:sp>
        <p:nvSpPr>
          <p:cNvPr id="3" name="テキスト ボックス 2">
            <a:extLst>
              <a:ext uri="{FF2B5EF4-FFF2-40B4-BE49-F238E27FC236}">
                <a16:creationId xmlns:a16="http://schemas.microsoft.com/office/drawing/2014/main" id="{C07B8CCE-BC63-8184-5EF6-04DC79A59CF0}"/>
              </a:ext>
            </a:extLst>
          </p:cNvPr>
          <p:cNvSpPr txBox="1"/>
          <p:nvPr/>
        </p:nvSpPr>
        <p:spPr>
          <a:xfrm>
            <a:off x="9998186" y="4237731"/>
            <a:ext cx="1647814"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著作隣接権</a:t>
            </a:r>
          </a:p>
        </p:txBody>
      </p:sp>
      <p:sp>
        <p:nvSpPr>
          <p:cNvPr id="4" name="テキスト ボックス 3">
            <a:extLst>
              <a:ext uri="{FF2B5EF4-FFF2-40B4-BE49-F238E27FC236}">
                <a16:creationId xmlns:a16="http://schemas.microsoft.com/office/drawing/2014/main" id="{F19B8A73-2B3C-19DA-62E6-B0F979127B66}"/>
              </a:ext>
            </a:extLst>
          </p:cNvPr>
          <p:cNvSpPr txBox="1"/>
          <p:nvPr/>
        </p:nvSpPr>
        <p:spPr>
          <a:xfrm>
            <a:off x="10367498" y="2327434"/>
            <a:ext cx="1254526" cy="369332"/>
          </a:xfrm>
          <a:prstGeom prst="rect">
            <a:avLst/>
          </a:prstGeom>
          <a:noFill/>
          <a:ln>
            <a:solidFill>
              <a:schemeClr val="accent5">
                <a:lumMod val="50000"/>
              </a:schemeClr>
            </a:solidFill>
          </a:ln>
        </p:spPr>
        <p:txBody>
          <a:bodyPr wrap="square">
            <a:sp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財産権</a:t>
            </a:r>
          </a:p>
        </p:txBody>
      </p:sp>
      <p:sp>
        <p:nvSpPr>
          <p:cNvPr id="6" name="タイトル 1">
            <a:extLst>
              <a:ext uri="{FF2B5EF4-FFF2-40B4-BE49-F238E27FC236}">
                <a16:creationId xmlns:a16="http://schemas.microsoft.com/office/drawing/2014/main" id="{91519A28-BC3B-3B23-C952-3134AEEB7B2E}"/>
              </a:ext>
            </a:extLst>
          </p:cNvPr>
          <p:cNvSpPr>
            <a:spLocks noGrp="1"/>
          </p:cNvSpPr>
          <p:nvPr>
            <p:ph type="title"/>
          </p:nvPr>
        </p:nvSpPr>
        <p:spPr>
          <a:xfrm>
            <a:off x="351720" y="213111"/>
            <a:ext cx="11473336" cy="582831"/>
          </a:xfrm>
        </p:spPr>
        <p:txBody>
          <a:bodyPr>
            <a:normAutofit fontScale="90000"/>
          </a:bodyPr>
          <a:lstStyle/>
          <a:p>
            <a:r>
              <a:rPr kumimoji="1" lang="en-US" altLang="ja-JP" sz="2400" dirty="0">
                <a:highlight>
                  <a:srgbClr val="FFFF00"/>
                </a:highlight>
                <a:latin typeface="ＭＳ ゴシック" panose="020B0609070205080204" pitchFamily="49" charset="-128"/>
                <a:ea typeface="ＭＳ ゴシック" panose="020B0609070205080204" pitchFamily="49" charset="-128"/>
              </a:rPr>
              <a:t>(2-2) </a:t>
            </a:r>
            <a:r>
              <a:rPr kumimoji="1" lang="ja-JP" altLang="en-US" sz="2400" dirty="0">
                <a:highlight>
                  <a:srgbClr val="FFFF00"/>
                </a:highlight>
                <a:latin typeface="ＭＳ ゴシック" panose="020B0609070205080204" pitchFamily="49" charset="-128"/>
                <a:ea typeface="ＭＳ ゴシック" panose="020B0609070205080204" pitchFamily="49" charset="-128"/>
              </a:rPr>
              <a:t> 著作権</a:t>
            </a:r>
            <a:r>
              <a:rPr lang="ja-JP" altLang="en-US" sz="2400" dirty="0">
                <a:highlight>
                  <a:srgbClr val="FFFF00"/>
                </a:highlight>
                <a:latin typeface="ＭＳ ゴシック" panose="020B0609070205080204" pitchFamily="49" charset="-128"/>
                <a:ea typeface="ＭＳ ゴシック" panose="020B0609070205080204" pitchFamily="49" charset="-128"/>
              </a:rPr>
              <a:t>に関する概要から権利の名称と分類を</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内にタイルを埋めて回答せよ</a:t>
            </a:r>
            <a:endParaRPr kumimoji="1" lang="ja-JP" altLang="en-US" sz="2400" dirty="0">
              <a:highlight>
                <a:srgbClr val="FFFF00"/>
              </a:highlight>
              <a:latin typeface="ＭＳ ゴシック" panose="020B0609070205080204" pitchFamily="49" charset="-128"/>
              <a:ea typeface="ＭＳ ゴシック" panose="020B0609070205080204" pitchFamily="49" charset="-128"/>
            </a:endParaRPr>
          </a:p>
        </p:txBody>
      </p:sp>
    </p:spTree>
    <p:custDataLst>
      <p:tags r:id="rId1"/>
    </p:custDataLst>
    <p:extLst>
      <p:ext uri="{BB962C8B-B14F-4D97-AF65-F5344CB8AC3E}">
        <p14:creationId xmlns:p14="http://schemas.microsoft.com/office/powerpoint/2010/main" val="568498209"/>
      </p:ext>
    </p:extLst>
  </p:cSld>
  <p:clrMapOvr>
    <a:masterClrMapping/>
  </p:clrMapOvr>
  <mc:AlternateContent xmlns:mc="http://schemas.openxmlformats.org/markup-compatibility/2006" xmlns:p14="http://schemas.microsoft.com/office/powerpoint/2010/main">
    <mc:Choice Requires="p14">
      <p:transition spd="slow" p14:dur="2000" advTm="28210"/>
    </mc:Choice>
    <mc:Fallback xmlns="">
      <p:transition spd="slow" advTm="28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2.91667E-6 -3.7037E-6 L -0.77135 -0.07014 " pathEditMode="relative" rAng="0" ptsTypes="AA">
                                      <p:cBhvr>
                                        <p:cTn id="32" dur="500" fill="hold"/>
                                        <p:tgtEl>
                                          <p:spTgt spid="4"/>
                                        </p:tgtEl>
                                        <p:attrNameLst>
                                          <p:attrName>ppt_x</p:attrName>
                                          <p:attrName>ppt_y</p:attrName>
                                        </p:attrNameLst>
                                      </p:cBhvr>
                                      <p:rCtr x="-38568" y="-3519"/>
                                    </p:animMotion>
                                  </p:childTnLst>
                                </p:cTn>
                              </p:par>
                              <p:par>
                                <p:cTn id="33" presetID="42" presetClass="path" presetSubtype="0" accel="50000" decel="50000" fill="hold" grpId="1" nodeType="withEffect">
                                  <p:stCondLst>
                                    <p:cond delay="0"/>
                                  </p:stCondLst>
                                  <p:childTnLst>
                                    <p:animMotion origin="layout" path="M -4.16667E-6 1.11111E-6 L -0.76562 0.00347 " pathEditMode="relative" rAng="0" ptsTypes="AA">
                                      <p:cBhvr>
                                        <p:cTn id="34" dur="500" fill="hold"/>
                                        <p:tgtEl>
                                          <p:spTgt spid="2"/>
                                        </p:tgtEl>
                                        <p:attrNameLst>
                                          <p:attrName>ppt_x</p:attrName>
                                          <p:attrName>ppt_y</p:attrName>
                                        </p:attrNameLst>
                                      </p:cBhvr>
                                      <p:rCtr x="-38281" y="162"/>
                                    </p:animMotion>
                                  </p:childTnLst>
                                </p:cTn>
                              </p:par>
                              <p:par>
                                <p:cTn id="35" presetID="42" presetClass="path" presetSubtype="0" accel="50000" decel="50000" fill="hold" grpId="1" nodeType="withEffect">
                                  <p:stCondLst>
                                    <p:cond delay="0"/>
                                  </p:stCondLst>
                                  <p:childTnLst>
                                    <p:animMotion origin="layout" path="M -2.08333E-7 4.07407E-6 L -0.7474 0.27939 " pathEditMode="relative" rAng="0" ptsTypes="AA">
                                      <p:cBhvr>
                                        <p:cTn id="36" dur="500" fill="hold"/>
                                        <p:tgtEl>
                                          <p:spTgt spid="3"/>
                                        </p:tgtEl>
                                        <p:attrNameLst>
                                          <p:attrName>ppt_x</p:attrName>
                                          <p:attrName>ppt_y</p:attrName>
                                        </p:attrNameLst>
                                      </p:cBhvr>
                                      <p:rCtr x="-37370" y="13958"/>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5E-6 4.07407E-6 L -0.62644 0.06643 " pathEditMode="relative" rAng="0" ptsTypes="AA">
                                      <p:cBhvr>
                                        <p:cTn id="40" dur="500" fill="hold"/>
                                        <p:tgtEl>
                                          <p:spTgt spid="12"/>
                                        </p:tgtEl>
                                        <p:attrNameLst>
                                          <p:attrName>ppt_x</p:attrName>
                                          <p:attrName>ppt_y</p:attrName>
                                        </p:attrNameLst>
                                      </p:cBhvr>
                                      <p:rCtr x="-31328" y="3310"/>
                                    </p:animMotion>
                                  </p:childTnLst>
                                </p:cTn>
                              </p:par>
                              <p:par>
                                <p:cTn id="41" presetID="42" presetClass="path" presetSubtype="0" accel="50000" decel="50000" fill="hold" grpId="1" nodeType="withEffect">
                                  <p:stCondLst>
                                    <p:cond delay="0"/>
                                  </p:stCondLst>
                                  <p:childTnLst>
                                    <p:animMotion origin="layout" path="M -4.58333E-6 1.48148E-6 L -0.59257 -0.41158 " pathEditMode="relative" rAng="0" ptsTypes="AA">
                                      <p:cBhvr>
                                        <p:cTn id="42" dur="500" fill="hold"/>
                                        <p:tgtEl>
                                          <p:spTgt spid="15"/>
                                        </p:tgtEl>
                                        <p:attrNameLst>
                                          <p:attrName>ppt_x</p:attrName>
                                          <p:attrName>ppt_y</p:attrName>
                                        </p:attrNameLst>
                                      </p:cBhvr>
                                      <p:rCtr x="-29635" y="-20579"/>
                                    </p:animMotion>
                                  </p:childTnLst>
                                </p:cTn>
                              </p:par>
                              <p:par>
                                <p:cTn id="43" presetID="42" presetClass="path" presetSubtype="0" accel="50000" decel="50000" fill="hold" grpId="1" nodeType="withEffect">
                                  <p:stCondLst>
                                    <p:cond delay="0"/>
                                  </p:stCondLst>
                                  <p:childTnLst>
                                    <p:animMotion origin="layout" path="M -0.17096 0.00139 L -0.26745 0.28681 " pathEditMode="relative" rAng="0" ptsTypes="AA">
                                      <p:cBhvr>
                                        <p:cTn id="44" dur="500" fill="hold"/>
                                        <p:tgtEl>
                                          <p:spTgt spid="10"/>
                                        </p:tgtEl>
                                        <p:attrNameLst>
                                          <p:attrName>ppt_x</p:attrName>
                                          <p:attrName>ppt_y</p:attrName>
                                        </p:attrNameLst>
                                      </p:cBhvr>
                                      <p:rCtr x="-4831" y="14259"/>
                                    </p:animMotion>
                                  </p:childTnLst>
                                </p:cTn>
                              </p:par>
                              <p:par>
                                <p:cTn id="45" presetID="42" presetClass="path" presetSubtype="0" accel="50000" decel="50000" fill="hold" grpId="1" nodeType="withEffect">
                                  <p:stCondLst>
                                    <p:cond delay="0"/>
                                  </p:stCondLst>
                                  <p:childTnLst>
                                    <p:animMotion origin="layout" path="M -3.54167E-6 -1.11111E-6 L -0.63698 -0.06967 " pathEditMode="relative" rAng="0" ptsTypes="AA">
                                      <p:cBhvr>
                                        <p:cTn id="46" dur="500" fill="hold"/>
                                        <p:tgtEl>
                                          <p:spTgt spid="11"/>
                                        </p:tgtEl>
                                        <p:attrNameLst>
                                          <p:attrName>ppt_x</p:attrName>
                                          <p:attrName>ppt_y</p:attrName>
                                        </p:attrNameLst>
                                      </p:cBhvr>
                                      <p:rCtr x="-31849" y="-3495"/>
                                    </p:animMotion>
                                  </p:childTnLst>
                                </p:cTn>
                              </p:par>
                              <p:par>
                                <p:cTn id="47" presetID="42" presetClass="path" presetSubtype="0" accel="50000" decel="50000" fill="hold" grpId="1" nodeType="withEffect">
                                  <p:stCondLst>
                                    <p:cond delay="0"/>
                                  </p:stCondLst>
                                  <p:childTnLst>
                                    <p:animMotion origin="layout" path="M -6.25E-7 -4.07407E-6 L -0.58789 0.07061 " pathEditMode="relative" rAng="0" ptsTypes="AA">
                                      <p:cBhvr>
                                        <p:cTn id="48" dur="500" fill="hold"/>
                                        <p:tgtEl>
                                          <p:spTgt spid="8"/>
                                        </p:tgtEl>
                                        <p:attrNameLst>
                                          <p:attrName>ppt_x</p:attrName>
                                          <p:attrName>ppt_y</p:attrName>
                                        </p:attrNameLst>
                                      </p:cBhvr>
                                      <p:rCtr x="-29401" y="3519"/>
                                    </p:animMotion>
                                  </p:childTnLst>
                                </p:cTn>
                              </p:par>
                              <p:par>
                                <p:cTn id="49" presetID="42" presetClass="path" presetSubtype="0" accel="50000" decel="50000" fill="hold" grpId="1" nodeType="withEffect">
                                  <p:stCondLst>
                                    <p:cond delay="0"/>
                                  </p:stCondLst>
                                  <p:childTnLst>
                                    <p:animMotion origin="layout" path="M 1.04167E-6 3.7037E-6 L -0.62435 0.2 " pathEditMode="relative" rAng="0" ptsTypes="AA">
                                      <p:cBhvr>
                                        <p:cTn id="50" dur="500" fill="hold"/>
                                        <p:tgtEl>
                                          <p:spTgt spid="18"/>
                                        </p:tgtEl>
                                        <p:attrNameLst>
                                          <p:attrName>ppt_x</p:attrName>
                                          <p:attrName>ppt_y</p:attrName>
                                        </p:attrNameLst>
                                      </p:cBhvr>
                                      <p:rCtr x="-31224" y="10000"/>
                                    </p:animMotion>
                                  </p:childTnLst>
                                </p:cTn>
                              </p:par>
                              <p:par>
                                <p:cTn id="51" presetID="42" presetClass="path" presetSubtype="0" accel="50000" decel="50000" fill="hold" grpId="1" nodeType="withEffect">
                                  <p:stCondLst>
                                    <p:cond delay="0"/>
                                  </p:stCondLst>
                                  <p:childTnLst>
                                    <p:animMotion origin="layout" path="M -3.95833E-6 2.96296E-6 L -0.62669 -0.1375 " pathEditMode="relative" rAng="0" ptsTypes="AA">
                                      <p:cBhvr>
                                        <p:cTn id="52" dur="500" fill="hold"/>
                                        <p:tgtEl>
                                          <p:spTgt spid="17"/>
                                        </p:tgtEl>
                                        <p:attrNameLst>
                                          <p:attrName>ppt_x</p:attrName>
                                          <p:attrName>ppt_y</p:attrName>
                                        </p:attrNameLst>
                                      </p:cBhvr>
                                      <p:rCtr x="-31341" y="-6875"/>
                                    </p:animMotion>
                                  </p:childTnLst>
                                </p:cTn>
                              </p:par>
                              <p:par>
                                <p:cTn id="53" presetID="42" presetClass="path" presetSubtype="0" accel="50000" decel="50000" fill="hold" grpId="1" nodeType="withEffect">
                                  <p:stCondLst>
                                    <p:cond delay="0"/>
                                  </p:stCondLst>
                                  <p:childTnLst>
                                    <p:animMotion origin="layout" path="M 1.11022E-16 -4.07407E-6 L -0.57904 0.63102 " pathEditMode="relative" rAng="0" ptsTypes="AA">
                                      <p:cBhvr>
                                        <p:cTn id="54" dur="500" fill="hold"/>
                                        <p:tgtEl>
                                          <p:spTgt spid="19"/>
                                        </p:tgtEl>
                                        <p:attrNameLst>
                                          <p:attrName>ppt_x</p:attrName>
                                          <p:attrName>ppt_y</p:attrName>
                                        </p:attrNameLst>
                                      </p:cBhvr>
                                      <p:rCtr x="-28958" y="31551"/>
                                    </p:animMotion>
                                  </p:childTnLst>
                                </p:cTn>
                              </p:par>
                              <p:par>
                                <p:cTn id="55" presetID="42" presetClass="path" presetSubtype="0" accel="50000" decel="50000" fill="hold" grpId="1" nodeType="withEffect">
                                  <p:stCondLst>
                                    <p:cond delay="0"/>
                                  </p:stCondLst>
                                  <p:childTnLst>
                                    <p:animMotion origin="layout" path="M 6.25E-7 -3.7037E-6 L -0.57487 0.54954 " pathEditMode="relative" rAng="0" ptsTypes="AA">
                                      <p:cBhvr>
                                        <p:cTn id="56" dur="500" fill="hold"/>
                                        <p:tgtEl>
                                          <p:spTgt spid="21"/>
                                        </p:tgtEl>
                                        <p:attrNameLst>
                                          <p:attrName>ppt_x</p:attrName>
                                          <p:attrName>ppt_y</p:attrName>
                                        </p:attrNameLst>
                                      </p:cBhvr>
                                      <p:rCtr x="-28750" y="2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2" grpId="1" animBg="1"/>
      <p:bldP spid="15" grpId="0" animBg="1"/>
      <p:bldP spid="15" grpId="1" animBg="1"/>
      <p:bldP spid="17" grpId="0" animBg="1"/>
      <p:bldP spid="17" grpId="1" animBg="1"/>
      <p:bldP spid="18" grpId="0" animBg="1"/>
      <p:bldP spid="18" grpId="1" animBg="1"/>
      <p:bldP spid="19" grpId="0" animBg="1"/>
      <p:bldP spid="19" grpId="1" animBg="1"/>
      <p:bldP spid="21" grpId="0" animBg="1"/>
      <p:bldP spid="21" grpId="1" animBg="1"/>
      <p:bldP spid="2" grpId="0" animBg="1"/>
      <p:bldP spid="2" grpId="1" animBg="1"/>
      <p:bldP spid="3" grpId="0" animBg="1"/>
      <p:bldP spid="3" grpId="1" animBg="1"/>
      <p:bldP spid="4" grpId="0" animBg="1"/>
      <p:bldP spid="4"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1D7D010D-55C4-CCE3-F31C-59721F049FB0}"/>
              </a:ext>
            </a:extLst>
          </p:cNvPr>
          <p:cNvPicPr>
            <a:picLocks noChangeAspect="1"/>
          </p:cNvPicPr>
          <p:nvPr/>
        </p:nvPicPr>
        <p:blipFill rotWithShape="1">
          <a:blip r:embed="rId3"/>
          <a:srcRect t="11267"/>
          <a:stretch/>
        </p:blipFill>
        <p:spPr>
          <a:xfrm>
            <a:off x="491490" y="914400"/>
            <a:ext cx="11209020" cy="5760720"/>
          </a:xfrm>
          <a:prstGeom prst="rect">
            <a:avLst/>
          </a:prstGeom>
        </p:spPr>
      </p:pic>
      <p:sp>
        <p:nvSpPr>
          <p:cNvPr id="3" name="テキスト ボックス 2">
            <a:extLst>
              <a:ext uri="{FF2B5EF4-FFF2-40B4-BE49-F238E27FC236}">
                <a16:creationId xmlns:a16="http://schemas.microsoft.com/office/drawing/2014/main" id="{F143CF91-9495-3261-3F2A-6A40C4EF8E90}"/>
              </a:ext>
            </a:extLst>
          </p:cNvPr>
          <p:cNvSpPr txBox="1"/>
          <p:nvPr/>
        </p:nvSpPr>
        <p:spPr>
          <a:xfrm>
            <a:off x="387991" y="436119"/>
            <a:ext cx="6094602" cy="461665"/>
          </a:xfrm>
          <a:prstGeom prst="rect">
            <a:avLst/>
          </a:prstGeom>
          <a:noFill/>
        </p:spPr>
        <p:txBody>
          <a:bodyPr wrap="square">
            <a:spAutoFit/>
          </a:bodyPr>
          <a:lstStyle/>
          <a:p>
            <a:r>
              <a:rPr lang="en-US" altLang="ja-JP" sz="2400">
                <a:latin typeface="ＭＳ Ｐゴシック" panose="020B0600070205080204" pitchFamily="50" charset="-128"/>
                <a:ea typeface="ＭＳ Ｐゴシック" panose="020B0600070205080204" pitchFamily="50" charset="-128"/>
              </a:rPr>
              <a:t>(2-2)</a:t>
            </a:r>
            <a:r>
              <a:rPr lang="ja-JP" altLang="en-US" sz="2400" dirty="0">
                <a:latin typeface="ＭＳ Ｐゴシック" panose="020B0600070205080204" pitchFamily="50" charset="-128"/>
                <a:ea typeface="ＭＳ Ｐゴシック" panose="020B0600070205080204" pitchFamily="50" charset="-128"/>
              </a:rPr>
              <a:t>　著作権分類</a:t>
            </a:r>
            <a:endParaRPr lang="en-US" altLang="ja-JP" sz="2400" dirty="0">
              <a:latin typeface="ＭＳ Ｐゴシック" panose="020B0600070205080204" pitchFamily="50" charset="-128"/>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1126922144"/>
      </p:ext>
    </p:extLst>
  </p:cSld>
  <p:clrMapOvr>
    <a:masterClrMapping/>
  </p:clrMapOvr>
  <mc:AlternateContent xmlns:mc="http://schemas.openxmlformats.org/markup-compatibility/2006" xmlns:p14="http://schemas.microsoft.com/office/powerpoint/2010/main">
    <mc:Choice Requires="p14">
      <p:transition spd="slow" p14:dur="2000" advTm="66605"/>
    </mc:Choice>
    <mc:Fallback xmlns="">
      <p:transition spd="slow" advTm="66605"/>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8F48A65-FA56-784C-BDB4-0D122E8114FB}"/>
              </a:ext>
            </a:extLst>
          </p:cNvPr>
          <p:cNvSpPr/>
          <p:nvPr/>
        </p:nvSpPr>
        <p:spPr>
          <a:xfrm>
            <a:off x="6769916" y="291830"/>
            <a:ext cx="4951913" cy="1914475"/>
          </a:xfrm>
          <a:prstGeom prst="roundRect">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latin typeface="ＭＳ ゴシック" panose="020B0609070205080204" pitchFamily="49" charset="-128"/>
                <a:ea typeface="ＭＳ ゴシック" panose="020B0609070205080204" pitchFamily="49" charset="-128"/>
              </a:rPr>
              <a:t>基本的人権</a:t>
            </a:r>
            <a:endParaRPr kumimoji="1" lang="en-US" altLang="ja-JP" sz="2800" dirty="0">
              <a:latin typeface="ＭＳ ゴシック" panose="020B0609070205080204" pitchFamily="49" charset="-128"/>
              <a:ea typeface="ＭＳ ゴシック" panose="020B0609070205080204" pitchFamily="49" charset="-128"/>
            </a:endParaRPr>
          </a:p>
          <a:p>
            <a:endParaRPr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endParaRPr lang="en-US" altLang="ja-JP"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3" name="四角形: 角を丸くする 2">
            <a:extLst>
              <a:ext uri="{FF2B5EF4-FFF2-40B4-BE49-F238E27FC236}">
                <a16:creationId xmlns:a16="http://schemas.microsoft.com/office/drawing/2014/main" id="{5801B50E-D999-DEE2-94BF-D8B185EB61B1}"/>
              </a:ext>
            </a:extLst>
          </p:cNvPr>
          <p:cNvSpPr/>
          <p:nvPr/>
        </p:nvSpPr>
        <p:spPr>
          <a:xfrm>
            <a:off x="8237998" y="4718305"/>
            <a:ext cx="1698773" cy="3707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肖像権</a:t>
            </a:r>
          </a:p>
        </p:txBody>
      </p:sp>
      <p:sp>
        <p:nvSpPr>
          <p:cNvPr id="6" name="二等辺三角形 5">
            <a:extLst>
              <a:ext uri="{FF2B5EF4-FFF2-40B4-BE49-F238E27FC236}">
                <a16:creationId xmlns:a16="http://schemas.microsoft.com/office/drawing/2014/main" id="{09A0ED5F-E609-B038-5198-7296FC0001FF}"/>
              </a:ext>
            </a:extLst>
          </p:cNvPr>
          <p:cNvSpPr/>
          <p:nvPr/>
        </p:nvSpPr>
        <p:spPr>
          <a:xfrm>
            <a:off x="2920753" y="870012"/>
            <a:ext cx="2769833" cy="1775534"/>
          </a:xfrm>
          <a:prstGeom prst="triangl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ＭＳ ゴシック" panose="020B0609070205080204" pitchFamily="49" charset="-128"/>
                <a:ea typeface="ＭＳ ゴシック" panose="020B0609070205080204" pitchFamily="49" charset="-128"/>
              </a:rPr>
              <a:t>憲法</a:t>
            </a:r>
          </a:p>
        </p:txBody>
      </p:sp>
      <p:sp>
        <p:nvSpPr>
          <p:cNvPr id="7" name="台形 6">
            <a:extLst>
              <a:ext uri="{FF2B5EF4-FFF2-40B4-BE49-F238E27FC236}">
                <a16:creationId xmlns:a16="http://schemas.microsoft.com/office/drawing/2014/main" id="{197A0EE1-73CC-E6E4-A91B-5741796B1EED}"/>
              </a:ext>
            </a:extLst>
          </p:cNvPr>
          <p:cNvSpPr/>
          <p:nvPr/>
        </p:nvSpPr>
        <p:spPr>
          <a:xfrm>
            <a:off x="2024108" y="2778711"/>
            <a:ext cx="4492101" cy="1118587"/>
          </a:xfrm>
          <a:prstGeom prst="trapezoid">
            <a:avLst>
              <a:gd name="adj" fmla="val 72619"/>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ＭＳ ゴシック" panose="020B0609070205080204" pitchFamily="49" charset="-128"/>
                <a:ea typeface="ＭＳ ゴシック" panose="020B0609070205080204" pitchFamily="49" charset="-128"/>
              </a:rPr>
              <a:t>法律</a:t>
            </a:r>
            <a:endParaRPr kumimoji="1" lang="ja-JP" altLang="en-US" dirty="0"/>
          </a:p>
        </p:txBody>
      </p:sp>
      <p:sp>
        <p:nvSpPr>
          <p:cNvPr id="8" name="台形 7">
            <a:extLst>
              <a:ext uri="{FF2B5EF4-FFF2-40B4-BE49-F238E27FC236}">
                <a16:creationId xmlns:a16="http://schemas.microsoft.com/office/drawing/2014/main" id="{9C0BB38E-1411-E68E-5B20-1E4064B654F2}"/>
              </a:ext>
            </a:extLst>
          </p:cNvPr>
          <p:cNvSpPr/>
          <p:nvPr/>
        </p:nvSpPr>
        <p:spPr>
          <a:xfrm>
            <a:off x="1191087" y="4005309"/>
            <a:ext cx="6257278" cy="1118587"/>
          </a:xfrm>
          <a:prstGeom prst="trapezoid">
            <a:avLst>
              <a:gd name="adj" fmla="val 72619"/>
            </a:avLst>
          </a:prstGeom>
          <a:solidFill>
            <a:srgbClr val="2539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ＭＳ ゴシック" panose="020B0609070205080204" pitchFamily="49" charset="-128"/>
                <a:ea typeface="ＭＳ ゴシック" panose="020B0609070205080204" pitchFamily="49" charset="-128"/>
              </a:rPr>
              <a:t>政令・省令</a:t>
            </a:r>
            <a:endParaRPr kumimoji="1" lang="ja-JP" altLang="en-US" dirty="0"/>
          </a:p>
        </p:txBody>
      </p:sp>
      <p:sp>
        <p:nvSpPr>
          <p:cNvPr id="9" name="台形 8">
            <a:extLst>
              <a:ext uri="{FF2B5EF4-FFF2-40B4-BE49-F238E27FC236}">
                <a16:creationId xmlns:a16="http://schemas.microsoft.com/office/drawing/2014/main" id="{C9CD795E-B757-2059-36A4-BD0D73147CCC}"/>
              </a:ext>
            </a:extLst>
          </p:cNvPr>
          <p:cNvSpPr/>
          <p:nvPr/>
        </p:nvSpPr>
        <p:spPr>
          <a:xfrm>
            <a:off x="319596" y="5264459"/>
            <a:ext cx="8007658" cy="1118587"/>
          </a:xfrm>
          <a:prstGeom prst="trapezoid">
            <a:avLst>
              <a:gd name="adj" fmla="val 72619"/>
            </a:avLst>
          </a:prstGeom>
          <a:solidFill>
            <a:srgbClr val="3A2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ＭＳ ゴシック" panose="020B0609070205080204" pitchFamily="49" charset="-128"/>
                <a:ea typeface="ＭＳ ゴシック" panose="020B0609070205080204" pitchFamily="49" charset="-128"/>
              </a:rPr>
              <a:t>条令</a:t>
            </a:r>
            <a:endParaRPr kumimoji="1" lang="ja-JP" altLang="en-US" dirty="0"/>
          </a:p>
        </p:txBody>
      </p:sp>
      <p:sp>
        <p:nvSpPr>
          <p:cNvPr id="10" name="四角形: 角を丸くする 9">
            <a:extLst>
              <a:ext uri="{FF2B5EF4-FFF2-40B4-BE49-F238E27FC236}">
                <a16:creationId xmlns:a16="http://schemas.microsoft.com/office/drawing/2014/main" id="{CC2433DE-32CC-8180-9779-EC248F00473A}"/>
              </a:ext>
            </a:extLst>
          </p:cNvPr>
          <p:cNvSpPr/>
          <p:nvPr/>
        </p:nvSpPr>
        <p:spPr>
          <a:xfrm>
            <a:off x="9977721" y="5204605"/>
            <a:ext cx="1802474" cy="415356"/>
          </a:xfrm>
          <a:prstGeom prst="roundRect">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ＭＳ ゴシック" panose="020B0609070205080204" pitchFamily="49" charset="-128"/>
                <a:ea typeface="ＭＳ ゴシック" panose="020B0609070205080204" pitchFamily="49" charset="-128"/>
              </a:rPr>
              <a:t>プロバイダ責任制限法</a:t>
            </a:r>
          </a:p>
        </p:txBody>
      </p:sp>
      <p:sp>
        <p:nvSpPr>
          <p:cNvPr id="11" name="四角形: 角を丸くする 10">
            <a:extLst>
              <a:ext uri="{FF2B5EF4-FFF2-40B4-BE49-F238E27FC236}">
                <a16:creationId xmlns:a16="http://schemas.microsoft.com/office/drawing/2014/main" id="{20FB9CD0-A9DC-E915-0B01-66D627772C0B}"/>
              </a:ext>
            </a:extLst>
          </p:cNvPr>
          <p:cNvSpPr/>
          <p:nvPr/>
        </p:nvSpPr>
        <p:spPr>
          <a:xfrm>
            <a:off x="10100939" y="5703603"/>
            <a:ext cx="1698773" cy="415356"/>
          </a:xfrm>
          <a:prstGeom prst="roundRect">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ＭＳ ゴシック" panose="020B0609070205080204" pitchFamily="49" charset="-128"/>
                <a:ea typeface="ＭＳ ゴシック" panose="020B0609070205080204" pitchFamily="49" charset="-128"/>
              </a:rPr>
              <a:t>電子商消費者契約法</a:t>
            </a:r>
          </a:p>
        </p:txBody>
      </p:sp>
      <p:sp>
        <p:nvSpPr>
          <p:cNvPr id="12" name="四角形: 角を丸くする 11">
            <a:extLst>
              <a:ext uri="{FF2B5EF4-FFF2-40B4-BE49-F238E27FC236}">
                <a16:creationId xmlns:a16="http://schemas.microsoft.com/office/drawing/2014/main" id="{B0AB2CAB-A978-E1E3-EEB5-30347E1EDD06}"/>
              </a:ext>
            </a:extLst>
          </p:cNvPr>
          <p:cNvSpPr/>
          <p:nvPr/>
        </p:nvSpPr>
        <p:spPr>
          <a:xfrm>
            <a:off x="10047593" y="6249508"/>
            <a:ext cx="1698773" cy="415356"/>
          </a:xfrm>
          <a:prstGeom prst="roundRect">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latin typeface="ＭＳ ゴシック" panose="020B0609070205080204" pitchFamily="49" charset="-128"/>
                <a:ea typeface="ＭＳ ゴシック" panose="020B0609070205080204" pitchFamily="49" charset="-128"/>
              </a:rPr>
              <a:t>IT</a:t>
            </a:r>
            <a:r>
              <a:rPr lang="ja-JP" altLang="en-US" sz="1400" dirty="0">
                <a:latin typeface="ＭＳ ゴシック" panose="020B0609070205080204" pitchFamily="49" charset="-128"/>
                <a:ea typeface="ＭＳ ゴシック" panose="020B0609070205080204" pitchFamily="49" charset="-128"/>
              </a:rPr>
              <a:t>基本法</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13" name="四角形: 角を丸くする 12">
            <a:extLst>
              <a:ext uri="{FF2B5EF4-FFF2-40B4-BE49-F238E27FC236}">
                <a16:creationId xmlns:a16="http://schemas.microsoft.com/office/drawing/2014/main" id="{85CACFB3-987A-7566-FCBA-00613413538F}"/>
              </a:ext>
            </a:extLst>
          </p:cNvPr>
          <p:cNvSpPr/>
          <p:nvPr/>
        </p:nvSpPr>
        <p:spPr>
          <a:xfrm>
            <a:off x="10089637" y="4673173"/>
            <a:ext cx="1698773" cy="415356"/>
          </a:xfrm>
          <a:prstGeom prst="roundRect">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ＭＳ ゴシック" panose="020B0609070205080204" pitchFamily="49" charset="-128"/>
                <a:ea typeface="ＭＳ ゴシック" panose="020B0609070205080204" pitchFamily="49" charset="-128"/>
              </a:rPr>
              <a:t>著作権法</a:t>
            </a:r>
          </a:p>
        </p:txBody>
      </p:sp>
      <p:sp>
        <p:nvSpPr>
          <p:cNvPr id="14" name="四角形: 角を丸くする 13">
            <a:extLst>
              <a:ext uri="{FF2B5EF4-FFF2-40B4-BE49-F238E27FC236}">
                <a16:creationId xmlns:a16="http://schemas.microsoft.com/office/drawing/2014/main" id="{D7D84BB7-D46D-F1D9-0CCF-61D966C778DE}"/>
              </a:ext>
            </a:extLst>
          </p:cNvPr>
          <p:cNvSpPr/>
          <p:nvPr/>
        </p:nvSpPr>
        <p:spPr>
          <a:xfrm>
            <a:off x="10068828" y="4141331"/>
            <a:ext cx="1698773" cy="415356"/>
          </a:xfrm>
          <a:prstGeom prst="roundRect">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ＭＳ ゴシック" panose="020B0609070205080204" pitchFamily="49" charset="-128"/>
                <a:ea typeface="ＭＳ ゴシック" panose="020B0609070205080204" pitchFamily="49" charset="-128"/>
              </a:rPr>
              <a:t>個人情報保護法</a:t>
            </a:r>
          </a:p>
        </p:txBody>
      </p:sp>
      <p:sp>
        <p:nvSpPr>
          <p:cNvPr id="15" name="四角形: 角を丸くする 14">
            <a:extLst>
              <a:ext uri="{FF2B5EF4-FFF2-40B4-BE49-F238E27FC236}">
                <a16:creationId xmlns:a16="http://schemas.microsoft.com/office/drawing/2014/main" id="{808B1D43-2A86-D76A-96D9-1E51FBCEF497}"/>
              </a:ext>
            </a:extLst>
          </p:cNvPr>
          <p:cNvSpPr/>
          <p:nvPr/>
        </p:nvSpPr>
        <p:spPr>
          <a:xfrm>
            <a:off x="10019686" y="2483631"/>
            <a:ext cx="1698773" cy="415356"/>
          </a:xfrm>
          <a:prstGeom prst="roundRect">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ＭＳ ゴシック" panose="020B0609070205080204" pitchFamily="49" charset="-128"/>
                <a:ea typeface="ＭＳ ゴシック" panose="020B0609070205080204" pitchFamily="49" charset="-128"/>
              </a:rPr>
              <a:t>知的財産基本法</a:t>
            </a:r>
          </a:p>
        </p:txBody>
      </p:sp>
      <p:sp>
        <p:nvSpPr>
          <p:cNvPr id="16" name="四角形: 角を丸くする 15">
            <a:extLst>
              <a:ext uri="{FF2B5EF4-FFF2-40B4-BE49-F238E27FC236}">
                <a16:creationId xmlns:a16="http://schemas.microsoft.com/office/drawing/2014/main" id="{4E881C0A-41AD-9A29-FEF1-F909578C222A}"/>
              </a:ext>
            </a:extLst>
          </p:cNvPr>
          <p:cNvSpPr/>
          <p:nvPr/>
        </p:nvSpPr>
        <p:spPr>
          <a:xfrm>
            <a:off x="10040148" y="3560537"/>
            <a:ext cx="1698773" cy="415356"/>
          </a:xfrm>
          <a:prstGeom prst="roundRect">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ＭＳ ゴシック" panose="020B0609070205080204" pitchFamily="49" charset="-128"/>
                <a:ea typeface="ＭＳ ゴシック" panose="020B0609070205080204" pitchFamily="49" charset="-128"/>
              </a:rPr>
              <a:t>特許法</a:t>
            </a:r>
          </a:p>
        </p:txBody>
      </p:sp>
      <p:sp>
        <p:nvSpPr>
          <p:cNvPr id="17" name="四角形: 角を丸くする 16">
            <a:extLst>
              <a:ext uri="{FF2B5EF4-FFF2-40B4-BE49-F238E27FC236}">
                <a16:creationId xmlns:a16="http://schemas.microsoft.com/office/drawing/2014/main" id="{78711D1D-E08B-57BC-4596-973600547318}"/>
              </a:ext>
            </a:extLst>
          </p:cNvPr>
          <p:cNvSpPr/>
          <p:nvPr/>
        </p:nvSpPr>
        <p:spPr>
          <a:xfrm>
            <a:off x="10037850" y="3017550"/>
            <a:ext cx="1698773" cy="415356"/>
          </a:xfrm>
          <a:prstGeom prst="roundRect">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ＭＳ ゴシック" panose="020B0609070205080204" pitchFamily="49" charset="-128"/>
                <a:ea typeface="ＭＳ ゴシック" panose="020B0609070205080204" pitchFamily="49" charset="-128"/>
              </a:rPr>
              <a:t>不正アクセス禁止法</a:t>
            </a:r>
          </a:p>
        </p:txBody>
      </p:sp>
      <p:sp>
        <p:nvSpPr>
          <p:cNvPr id="19" name="四角形: 角を丸くする 18">
            <a:extLst>
              <a:ext uri="{FF2B5EF4-FFF2-40B4-BE49-F238E27FC236}">
                <a16:creationId xmlns:a16="http://schemas.microsoft.com/office/drawing/2014/main" id="{D8ABC27C-ECFC-2171-6401-DF550D8D60F1}"/>
              </a:ext>
            </a:extLst>
          </p:cNvPr>
          <p:cNvSpPr/>
          <p:nvPr/>
        </p:nvSpPr>
        <p:spPr>
          <a:xfrm>
            <a:off x="8208105" y="2487252"/>
            <a:ext cx="1698773" cy="415356"/>
          </a:xfrm>
          <a:prstGeom prst="roundRect">
            <a:avLst/>
          </a:prstGeom>
          <a:solidFill>
            <a:srgbClr val="5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ＭＳ ゴシック" panose="020B0609070205080204" pitchFamily="49" charset="-128"/>
                <a:ea typeface="ＭＳ ゴシック" panose="020B0609070205080204" pitchFamily="49" charset="-128"/>
              </a:rPr>
              <a:t>刑法の一部</a:t>
            </a:r>
          </a:p>
        </p:txBody>
      </p:sp>
      <p:sp>
        <p:nvSpPr>
          <p:cNvPr id="20" name="四角形: 角を丸くする 19">
            <a:extLst>
              <a:ext uri="{FF2B5EF4-FFF2-40B4-BE49-F238E27FC236}">
                <a16:creationId xmlns:a16="http://schemas.microsoft.com/office/drawing/2014/main" id="{845C58ED-2240-9756-33E2-260716B8A36D}"/>
              </a:ext>
            </a:extLst>
          </p:cNvPr>
          <p:cNvSpPr/>
          <p:nvPr/>
        </p:nvSpPr>
        <p:spPr>
          <a:xfrm>
            <a:off x="8029183" y="3057459"/>
            <a:ext cx="1903957" cy="415356"/>
          </a:xfrm>
          <a:prstGeom prst="roundRect">
            <a:avLst/>
          </a:prstGeom>
          <a:solidFill>
            <a:srgbClr val="3A2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ＭＳ ゴシック" panose="020B0609070205080204" pitchFamily="49" charset="-128"/>
                <a:ea typeface="ＭＳ ゴシック" panose="020B0609070205080204" pitchFamily="49" charset="-128"/>
              </a:rPr>
              <a:t>青少年健全育成条例</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22" name="四角形: 角を丸くする 21">
            <a:extLst>
              <a:ext uri="{FF2B5EF4-FFF2-40B4-BE49-F238E27FC236}">
                <a16:creationId xmlns:a16="http://schemas.microsoft.com/office/drawing/2014/main" id="{864C6C6B-C042-ADDE-7B53-ADFFE0C9A509}"/>
              </a:ext>
            </a:extLst>
          </p:cNvPr>
          <p:cNvSpPr/>
          <p:nvPr/>
        </p:nvSpPr>
        <p:spPr>
          <a:xfrm>
            <a:off x="6996381" y="3599818"/>
            <a:ext cx="2969846" cy="4153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ＭＳ ゴシック" panose="020B0609070205080204" pitchFamily="49" charset="-128"/>
                <a:ea typeface="ＭＳ ゴシック" panose="020B0609070205080204" pitchFamily="49" charset="-128"/>
              </a:rPr>
              <a:t>プライバシー権（人格権）</a:t>
            </a:r>
            <a:endParaRPr kumimoji="1" lang="ja-JP" altLang="en-US" dirty="0">
              <a:latin typeface="ＭＳ ゴシック" panose="020B0609070205080204" pitchFamily="49" charset="-128"/>
              <a:ea typeface="ＭＳ ゴシック" panose="020B0609070205080204" pitchFamily="49" charset="-128"/>
            </a:endParaRPr>
          </a:p>
        </p:txBody>
      </p:sp>
      <p:sp>
        <p:nvSpPr>
          <p:cNvPr id="23" name="四角形: 角を丸くする 22">
            <a:extLst>
              <a:ext uri="{FF2B5EF4-FFF2-40B4-BE49-F238E27FC236}">
                <a16:creationId xmlns:a16="http://schemas.microsoft.com/office/drawing/2014/main" id="{41713529-2AE0-EC2F-CBE3-BE819D403407}"/>
              </a:ext>
            </a:extLst>
          </p:cNvPr>
          <p:cNvSpPr/>
          <p:nvPr/>
        </p:nvSpPr>
        <p:spPr>
          <a:xfrm>
            <a:off x="6979138" y="4158351"/>
            <a:ext cx="2991379" cy="4153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パブリシティ権（財産権）</a:t>
            </a:r>
          </a:p>
        </p:txBody>
      </p:sp>
      <p:sp>
        <p:nvSpPr>
          <p:cNvPr id="24" name="タイトル 1">
            <a:extLst>
              <a:ext uri="{FF2B5EF4-FFF2-40B4-BE49-F238E27FC236}">
                <a16:creationId xmlns:a16="http://schemas.microsoft.com/office/drawing/2014/main" id="{520F4464-F3E5-2041-C734-F45DBC15480F}"/>
              </a:ext>
            </a:extLst>
          </p:cNvPr>
          <p:cNvSpPr>
            <a:spLocks noGrp="1"/>
          </p:cNvSpPr>
          <p:nvPr>
            <p:ph type="title"/>
          </p:nvPr>
        </p:nvSpPr>
        <p:spPr>
          <a:xfrm>
            <a:off x="545237" y="391758"/>
            <a:ext cx="2441244" cy="771217"/>
          </a:xfrm>
        </p:spPr>
        <p:txBody>
          <a:bodyPr>
            <a:normAutofit/>
          </a:bodyPr>
          <a:lstStyle/>
          <a:p>
            <a:r>
              <a:rPr kumimoji="1" lang="en-US" altLang="ja-JP" sz="2400" dirty="0">
                <a:latin typeface="ＭＳ Ｐゴシック" panose="020B0600070205080204" pitchFamily="50" charset="-128"/>
                <a:ea typeface="ＭＳ Ｐゴシック" panose="020B0600070205080204" pitchFamily="50" charset="-128"/>
              </a:rPr>
              <a:t>(2-3)</a:t>
            </a:r>
            <a:r>
              <a:rPr kumimoji="1" lang="ja-JP" altLang="en-US" sz="2400" dirty="0">
                <a:latin typeface="ＭＳ Ｐゴシック" panose="020B0600070205080204" pitchFamily="50" charset="-128"/>
                <a:ea typeface="ＭＳ Ｐゴシック" panose="020B0600070205080204" pitchFamily="50" charset="-128"/>
              </a:rPr>
              <a:t> 法体系 </a:t>
            </a:r>
          </a:p>
        </p:txBody>
      </p:sp>
    </p:spTree>
    <p:custDataLst>
      <p:tags r:id="rId1"/>
    </p:custDataLst>
    <p:extLst>
      <p:ext uri="{BB962C8B-B14F-4D97-AF65-F5344CB8AC3E}">
        <p14:creationId xmlns:p14="http://schemas.microsoft.com/office/powerpoint/2010/main" val="1416470609"/>
      </p:ext>
    </p:extLst>
  </p:cSld>
  <p:clrMapOvr>
    <a:masterClrMapping/>
  </p:clrMapOvr>
  <mc:AlternateContent xmlns:mc="http://schemas.openxmlformats.org/markup-compatibility/2006" xmlns:p14="http://schemas.microsoft.com/office/powerpoint/2010/main">
    <mc:Choice Requires="p14">
      <p:transition spd="slow" p14:dur="2000" advTm="73315"/>
    </mc:Choice>
    <mc:Fallback xmlns="">
      <p:transition spd="slow" advTm="733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07407E-6 L -0.55586 0.0419 " pathEditMode="relative" rAng="0" ptsTypes="AA">
                                      <p:cBhvr>
                                        <p:cTn id="6" dur="2000" fill="hold"/>
                                        <p:tgtEl>
                                          <p:spTgt spid="19"/>
                                        </p:tgtEl>
                                        <p:attrNameLst>
                                          <p:attrName>ppt_x</p:attrName>
                                          <p:attrName>ppt_y</p:attrName>
                                        </p:attrNameLst>
                                      </p:cBhvr>
                                      <p:rCtr x="-27799" y="2083"/>
                                    </p:animMotion>
                                  </p:childTnLst>
                                </p:cTn>
                              </p:par>
                              <p:par>
                                <p:cTn id="7" presetID="42" presetClass="path" presetSubtype="0" accel="50000" decel="50000" fill="hold" grpId="0" nodeType="withEffect">
                                  <p:stCondLst>
                                    <p:cond delay="0"/>
                                  </p:stCondLst>
                                  <p:childTnLst>
                                    <p:animMotion origin="layout" path="M 0.03385 -1.11111E-6 L -0.70977 0.09908 " pathEditMode="relative" rAng="0" ptsTypes="AA">
                                      <p:cBhvr>
                                        <p:cTn id="8" dur="2000" fill="hold"/>
                                        <p:tgtEl>
                                          <p:spTgt spid="15"/>
                                        </p:tgtEl>
                                        <p:attrNameLst>
                                          <p:attrName>ppt_x</p:attrName>
                                          <p:attrName>ppt_y</p:attrName>
                                        </p:attrNameLst>
                                      </p:cBhvr>
                                      <p:rCtr x="-37187" y="4954"/>
                                    </p:animMotion>
                                  </p:childTnLst>
                                </p:cTn>
                              </p:par>
                              <p:par>
                                <p:cTn id="9" presetID="42" presetClass="path" presetSubtype="0" accel="50000" decel="50000" fill="hold" grpId="0" nodeType="withEffect">
                                  <p:stCondLst>
                                    <p:cond delay="0"/>
                                  </p:stCondLst>
                                  <p:childTnLst>
                                    <p:animMotion origin="layout" path="M 1.25E-6 1.11111E-6 L -0.75729 0.07592 " pathEditMode="relative" rAng="0" ptsTypes="AA">
                                      <p:cBhvr>
                                        <p:cTn id="10" dur="2000" fill="hold"/>
                                        <p:tgtEl>
                                          <p:spTgt spid="17"/>
                                        </p:tgtEl>
                                        <p:attrNameLst>
                                          <p:attrName>ppt_x</p:attrName>
                                          <p:attrName>ppt_y</p:attrName>
                                        </p:attrNameLst>
                                      </p:cBhvr>
                                      <p:rCtr x="-37865" y="3796"/>
                                    </p:animMotion>
                                  </p:childTnLst>
                                </p:cTn>
                              </p:par>
                              <p:par>
                                <p:cTn id="11" presetID="42" presetClass="path" presetSubtype="0" accel="50000" decel="50000" fill="hold" grpId="0" nodeType="withEffect">
                                  <p:stCondLst>
                                    <p:cond delay="0"/>
                                  </p:stCondLst>
                                  <p:childTnLst>
                                    <p:animMotion origin="layout" path="M 8.33333E-7 4.44444E-6 L -0.54492 -0.11459 " pathEditMode="relative" rAng="0" ptsTypes="AA">
                                      <p:cBhvr>
                                        <p:cTn id="12" dur="2000" fill="hold"/>
                                        <p:tgtEl>
                                          <p:spTgt spid="16"/>
                                        </p:tgtEl>
                                        <p:attrNameLst>
                                          <p:attrName>ppt_x</p:attrName>
                                          <p:attrName>ppt_y</p:attrName>
                                        </p:attrNameLst>
                                      </p:cBhvr>
                                      <p:rCtr x="-27253" y="-5741"/>
                                    </p:animMotion>
                                  </p:childTnLst>
                                </p:cTn>
                              </p:par>
                              <p:par>
                                <p:cTn id="13" presetID="42" presetClass="path" presetSubtype="0" accel="50000" decel="50000" fill="hold" grpId="0" nodeType="withEffect">
                                  <p:stCondLst>
                                    <p:cond delay="0"/>
                                  </p:stCondLst>
                                  <p:childTnLst>
                                    <p:animMotion origin="layout" path="M -2.91667E-6 2.22222E-6 L -0.40039 -0.19746 " pathEditMode="relative" rAng="0" ptsTypes="AA">
                                      <p:cBhvr>
                                        <p:cTn id="14" dur="2000" fill="hold"/>
                                        <p:tgtEl>
                                          <p:spTgt spid="14"/>
                                        </p:tgtEl>
                                        <p:attrNameLst>
                                          <p:attrName>ppt_x</p:attrName>
                                          <p:attrName>ppt_y</p:attrName>
                                        </p:attrNameLst>
                                      </p:cBhvr>
                                      <p:rCtr x="-20026" y="-9884"/>
                                    </p:animMotion>
                                  </p:childTnLst>
                                </p:cTn>
                              </p:par>
                              <p:par>
                                <p:cTn id="15" presetID="42" presetClass="path" presetSubtype="0" accel="50000" decel="50000" fill="hold" grpId="0" nodeType="withEffect">
                                  <p:stCondLst>
                                    <p:cond delay="0"/>
                                  </p:stCondLst>
                                  <p:childTnLst>
                                    <p:animMotion origin="layout" path="M 4.375E-6 -4.07407E-6 L -0.37839 -0.22013 " pathEditMode="relative" rAng="0" ptsTypes="AA">
                                      <p:cBhvr>
                                        <p:cTn id="16" dur="2000" fill="hold"/>
                                        <p:tgtEl>
                                          <p:spTgt spid="13"/>
                                        </p:tgtEl>
                                        <p:attrNameLst>
                                          <p:attrName>ppt_x</p:attrName>
                                          <p:attrName>ppt_y</p:attrName>
                                        </p:attrNameLst>
                                      </p:cBhvr>
                                      <p:rCtr x="-18919" y="-11019"/>
                                    </p:animMotion>
                                  </p:childTnLst>
                                </p:cTn>
                              </p:par>
                              <p:par>
                                <p:cTn id="17" presetID="42" presetClass="path" presetSubtype="0" accel="50000" decel="50000" fill="hold" grpId="0" nodeType="withEffect">
                                  <p:stCondLst>
                                    <p:cond delay="0"/>
                                  </p:stCondLst>
                                  <p:childTnLst>
                                    <p:animMotion origin="layout" path="M 2.29167E-6 -3.7037E-7 L -0.61589 -0.2412 " pathEditMode="relative" rAng="0" ptsTypes="AA">
                                      <p:cBhvr>
                                        <p:cTn id="18" dur="2000" fill="hold"/>
                                        <p:tgtEl>
                                          <p:spTgt spid="10"/>
                                        </p:tgtEl>
                                        <p:attrNameLst>
                                          <p:attrName>ppt_x</p:attrName>
                                          <p:attrName>ppt_y</p:attrName>
                                        </p:attrNameLst>
                                      </p:cBhvr>
                                      <p:rCtr x="-30794" y="-12060"/>
                                    </p:animMotion>
                                  </p:childTnLst>
                                </p:cTn>
                              </p:par>
                              <p:par>
                                <p:cTn id="19" presetID="42" presetClass="path" presetSubtype="0" accel="50000" decel="50000" fill="hold" grpId="0" nodeType="withEffect">
                                  <p:stCondLst>
                                    <p:cond delay="0"/>
                                  </p:stCondLst>
                                  <p:childTnLst>
                                    <p:animMotion origin="layout" path="M 2.91667E-6 4.44444E-6 L -0.47696 -0.31389 " pathEditMode="relative" rAng="0" ptsTypes="AA">
                                      <p:cBhvr>
                                        <p:cTn id="20" dur="2000" fill="hold"/>
                                        <p:tgtEl>
                                          <p:spTgt spid="11"/>
                                        </p:tgtEl>
                                        <p:attrNameLst>
                                          <p:attrName>ppt_x</p:attrName>
                                          <p:attrName>ppt_y</p:attrName>
                                        </p:attrNameLst>
                                      </p:cBhvr>
                                      <p:rCtr x="-23854" y="-15694"/>
                                    </p:animMotion>
                                  </p:childTnLst>
                                </p:cTn>
                              </p:par>
                              <p:par>
                                <p:cTn id="21" presetID="42" presetClass="path" presetSubtype="0" accel="50000" decel="50000" fill="hold" grpId="0" nodeType="withEffect">
                                  <p:stCondLst>
                                    <p:cond delay="0"/>
                                  </p:stCondLst>
                                  <p:childTnLst>
                                    <p:animMotion origin="layout" path="M 2.22045E-16 4.81481E-6 L -0.32044 -0.4007 " pathEditMode="relative" rAng="0" ptsTypes="AA">
                                      <p:cBhvr>
                                        <p:cTn id="22" dur="2000" fill="hold"/>
                                        <p:tgtEl>
                                          <p:spTgt spid="12"/>
                                        </p:tgtEl>
                                        <p:attrNameLst>
                                          <p:attrName>ppt_x</p:attrName>
                                          <p:attrName>ppt_y</p:attrName>
                                        </p:attrNameLst>
                                      </p:cBhvr>
                                      <p:rCtr x="-16029" y="-20046"/>
                                    </p:animMotion>
                                  </p:childTnLst>
                                </p:cTn>
                              </p:par>
                              <p:par>
                                <p:cTn id="23" presetID="42" presetClass="path" presetSubtype="0" accel="50000" decel="50000" fill="hold" grpId="0" nodeType="withEffect">
                                  <p:stCondLst>
                                    <p:cond delay="0"/>
                                  </p:stCondLst>
                                  <p:childTnLst>
                                    <p:animMotion origin="layout" path="M 1.45833E-6 2.59259E-6 L -0.228 0.38403 " pathEditMode="relative" rAng="0" ptsTypes="AA">
                                      <p:cBhvr>
                                        <p:cTn id="24" dur="2000" fill="hold"/>
                                        <p:tgtEl>
                                          <p:spTgt spid="20"/>
                                        </p:tgtEl>
                                        <p:attrNameLst>
                                          <p:attrName>ppt_x</p:attrName>
                                          <p:attrName>ppt_y</p:attrName>
                                        </p:attrNameLst>
                                      </p:cBhvr>
                                      <p:rCtr x="-11406" y="19190"/>
                                    </p:animMotion>
                                  </p:childTnLst>
                                </p:cTn>
                              </p:par>
                              <p:par>
                                <p:cTn id="25" presetID="42" presetClass="path" presetSubtype="0" accel="50000" decel="50000" fill="hold" grpId="0" nodeType="withEffect">
                                  <p:stCondLst>
                                    <p:cond delay="0"/>
                                  </p:stCondLst>
                                  <p:childTnLst>
                                    <p:animMotion origin="layout" path="M -2.91667E-6 -2.59259E-6 L 0.1362 -0.39907 " pathEditMode="relative" rAng="0" ptsTypes="AA">
                                      <p:cBhvr>
                                        <p:cTn id="26" dur="2000" fill="hold"/>
                                        <p:tgtEl>
                                          <p:spTgt spid="22"/>
                                        </p:tgtEl>
                                        <p:attrNameLst>
                                          <p:attrName>ppt_x</p:attrName>
                                          <p:attrName>ppt_y</p:attrName>
                                        </p:attrNameLst>
                                      </p:cBhvr>
                                      <p:rCtr x="6810" y="-19954"/>
                                    </p:animMotion>
                                  </p:childTnLst>
                                </p:cTn>
                              </p:par>
                              <p:par>
                                <p:cTn id="27" presetID="42" presetClass="path" presetSubtype="0" accel="50000" decel="50000" fill="hold" grpId="0" nodeType="withEffect">
                                  <p:stCondLst>
                                    <p:cond delay="0"/>
                                  </p:stCondLst>
                                  <p:childTnLst>
                                    <p:animMotion origin="layout" path="M -2.08333E-6 -4.07407E-6 L 0.13373 -0.41921 " pathEditMode="relative" rAng="0" ptsTypes="AA">
                                      <p:cBhvr>
                                        <p:cTn id="28" dur="2000" fill="hold"/>
                                        <p:tgtEl>
                                          <p:spTgt spid="23"/>
                                        </p:tgtEl>
                                        <p:attrNameLst>
                                          <p:attrName>ppt_x</p:attrName>
                                          <p:attrName>ppt_y</p:attrName>
                                        </p:attrNameLst>
                                      </p:cBhvr>
                                      <p:rCtr x="6680" y="-20972"/>
                                    </p:animMotion>
                                  </p:childTnLst>
                                </p:cTn>
                              </p:par>
                              <p:par>
                                <p:cTn id="29" presetID="42" presetClass="path" presetSubtype="0" accel="50000" decel="50000" fill="hold" grpId="0" nodeType="withEffect">
                                  <p:stCondLst>
                                    <p:cond delay="0"/>
                                  </p:stCondLst>
                                  <p:childTnLst>
                                    <p:animMotion origin="layout" path="M -2.5E-6 3.7037E-6 L -0.11002 -0.44838 " pathEditMode="relative" rAng="0" ptsTypes="AA">
                                      <p:cBhvr>
                                        <p:cTn id="30" dur="2000" fill="hold"/>
                                        <p:tgtEl>
                                          <p:spTgt spid="3"/>
                                        </p:tgtEl>
                                        <p:attrNameLst>
                                          <p:attrName>ppt_x</p:attrName>
                                          <p:attrName>ppt_y</p:attrName>
                                        </p:attrNameLst>
                                      </p:cBhvr>
                                      <p:rCtr x="-5508" y="-2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P spid="22"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70DE31D-5B48-3E2A-291F-4CFCBBFF29B5}"/>
              </a:ext>
            </a:extLst>
          </p:cNvPr>
          <p:cNvSpPr txBox="1"/>
          <p:nvPr/>
        </p:nvSpPr>
        <p:spPr>
          <a:xfrm>
            <a:off x="585094" y="1043708"/>
            <a:ext cx="11302106" cy="2308324"/>
          </a:xfrm>
          <a:prstGeom prst="rect">
            <a:avLst/>
          </a:prstGeom>
          <a:noFill/>
        </p:spPr>
        <p:txBody>
          <a:bodyPr wrap="square">
            <a:spAutoFit/>
          </a:bodyPr>
          <a:lstStyle/>
          <a:p>
            <a:r>
              <a:rPr lang="ja-JP" altLang="en-US" sz="2400" dirty="0">
                <a:latin typeface="ＭＳ ゴシック" panose="020B0609070205080204" pitchFamily="49" charset="-128"/>
                <a:ea typeface="ＭＳ ゴシック" panose="020B0609070205080204" pitchFamily="49" charset="-128"/>
              </a:rPr>
              <a:t>著作権以外で、裁判の判例で認められている権利</a:t>
            </a:r>
          </a:p>
          <a:p>
            <a:r>
              <a:rPr lang="ja-JP" altLang="en-US" sz="2400" dirty="0">
                <a:latin typeface="ＭＳ ゴシック" panose="020B0609070205080204" pitchFamily="49" charset="-128"/>
                <a:ea typeface="ＭＳ ゴシック" panose="020B0609070205080204" pitchFamily="49" charset="-128"/>
              </a:rPr>
              <a:t>・</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en-US" altLang="ja-JP" sz="2400" dirty="0">
                <a:highlight>
                  <a:srgbClr val="FFFF00"/>
                </a:highlight>
                <a:latin typeface="ＭＳ ゴシック" panose="020B0609070205080204" pitchFamily="49" charset="-128"/>
                <a:ea typeface="ＭＳ ゴシック" panose="020B0609070205080204" pitchFamily="49" charset="-128"/>
              </a:rPr>
              <a:t>)</a:t>
            </a:r>
            <a:endParaRPr lang="ja-JP" altLang="en-US" sz="2400" dirty="0">
              <a:highlight>
                <a:srgbClr val="FFFF00"/>
              </a:highlight>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  許可なく顔写真などの肖像を撮影・利用されないように主張できる権利</a:t>
            </a:r>
            <a:endParaRPr lang="en-US" altLang="ja-JP" sz="2400" dirty="0">
              <a:latin typeface="ＭＳ ゴシック" panose="020B0609070205080204" pitchFamily="49" charset="-128"/>
              <a:ea typeface="ＭＳ ゴシック" panose="020B0609070205080204" pitchFamily="49" charset="-128"/>
            </a:endParaRPr>
          </a:p>
          <a:p>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a:t>
            </a:r>
            <a:r>
              <a:rPr lang="en-US" altLang="ja-JP" sz="2400" dirty="0">
                <a:highlight>
                  <a:srgbClr val="FFFF00"/>
                </a:highlight>
                <a:latin typeface="ＭＳ ゴシック" panose="020B0609070205080204" pitchFamily="49" charset="-128"/>
                <a:ea typeface="ＭＳ ゴシック" panose="020B0609070205080204" pitchFamily="49" charset="-128"/>
              </a:rPr>
              <a:t>(</a:t>
            </a:r>
            <a:r>
              <a:rPr lang="ja-JP" altLang="en-US" sz="2400" dirty="0">
                <a:highlight>
                  <a:srgbClr val="FFFF00"/>
                </a:highlight>
                <a:latin typeface="ＭＳ ゴシック" panose="020B0609070205080204" pitchFamily="49" charset="-128"/>
                <a:ea typeface="ＭＳ ゴシック" panose="020B0609070205080204" pitchFamily="49" charset="-128"/>
              </a:rPr>
              <a:t>　　　　　　　　　</a:t>
            </a:r>
            <a:r>
              <a:rPr lang="en-US" altLang="ja-JP" sz="2400" dirty="0">
                <a:highlight>
                  <a:srgbClr val="FFFF00"/>
                </a:highlight>
                <a:latin typeface="ＭＳ ゴシック" panose="020B0609070205080204" pitchFamily="49" charset="-128"/>
                <a:ea typeface="ＭＳ ゴシック" panose="020B0609070205080204" pitchFamily="49" charset="-128"/>
              </a:rPr>
              <a:t>)</a:t>
            </a:r>
            <a:endParaRPr lang="ja-JP" altLang="en-US" sz="2400" dirty="0">
              <a:highlight>
                <a:srgbClr val="FFFF00"/>
              </a:highlight>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  有名人の名前や肖像を、無断で商品化や宣伝など商用化させない権利</a:t>
            </a:r>
          </a:p>
        </p:txBody>
      </p:sp>
      <p:sp>
        <p:nvSpPr>
          <p:cNvPr id="4" name="テキスト ボックス 3">
            <a:extLst>
              <a:ext uri="{FF2B5EF4-FFF2-40B4-BE49-F238E27FC236}">
                <a16:creationId xmlns:a16="http://schemas.microsoft.com/office/drawing/2014/main" id="{906E465F-981D-A621-D5B4-A7A2EBBECE3E}"/>
              </a:ext>
            </a:extLst>
          </p:cNvPr>
          <p:cNvSpPr txBox="1"/>
          <p:nvPr/>
        </p:nvSpPr>
        <p:spPr>
          <a:xfrm>
            <a:off x="3280811" y="4047969"/>
            <a:ext cx="2458039" cy="461665"/>
          </a:xfrm>
          <a:prstGeom prst="rect">
            <a:avLst/>
          </a:prstGeom>
          <a:noFill/>
          <a:ln>
            <a:solidFill>
              <a:srgbClr val="0070C0"/>
            </a:solidFill>
          </a:ln>
        </p:spPr>
        <p:txBody>
          <a:bodyPr wrap="square">
            <a:spAutoFit/>
          </a:bodyPr>
          <a:lstStyle/>
          <a:p>
            <a:r>
              <a:rPr lang="ja-JP" altLang="en-US" sz="2400" dirty="0">
                <a:solidFill>
                  <a:srgbClr val="FF0000"/>
                </a:solidFill>
                <a:latin typeface="ＭＳ ゴシック" panose="020B0609070205080204" pitchFamily="49" charset="-128"/>
                <a:ea typeface="ＭＳ ゴシック" panose="020B0609070205080204" pitchFamily="49" charset="-128"/>
              </a:rPr>
              <a:t>パブリシティ権</a:t>
            </a:r>
            <a:endParaRPr lang="ja-JP" altLang="en-US" sz="2400" dirty="0">
              <a:solidFill>
                <a:srgbClr val="FF0000"/>
              </a:solidFill>
            </a:endParaRPr>
          </a:p>
        </p:txBody>
      </p:sp>
      <p:sp>
        <p:nvSpPr>
          <p:cNvPr id="5" name="テキスト ボックス 4">
            <a:extLst>
              <a:ext uri="{FF2B5EF4-FFF2-40B4-BE49-F238E27FC236}">
                <a16:creationId xmlns:a16="http://schemas.microsoft.com/office/drawing/2014/main" id="{310AEBB2-0AFC-5063-05FF-2DA13C2C3464}"/>
              </a:ext>
            </a:extLst>
          </p:cNvPr>
          <p:cNvSpPr txBox="1"/>
          <p:nvPr/>
        </p:nvSpPr>
        <p:spPr>
          <a:xfrm>
            <a:off x="6046793" y="4041245"/>
            <a:ext cx="2458039" cy="461665"/>
          </a:xfrm>
          <a:prstGeom prst="rect">
            <a:avLst/>
          </a:prstGeom>
          <a:noFill/>
          <a:ln>
            <a:solidFill>
              <a:srgbClr val="0070C0"/>
            </a:solidFill>
          </a:ln>
        </p:spPr>
        <p:txBody>
          <a:bodyPr wrap="square">
            <a:spAutoFit/>
          </a:bodyPr>
          <a:lstStyle/>
          <a:p>
            <a:r>
              <a:rPr lang="ja-JP" altLang="en-US" sz="2400" dirty="0">
                <a:solidFill>
                  <a:srgbClr val="FF0000"/>
                </a:solidFill>
                <a:latin typeface="ＭＳ ゴシック" panose="020B0609070205080204" pitchFamily="49" charset="-128"/>
                <a:ea typeface="ＭＳ ゴシック" panose="020B0609070205080204" pitchFamily="49" charset="-128"/>
              </a:rPr>
              <a:t>肖像権</a:t>
            </a:r>
            <a:endParaRPr lang="ja-JP" altLang="en-US" sz="2400" dirty="0">
              <a:solidFill>
                <a:srgbClr val="FF0000"/>
              </a:solidFill>
            </a:endParaRPr>
          </a:p>
        </p:txBody>
      </p:sp>
      <p:sp>
        <p:nvSpPr>
          <p:cNvPr id="2" name="タイトル 1">
            <a:extLst>
              <a:ext uri="{FF2B5EF4-FFF2-40B4-BE49-F238E27FC236}">
                <a16:creationId xmlns:a16="http://schemas.microsoft.com/office/drawing/2014/main" id="{0F78F387-0485-691A-A835-0B25A3D3CCD3}"/>
              </a:ext>
            </a:extLst>
          </p:cNvPr>
          <p:cNvSpPr txBox="1">
            <a:spLocks/>
          </p:cNvSpPr>
          <p:nvPr/>
        </p:nvSpPr>
        <p:spPr>
          <a:xfrm>
            <a:off x="280697" y="372909"/>
            <a:ext cx="11668645" cy="582831"/>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highlight>
                  <a:srgbClr val="FFFF00"/>
                </a:highlight>
                <a:latin typeface="ＭＳ ゴシック" panose="020B0609070205080204" pitchFamily="49" charset="-128"/>
                <a:ea typeface="ＭＳ ゴシック" panose="020B0609070205080204" pitchFamily="49" charset="-128"/>
              </a:rPr>
              <a:t>(2-4)</a:t>
            </a:r>
            <a:r>
              <a:rPr lang="ja-JP" altLang="en-US" sz="2400" dirty="0">
                <a:highlight>
                  <a:srgbClr val="FFFF00"/>
                </a:highlight>
                <a:latin typeface="ＭＳ ゴシック" panose="020B0609070205080204" pitchFamily="49" charset="-128"/>
                <a:ea typeface="ＭＳ ゴシック" panose="020B0609070205080204" pitchFamily="49" charset="-128"/>
              </a:rPr>
              <a:t> 著作権外の注意事項</a:t>
            </a:r>
          </a:p>
        </p:txBody>
      </p:sp>
    </p:spTree>
    <p:custDataLst>
      <p:tags r:id="rId1"/>
    </p:custDataLst>
    <p:extLst>
      <p:ext uri="{BB962C8B-B14F-4D97-AF65-F5344CB8AC3E}">
        <p14:creationId xmlns:p14="http://schemas.microsoft.com/office/powerpoint/2010/main" val="2264205444"/>
      </p:ext>
    </p:extLst>
  </p:cSld>
  <p:clrMapOvr>
    <a:masterClrMapping/>
  </p:clrMapOvr>
  <mc:AlternateContent xmlns:mc="http://schemas.openxmlformats.org/markup-compatibility/2006" xmlns:p14="http://schemas.microsoft.com/office/powerpoint/2010/main">
    <mc:Choice Requires="p14">
      <p:transition spd="slow" p14:dur="2000" advTm="23381"/>
    </mc:Choice>
    <mc:Fallback xmlns="">
      <p:transition spd="slow" advTm="233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1" nodeType="clickEffect">
                                  <p:stCondLst>
                                    <p:cond delay="0"/>
                                  </p:stCondLst>
                                  <p:childTnLst>
                                    <p:animMotion origin="layout" path="M -4.79167E-6 3.33333E-6 L -0.3845 -0.38426 " pathEditMode="relative" rAng="0" ptsTypes="AA">
                                      <p:cBhvr>
                                        <p:cTn id="12" dur="500" fill="hold"/>
                                        <p:tgtEl>
                                          <p:spTgt spid="5"/>
                                        </p:tgtEl>
                                        <p:attrNameLst>
                                          <p:attrName>ppt_x</p:attrName>
                                          <p:attrName>ppt_y</p:attrName>
                                        </p:attrNameLst>
                                      </p:cBhvr>
                                      <p:rCtr x="-19232" y="-19213"/>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1.875E-6 -2.59259E-6 L -0.16523 -0.22106 " pathEditMode="relative" rAng="0" ptsTypes="AA">
                                      <p:cBhvr>
                                        <p:cTn id="16" dur="500" fill="hold"/>
                                        <p:tgtEl>
                                          <p:spTgt spid="4"/>
                                        </p:tgtEl>
                                        <p:attrNameLst>
                                          <p:attrName>ppt_x</p:attrName>
                                          <p:attrName>ppt_y</p:attrName>
                                        </p:attrNameLst>
                                      </p:cBhvr>
                                      <p:rCtr x="-8268" y="-1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84EF1B-4FA5-D594-04F6-985739F9A4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88817" y="1837678"/>
            <a:ext cx="874178" cy="1116182"/>
          </a:xfrm>
          <a:prstGeom prst="rect">
            <a:avLst/>
          </a:prstGeom>
        </p:spPr>
      </p:pic>
      <p:sp>
        <p:nvSpPr>
          <p:cNvPr id="4" name="タイトル 1">
            <a:extLst>
              <a:ext uri="{FF2B5EF4-FFF2-40B4-BE49-F238E27FC236}">
                <a16:creationId xmlns:a16="http://schemas.microsoft.com/office/drawing/2014/main" id="{1E3838B1-9546-BDAC-C640-C14436363A81}"/>
              </a:ext>
            </a:extLst>
          </p:cNvPr>
          <p:cNvSpPr txBox="1">
            <a:spLocks/>
          </p:cNvSpPr>
          <p:nvPr/>
        </p:nvSpPr>
        <p:spPr>
          <a:xfrm>
            <a:off x="522303" y="346074"/>
            <a:ext cx="10936272" cy="509603"/>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ＭＳ Ｐゴシック" panose="020B0600070205080204" pitchFamily="50" charset="-128"/>
                <a:ea typeface="ＭＳ Ｐゴシック" panose="020B0600070205080204" pitchFamily="50" charset="-128"/>
              </a:rPr>
              <a:t>(2-5)</a:t>
            </a:r>
            <a:r>
              <a:rPr lang="ja-JP" altLang="en-US" sz="2400" dirty="0">
                <a:latin typeface="ＭＳ Ｐゴシック" panose="020B0600070205080204" pitchFamily="50" charset="-128"/>
                <a:ea typeface="ＭＳ Ｐゴシック" panose="020B0600070205080204" pitchFamily="50" charset="-128"/>
              </a:rPr>
              <a:t>　下記の各ケースは何を侵害しているか</a:t>
            </a:r>
          </a:p>
        </p:txBody>
      </p:sp>
      <p:grpSp>
        <p:nvGrpSpPr>
          <p:cNvPr id="6" name="グループ化 5">
            <a:extLst>
              <a:ext uri="{FF2B5EF4-FFF2-40B4-BE49-F238E27FC236}">
                <a16:creationId xmlns:a16="http://schemas.microsoft.com/office/drawing/2014/main" id="{4BEE12EE-7CEE-7916-9992-E36A41469EC4}"/>
              </a:ext>
            </a:extLst>
          </p:cNvPr>
          <p:cNvGrpSpPr/>
          <p:nvPr/>
        </p:nvGrpSpPr>
        <p:grpSpPr>
          <a:xfrm>
            <a:off x="516608" y="892252"/>
            <a:ext cx="10799386" cy="4313206"/>
            <a:chOff x="550919" y="855676"/>
            <a:chExt cx="10799386" cy="4313206"/>
          </a:xfrm>
        </p:grpSpPr>
        <p:pic>
          <p:nvPicPr>
            <p:cNvPr id="2" name="図 1">
              <a:extLst>
                <a:ext uri="{FF2B5EF4-FFF2-40B4-BE49-F238E27FC236}">
                  <a16:creationId xmlns:a16="http://schemas.microsoft.com/office/drawing/2014/main" id="{C43C6CFF-0691-BA4A-7611-F32E3F27A8E6}"/>
                </a:ext>
              </a:extLst>
            </p:cNvPr>
            <p:cNvPicPr>
              <a:picLocks noChangeAspect="1"/>
            </p:cNvPicPr>
            <p:nvPr/>
          </p:nvPicPr>
          <p:blipFill rotWithShape="1">
            <a:blip r:embed="rId4"/>
            <a:srcRect t="20655"/>
            <a:stretch/>
          </p:blipFill>
          <p:spPr>
            <a:xfrm>
              <a:off x="550919" y="1266737"/>
              <a:ext cx="10735056" cy="3902145"/>
            </a:xfrm>
            <a:prstGeom prst="rect">
              <a:avLst/>
            </a:prstGeom>
          </p:spPr>
        </p:pic>
        <p:sp>
          <p:nvSpPr>
            <p:cNvPr id="5" name="四角形: 角を丸くする 4">
              <a:extLst>
                <a:ext uri="{FF2B5EF4-FFF2-40B4-BE49-F238E27FC236}">
                  <a16:creationId xmlns:a16="http://schemas.microsoft.com/office/drawing/2014/main" id="{A3EB9C6C-97A3-F367-F612-72479859EE77}"/>
                </a:ext>
              </a:extLst>
            </p:cNvPr>
            <p:cNvSpPr/>
            <p:nvPr/>
          </p:nvSpPr>
          <p:spPr>
            <a:xfrm>
              <a:off x="7088699" y="855676"/>
              <a:ext cx="4261606" cy="49495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rgbClr val="C00000"/>
                  </a:solidFill>
                  <a:latin typeface="ＭＳ Ｐゴシック" panose="020B0600070205080204" pitchFamily="50" charset="-128"/>
                  <a:ea typeface="ＭＳ Ｐゴシック" panose="020B0600070205080204" pitchFamily="50" charset="-128"/>
                </a:rPr>
                <a:t>生成</a:t>
              </a:r>
              <a:r>
                <a:rPr kumimoji="1" lang="en-US" altLang="ja-JP" sz="1600" dirty="0">
                  <a:solidFill>
                    <a:srgbClr val="C00000"/>
                  </a:solidFill>
                  <a:latin typeface="ＭＳ Ｐゴシック" panose="020B0600070205080204" pitchFamily="50" charset="-128"/>
                  <a:ea typeface="ＭＳ Ｐゴシック" panose="020B0600070205080204" pitchFamily="50" charset="-128"/>
                </a:rPr>
                <a:t>AI</a:t>
              </a:r>
              <a:r>
                <a:rPr kumimoji="1" lang="ja-JP" altLang="en-US" sz="1600" dirty="0">
                  <a:solidFill>
                    <a:srgbClr val="C00000"/>
                  </a:solidFill>
                  <a:latin typeface="ＭＳ Ｐゴシック" panose="020B0600070205080204" pitchFamily="50" charset="-128"/>
                  <a:ea typeface="ＭＳ Ｐゴシック" panose="020B0600070205080204" pitchFamily="50" charset="-128"/>
                </a:rPr>
                <a:t>は</a:t>
              </a:r>
              <a:r>
                <a:rPr kumimoji="1" lang="en-US" altLang="ja-JP" sz="1600" dirty="0">
                  <a:solidFill>
                    <a:srgbClr val="C00000"/>
                  </a:solidFill>
                  <a:latin typeface="ＭＳ Ｐゴシック" panose="020B0600070205080204" pitchFamily="50" charset="-128"/>
                  <a:ea typeface="ＭＳ Ｐゴシック" panose="020B0600070205080204" pitchFamily="50" charset="-128"/>
                </a:rPr>
                <a:t>2024</a:t>
              </a:r>
              <a:r>
                <a:rPr kumimoji="1" lang="ja-JP" altLang="en-US" sz="1600" dirty="0">
                  <a:solidFill>
                    <a:srgbClr val="C00000"/>
                  </a:solidFill>
                  <a:latin typeface="ＭＳ Ｐゴシック" panose="020B0600070205080204" pitchFamily="50" charset="-128"/>
                  <a:ea typeface="ＭＳ Ｐゴシック" panose="020B0600070205080204" pitchFamily="50" charset="-128"/>
                </a:rPr>
                <a:t>年時点で権利を主張していない</a:t>
              </a:r>
            </a:p>
          </p:txBody>
        </p:sp>
      </p:grpSp>
      <p:sp>
        <p:nvSpPr>
          <p:cNvPr id="10" name="テキスト ボックス 9">
            <a:extLst>
              <a:ext uri="{FF2B5EF4-FFF2-40B4-BE49-F238E27FC236}">
                <a16:creationId xmlns:a16="http://schemas.microsoft.com/office/drawing/2014/main" id="{73F596DB-24A6-176A-C1F7-6C229375A326}"/>
              </a:ext>
            </a:extLst>
          </p:cNvPr>
          <p:cNvSpPr txBox="1"/>
          <p:nvPr/>
        </p:nvSpPr>
        <p:spPr>
          <a:xfrm>
            <a:off x="3633039" y="6007341"/>
            <a:ext cx="3663874" cy="369332"/>
          </a:xfrm>
          <a:prstGeom prst="rect">
            <a:avLst/>
          </a:prstGeom>
          <a:solidFill>
            <a:schemeClr val="bg1"/>
          </a:solidFill>
          <a:ln>
            <a:solidFill>
              <a:srgbClr val="0070C0"/>
            </a:solidFill>
          </a:ln>
        </p:spPr>
        <p:txBody>
          <a:bodyPr wrap="square" rtlCol="0">
            <a:spAutoFit/>
          </a:bodyPr>
          <a:lstStyle/>
          <a:p>
            <a:r>
              <a:rPr kumimoji="1" lang="ja-JP" altLang="en-US" b="1" dirty="0">
                <a:solidFill>
                  <a:srgbClr val="FF0000"/>
                </a:solidFill>
                <a:latin typeface="+mn-ea"/>
              </a:rPr>
              <a:t>複製権・頒布権・著作隣接権侵害</a:t>
            </a:r>
          </a:p>
        </p:txBody>
      </p:sp>
      <p:sp>
        <p:nvSpPr>
          <p:cNvPr id="11" name="テキスト ボックス 10">
            <a:extLst>
              <a:ext uri="{FF2B5EF4-FFF2-40B4-BE49-F238E27FC236}">
                <a16:creationId xmlns:a16="http://schemas.microsoft.com/office/drawing/2014/main" id="{C8D381D8-9B8D-EC92-BD52-2835C9AB8E20}"/>
              </a:ext>
            </a:extLst>
          </p:cNvPr>
          <p:cNvSpPr txBox="1"/>
          <p:nvPr/>
        </p:nvSpPr>
        <p:spPr>
          <a:xfrm>
            <a:off x="512331" y="6002076"/>
            <a:ext cx="2761221" cy="369332"/>
          </a:xfrm>
          <a:prstGeom prst="rect">
            <a:avLst/>
          </a:prstGeom>
          <a:solidFill>
            <a:schemeClr val="bg1"/>
          </a:solidFill>
          <a:ln>
            <a:solidFill>
              <a:srgbClr val="002060"/>
            </a:solidFill>
          </a:ln>
        </p:spPr>
        <p:txBody>
          <a:bodyPr wrap="square" rtlCol="0">
            <a:spAutoFit/>
          </a:bodyPr>
          <a:lstStyle/>
          <a:p>
            <a:r>
              <a:rPr kumimoji="1" lang="ja-JP" altLang="en-US" b="1" dirty="0">
                <a:solidFill>
                  <a:srgbClr val="FF0000"/>
                </a:solidFill>
                <a:latin typeface="+mn-ea"/>
              </a:rPr>
              <a:t>複製権・公衆交信権侵害</a:t>
            </a:r>
          </a:p>
        </p:txBody>
      </p:sp>
      <p:sp>
        <p:nvSpPr>
          <p:cNvPr id="12" name="テキスト ボックス 11">
            <a:extLst>
              <a:ext uri="{FF2B5EF4-FFF2-40B4-BE49-F238E27FC236}">
                <a16:creationId xmlns:a16="http://schemas.microsoft.com/office/drawing/2014/main" id="{178917D4-33FD-2651-6485-23FA2298D3C3}"/>
              </a:ext>
            </a:extLst>
          </p:cNvPr>
          <p:cNvSpPr txBox="1"/>
          <p:nvPr/>
        </p:nvSpPr>
        <p:spPr>
          <a:xfrm>
            <a:off x="2807891" y="5439090"/>
            <a:ext cx="1498273" cy="369332"/>
          </a:xfrm>
          <a:prstGeom prst="rect">
            <a:avLst/>
          </a:prstGeom>
          <a:solidFill>
            <a:schemeClr val="bg1"/>
          </a:solidFill>
          <a:ln>
            <a:solidFill>
              <a:srgbClr val="002060"/>
            </a:solidFill>
          </a:ln>
        </p:spPr>
        <p:txBody>
          <a:bodyPr wrap="square" rtlCol="0">
            <a:spAutoFit/>
          </a:bodyPr>
          <a:lstStyle/>
          <a:p>
            <a:r>
              <a:rPr kumimoji="1" lang="ja-JP" altLang="en-US" b="1" dirty="0">
                <a:solidFill>
                  <a:srgbClr val="FF0000"/>
                </a:solidFill>
                <a:latin typeface="+mn-ea"/>
              </a:rPr>
              <a:t>肖像権侵害</a:t>
            </a:r>
          </a:p>
        </p:txBody>
      </p:sp>
      <p:sp>
        <p:nvSpPr>
          <p:cNvPr id="13" name="テキスト ボックス 12">
            <a:extLst>
              <a:ext uri="{FF2B5EF4-FFF2-40B4-BE49-F238E27FC236}">
                <a16:creationId xmlns:a16="http://schemas.microsoft.com/office/drawing/2014/main" id="{AFDDA1A1-45BA-4B85-C555-B6725B539F29}"/>
              </a:ext>
            </a:extLst>
          </p:cNvPr>
          <p:cNvSpPr txBox="1"/>
          <p:nvPr/>
        </p:nvSpPr>
        <p:spPr>
          <a:xfrm>
            <a:off x="537426" y="5450965"/>
            <a:ext cx="2052588" cy="369332"/>
          </a:xfrm>
          <a:prstGeom prst="rect">
            <a:avLst/>
          </a:prstGeom>
          <a:solidFill>
            <a:schemeClr val="bg1"/>
          </a:solidFill>
          <a:ln>
            <a:solidFill>
              <a:schemeClr val="accent5">
                <a:lumMod val="50000"/>
              </a:schemeClr>
            </a:solidFill>
          </a:ln>
        </p:spPr>
        <p:txBody>
          <a:bodyPr wrap="square" rtlCol="0">
            <a:spAutoFit/>
          </a:bodyPr>
          <a:lstStyle/>
          <a:p>
            <a:r>
              <a:rPr kumimoji="1" lang="ja-JP" altLang="en-US" b="1" dirty="0">
                <a:solidFill>
                  <a:srgbClr val="FF0000"/>
                </a:solidFill>
                <a:latin typeface="+mn-ea"/>
              </a:rPr>
              <a:t>プライバシー侵害</a:t>
            </a:r>
          </a:p>
        </p:txBody>
      </p:sp>
      <p:sp>
        <p:nvSpPr>
          <p:cNvPr id="14" name="テキスト ボックス 13">
            <a:extLst>
              <a:ext uri="{FF2B5EF4-FFF2-40B4-BE49-F238E27FC236}">
                <a16:creationId xmlns:a16="http://schemas.microsoft.com/office/drawing/2014/main" id="{90DC7883-2E8F-51CB-58D0-283E140C5DDA}"/>
              </a:ext>
            </a:extLst>
          </p:cNvPr>
          <p:cNvSpPr txBox="1"/>
          <p:nvPr/>
        </p:nvSpPr>
        <p:spPr>
          <a:xfrm>
            <a:off x="6803937" y="5415039"/>
            <a:ext cx="3236175" cy="369332"/>
          </a:xfrm>
          <a:prstGeom prst="rect">
            <a:avLst/>
          </a:prstGeom>
          <a:solidFill>
            <a:schemeClr val="bg1"/>
          </a:solidFill>
          <a:ln>
            <a:solidFill>
              <a:srgbClr val="002060"/>
            </a:solidFill>
          </a:ln>
        </p:spPr>
        <p:txBody>
          <a:bodyPr wrap="square" rtlCol="0">
            <a:spAutoFit/>
          </a:bodyPr>
          <a:lstStyle/>
          <a:p>
            <a:r>
              <a:rPr lang="ja-JP" altLang="en-US" b="1" dirty="0">
                <a:solidFill>
                  <a:srgbClr val="FF0000"/>
                </a:solidFill>
                <a:latin typeface="+mn-ea"/>
              </a:rPr>
              <a:t>同一性保持（翻案権）権侵害</a:t>
            </a:r>
          </a:p>
        </p:txBody>
      </p:sp>
      <p:sp>
        <p:nvSpPr>
          <p:cNvPr id="15" name="テキスト ボックス 14">
            <a:extLst>
              <a:ext uri="{FF2B5EF4-FFF2-40B4-BE49-F238E27FC236}">
                <a16:creationId xmlns:a16="http://schemas.microsoft.com/office/drawing/2014/main" id="{342AD5EF-96E1-FCDC-C301-AC0968E71EA6}"/>
              </a:ext>
            </a:extLst>
          </p:cNvPr>
          <p:cNvSpPr txBox="1"/>
          <p:nvPr/>
        </p:nvSpPr>
        <p:spPr>
          <a:xfrm>
            <a:off x="4519422" y="5419344"/>
            <a:ext cx="2057400" cy="369332"/>
          </a:xfrm>
          <a:prstGeom prst="rect">
            <a:avLst/>
          </a:prstGeom>
          <a:noFill/>
          <a:ln>
            <a:solidFill>
              <a:srgbClr val="002060"/>
            </a:solidFill>
          </a:ln>
        </p:spPr>
        <p:txBody>
          <a:bodyPr wrap="square" rtlCol="0">
            <a:spAutoFit/>
          </a:bodyPr>
          <a:lstStyle/>
          <a:p>
            <a:r>
              <a:rPr kumimoji="1" lang="ja-JP" altLang="en-US" b="1" dirty="0">
                <a:solidFill>
                  <a:srgbClr val="FF0000"/>
                </a:solidFill>
                <a:latin typeface="+mn-ea"/>
              </a:rPr>
              <a:t>著作隣接権侵害</a:t>
            </a:r>
          </a:p>
        </p:txBody>
      </p:sp>
    </p:spTree>
    <p:custDataLst>
      <p:tags r:id="rId1"/>
    </p:custDataLst>
    <p:extLst>
      <p:ext uri="{BB962C8B-B14F-4D97-AF65-F5344CB8AC3E}">
        <p14:creationId xmlns:p14="http://schemas.microsoft.com/office/powerpoint/2010/main" val="285911804"/>
      </p:ext>
    </p:extLst>
  </p:cSld>
  <p:clrMapOvr>
    <a:masterClrMapping/>
  </p:clrMapOvr>
  <mc:AlternateContent xmlns:mc="http://schemas.openxmlformats.org/markup-compatibility/2006" xmlns:p14="http://schemas.microsoft.com/office/powerpoint/2010/main">
    <mc:Choice Requires="p14">
      <p:transition spd="slow" p14:dur="2000" advTm="38703"/>
    </mc:Choice>
    <mc:Fallback xmlns="">
      <p:transition spd="slow" advTm="387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2.91667E-6 2.22222E-6 L -0.24792 -0.19074 " pathEditMode="relative" rAng="0" ptsTypes="AA">
                                      <p:cBhvr>
                                        <p:cTn id="20" dur="500" fill="hold"/>
                                        <p:tgtEl>
                                          <p:spTgt spid="10"/>
                                        </p:tgtEl>
                                        <p:attrNameLst>
                                          <p:attrName>ppt_x</p:attrName>
                                          <p:attrName>ppt_y</p:attrName>
                                        </p:attrNameLst>
                                      </p:cBhvr>
                                      <p:rCtr x="-12396" y="-953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3.33333E-6 L 0.33685 -0.19143 " pathEditMode="relative" rAng="0" ptsTypes="AA">
                                      <p:cBhvr>
                                        <p:cTn id="24" dur="500" fill="hold"/>
                                        <p:tgtEl>
                                          <p:spTgt spid="11"/>
                                        </p:tgtEl>
                                        <p:attrNameLst>
                                          <p:attrName>ppt_x</p:attrName>
                                          <p:attrName>ppt_y</p:attrName>
                                        </p:attrNameLst>
                                      </p:cBhvr>
                                      <p:rCtr x="16836" y="-9583"/>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125E-6 2.59259E-6 L 0.4875 -0.11713 " pathEditMode="relative" rAng="0" ptsTypes="AA">
                                      <p:cBhvr>
                                        <p:cTn id="28" dur="500" fill="hold"/>
                                        <p:tgtEl>
                                          <p:spTgt spid="12"/>
                                        </p:tgtEl>
                                        <p:attrNameLst>
                                          <p:attrName>ppt_x</p:attrName>
                                          <p:attrName>ppt_y</p:attrName>
                                        </p:attrNameLst>
                                      </p:cBhvr>
                                      <p:rCtr x="24375"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F1A27262-5C79-097E-5CBF-218BB04CB78E}"/>
              </a:ext>
            </a:extLst>
          </p:cNvPr>
          <p:cNvSpPr txBox="1">
            <a:spLocks/>
          </p:cNvSpPr>
          <p:nvPr/>
        </p:nvSpPr>
        <p:spPr>
          <a:xfrm>
            <a:off x="522303" y="346074"/>
            <a:ext cx="10936272" cy="509603"/>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ＭＳ Ｐゴシック" panose="020B0600070205080204" pitchFamily="50" charset="-128"/>
                <a:ea typeface="ＭＳ Ｐゴシック" panose="020B0600070205080204" pitchFamily="50" charset="-128"/>
              </a:rPr>
              <a:t>(2-5)</a:t>
            </a:r>
            <a:r>
              <a:rPr lang="ja-JP" altLang="en-US" sz="2400" dirty="0">
                <a:latin typeface="ＭＳ Ｐゴシック" panose="020B0600070205080204" pitchFamily="50" charset="-128"/>
                <a:ea typeface="ＭＳ Ｐゴシック" panose="020B0600070205080204" pitchFamily="50" charset="-128"/>
              </a:rPr>
              <a:t>　下記の各ケースは何を侵害しているか</a:t>
            </a:r>
          </a:p>
        </p:txBody>
      </p:sp>
      <p:pic>
        <p:nvPicPr>
          <p:cNvPr id="9" name="図 8">
            <a:extLst>
              <a:ext uri="{FF2B5EF4-FFF2-40B4-BE49-F238E27FC236}">
                <a16:creationId xmlns:a16="http://schemas.microsoft.com/office/drawing/2014/main" id="{A80820A2-89BB-8C3F-EF9A-8F6C743A2A8D}"/>
              </a:ext>
            </a:extLst>
          </p:cNvPr>
          <p:cNvPicPr>
            <a:picLocks noChangeAspect="1"/>
          </p:cNvPicPr>
          <p:nvPr/>
        </p:nvPicPr>
        <p:blipFill>
          <a:blip r:embed="rId3"/>
          <a:stretch>
            <a:fillRect/>
          </a:stretch>
        </p:blipFill>
        <p:spPr>
          <a:xfrm>
            <a:off x="703298" y="1475959"/>
            <a:ext cx="10718292" cy="3822192"/>
          </a:xfrm>
          <a:prstGeom prst="rect">
            <a:avLst/>
          </a:prstGeom>
        </p:spPr>
      </p:pic>
      <p:sp>
        <p:nvSpPr>
          <p:cNvPr id="2" name="テキスト ボックス 1">
            <a:extLst>
              <a:ext uri="{FF2B5EF4-FFF2-40B4-BE49-F238E27FC236}">
                <a16:creationId xmlns:a16="http://schemas.microsoft.com/office/drawing/2014/main" id="{EF2C2D2E-68B2-1EDD-AB45-270C35E5F230}"/>
              </a:ext>
            </a:extLst>
          </p:cNvPr>
          <p:cNvSpPr txBox="1"/>
          <p:nvPr/>
        </p:nvSpPr>
        <p:spPr>
          <a:xfrm>
            <a:off x="3633039" y="6007341"/>
            <a:ext cx="3663874" cy="369332"/>
          </a:xfrm>
          <a:prstGeom prst="rect">
            <a:avLst/>
          </a:prstGeom>
          <a:solidFill>
            <a:schemeClr val="bg1"/>
          </a:solidFill>
          <a:ln>
            <a:solidFill>
              <a:srgbClr val="0070C0"/>
            </a:solidFill>
          </a:ln>
        </p:spPr>
        <p:txBody>
          <a:bodyPr wrap="square" rtlCol="0">
            <a:spAutoFit/>
          </a:bodyPr>
          <a:lstStyle/>
          <a:p>
            <a:r>
              <a:rPr kumimoji="1" lang="ja-JP" altLang="en-US" b="1" dirty="0">
                <a:solidFill>
                  <a:srgbClr val="FF0000"/>
                </a:solidFill>
                <a:latin typeface="+mn-ea"/>
              </a:rPr>
              <a:t>複製権・頒布権・著作隣接権侵害</a:t>
            </a:r>
          </a:p>
        </p:txBody>
      </p:sp>
      <p:sp>
        <p:nvSpPr>
          <p:cNvPr id="11" name="テキスト ボックス 10">
            <a:extLst>
              <a:ext uri="{FF2B5EF4-FFF2-40B4-BE49-F238E27FC236}">
                <a16:creationId xmlns:a16="http://schemas.microsoft.com/office/drawing/2014/main" id="{AD9A5281-D3C0-7704-949D-80AF067BCA2D}"/>
              </a:ext>
            </a:extLst>
          </p:cNvPr>
          <p:cNvSpPr txBox="1"/>
          <p:nvPr/>
        </p:nvSpPr>
        <p:spPr>
          <a:xfrm>
            <a:off x="512331" y="6002076"/>
            <a:ext cx="2761221" cy="369332"/>
          </a:xfrm>
          <a:prstGeom prst="rect">
            <a:avLst/>
          </a:prstGeom>
          <a:solidFill>
            <a:schemeClr val="bg1"/>
          </a:solidFill>
          <a:ln>
            <a:solidFill>
              <a:srgbClr val="002060"/>
            </a:solidFill>
          </a:ln>
        </p:spPr>
        <p:txBody>
          <a:bodyPr wrap="square" rtlCol="0">
            <a:spAutoFit/>
          </a:bodyPr>
          <a:lstStyle/>
          <a:p>
            <a:r>
              <a:rPr kumimoji="1" lang="ja-JP" altLang="en-US" b="1" dirty="0">
                <a:solidFill>
                  <a:srgbClr val="FF0000"/>
                </a:solidFill>
                <a:latin typeface="+mn-ea"/>
              </a:rPr>
              <a:t>複製権・公衆交信権侵害</a:t>
            </a:r>
          </a:p>
        </p:txBody>
      </p:sp>
      <p:sp>
        <p:nvSpPr>
          <p:cNvPr id="12" name="テキスト ボックス 11">
            <a:extLst>
              <a:ext uri="{FF2B5EF4-FFF2-40B4-BE49-F238E27FC236}">
                <a16:creationId xmlns:a16="http://schemas.microsoft.com/office/drawing/2014/main" id="{2BD84F0E-BC71-4F3A-9C14-80CC681AB900}"/>
              </a:ext>
            </a:extLst>
          </p:cNvPr>
          <p:cNvSpPr txBox="1"/>
          <p:nvPr/>
        </p:nvSpPr>
        <p:spPr>
          <a:xfrm>
            <a:off x="2807891" y="5439090"/>
            <a:ext cx="1498273" cy="369332"/>
          </a:xfrm>
          <a:prstGeom prst="rect">
            <a:avLst/>
          </a:prstGeom>
          <a:solidFill>
            <a:schemeClr val="bg1"/>
          </a:solidFill>
          <a:ln>
            <a:solidFill>
              <a:srgbClr val="002060"/>
            </a:solidFill>
          </a:ln>
        </p:spPr>
        <p:txBody>
          <a:bodyPr wrap="square" rtlCol="0">
            <a:spAutoFit/>
          </a:bodyPr>
          <a:lstStyle/>
          <a:p>
            <a:r>
              <a:rPr kumimoji="1" lang="ja-JP" altLang="en-US" b="1" dirty="0">
                <a:solidFill>
                  <a:srgbClr val="FF0000"/>
                </a:solidFill>
                <a:latin typeface="+mn-ea"/>
              </a:rPr>
              <a:t>肖像権侵害</a:t>
            </a:r>
          </a:p>
        </p:txBody>
      </p:sp>
      <p:sp>
        <p:nvSpPr>
          <p:cNvPr id="13" name="テキスト ボックス 12">
            <a:extLst>
              <a:ext uri="{FF2B5EF4-FFF2-40B4-BE49-F238E27FC236}">
                <a16:creationId xmlns:a16="http://schemas.microsoft.com/office/drawing/2014/main" id="{80CB144F-4AD6-D6BE-D85B-56A406CE94F0}"/>
              </a:ext>
            </a:extLst>
          </p:cNvPr>
          <p:cNvSpPr txBox="1"/>
          <p:nvPr/>
        </p:nvSpPr>
        <p:spPr>
          <a:xfrm>
            <a:off x="537426" y="5450965"/>
            <a:ext cx="2052588" cy="369332"/>
          </a:xfrm>
          <a:prstGeom prst="rect">
            <a:avLst/>
          </a:prstGeom>
          <a:solidFill>
            <a:schemeClr val="bg1"/>
          </a:solidFill>
          <a:ln>
            <a:solidFill>
              <a:schemeClr val="accent5">
                <a:lumMod val="50000"/>
              </a:schemeClr>
            </a:solidFill>
          </a:ln>
        </p:spPr>
        <p:txBody>
          <a:bodyPr wrap="square" rtlCol="0">
            <a:spAutoFit/>
          </a:bodyPr>
          <a:lstStyle/>
          <a:p>
            <a:r>
              <a:rPr kumimoji="1" lang="ja-JP" altLang="en-US" b="1" dirty="0">
                <a:solidFill>
                  <a:srgbClr val="FF0000"/>
                </a:solidFill>
                <a:latin typeface="+mn-ea"/>
              </a:rPr>
              <a:t>プライバシー侵害</a:t>
            </a:r>
          </a:p>
        </p:txBody>
      </p:sp>
      <p:sp>
        <p:nvSpPr>
          <p:cNvPr id="14" name="テキスト ボックス 13">
            <a:extLst>
              <a:ext uri="{FF2B5EF4-FFF2-40B4-BE49-F238E27FC236}">
                <a16:creationId xmlns:a16="http://schemas.microsoft.com/office/drawing/2014/main" id="{A4926598-6477-5CB3-42AF-A33165F56784}"/>
              </a:ext>
            </a:extLst>
          </p:cNvPr>
          <p:cNvSpPr txBox="1"/>
          <p:nvPr/>
        </p:nvSpPr>
        <p:spPr>
          <a:xfrm>
            <a:off x="6803937" y="5415039"/>
            <a:ext cx="3281895" cy="369332"/>
          </a:xfrm>
          <a:prstGeom prst="rect">
            <a:avLst/>
          </a:prstGeom>
          <a:solidFill>
            <a:schemeClr val="bg1"/>
          </a:solidFill>
          <a:ln>
            <a:solidFill>
              <a:srgbClr val="002060"/>
            </a:solidFill>
          </a:ln>
        </p:spPr>
        <p:txBody>
          <a:bodyPr wrap="square" rtlCol="0">
            <a:spAutoFit/>
          </a:bodyPr>
          <a:lstStyle/>
          <a:p>
            <a:r>
              <a:rPr kumimoji="1" lang="ja-JP" altLang="en-US" b="1" dirty="0">
                <a:solidFill>
                  <a:srgbClr val="FF0000"/>
                </a:solidFill>
                <a:latin typeface="+mn-ea"/>
              </a:rPr>
              <a:t>同一性保持</a:t>
            </a:r>
            <a:r>
              <a:rPr lang="ja-JP" altLang="en-US" b="1" dirty="0">
                <a:solidFill>
                  <a:srgbClr val="FF0000"/>
                </a:solidFill>
                <a:latin typeface="+mn-ea"/>
              </a:rPr>
              <a:t>（翻案権）</a:t>
            </a:r>
            <a:r>
              <a:rPr kumimoji="1" lang="ja-JP" altLang="en-US" b="1" dirty="0">
                <a:solidFill>
                  <a:srgbClr val="FF0000"/>
                </a:solidFill>
                <a:latin typeface="+mn-ea"/>
              </a:rPr>
              <a:t>権侵害</a:t>
            </a:r>
          </a:p>
        </p:txBody>
      </p:sp>
      <p:sp>
        <p:nvSpPr>
          <p:cNvPr id="15" name="テキスト ボックス 14">
            <a:extLst>
              <a:ext uri="{FF2B5EF4-FFF2-40B4-BE49-F238E27FC236}">
                <a16:creationId xmlns:a16="http://schemas.microsoft.com/office/drawing/2014/main" id="{9EC84886-CA3A-F290-E756-A3C3546E7404}"/>
              </a:ext>
            </a:extLst>
          </p:cNvPr>
          <p:cNvSpPr txBox="1"/>
          <p:nvPr/>
        </p:nvSpPr>
        <p:spPr>
          <a:xfrm>
            <a:off x="4519422" y="5419344"/>
            <a:ext cx="2057400" cy="369332"/>
          </a:xfrm>
          <a:prstGeom prst="rect">
            <a:avLst/>
          </a:prstGeom>
          <a:noFill/>
          <a:ln>
            <a:solidFill>
              <a:srgbClr val="002060"/>
            </a:solidFill>
          </a:ln>
        </p:spPr>
        <p:txBody>
          <a:bodyPr wrap="square" rtlCol="0">
            <a:spAutoFit/>
          </a:bodyPr>
          <a:lstStyle/>
          <a:p>
            <a:r>
              <a:rPr kumimoji="1" lang="ja-JP" altLang="en-US" b="1" dirty="0">
                <a:solidFill>
                  <a:srgbClr val="FF0000"/>
                </a:solidFill>
                <a:latin typeface="+mn-ea"/>
              </a:rPr>
              <a:t>著作隣接権侵害</a:t>
            </a:r>
          </a:p>
        </p:txBody>
      </p:sp>
    </p:spTree>
    <p:custDataLst>
      <p:tags r:id="rId1"/>
    </p:custDataLst>
    <p:extLst>
      <p:ext uri="{BB962C8B-B14F-4D97-AF65-F5344CB8AC3E}">
        <p14:creationId xmlns:p14="http://schemas.microsoft.com/office/powerpoint/2010/main" val="2492414826"/>
      </p:ext>
    </p:extLst>
  </p:cSld>
  <p:clrMapOvr>
    <a:masterClrMapping/>
  </p:clrMapOvr>
  <mc:AlternateContent xmlns:mc="http://schemas.openxmlformats.org/markup-compatibility/2006" xmlns:p14="http://schemas.microsoft.com/office/powerpoint/2010/main">
    <mc:Choice Requires="p14">
      <p:transition spd="slow" p14:dur="2000" advTm="36208"/>
    </mc:Choice>
    <mc:Fallback xmlns="">
      <p:transition spd="slow" advTm="362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4.79167E-6 7.40741E-7 L 0.07721 -0.10185 " pathEditMode="relative" rAng="0" ptsTypes="AA">
                                      <p:cBhvr>
                                        <p:cTn id="20" dur="500" fill="hold"/>
                                        <p:tgtEl>
                                          <p:spTgt spid="13"/>
                                        </p:tgtEl>
                                        <p:attrNameLst>
                                          <p:attrName>ppt_x</p:attrName>
                                          <p:attrName>ppt_y</p:attrName>
                                        </p:attrNameLst>
                                      </p:cBhvr>
                                      <p:rCtr x="3854" y="-509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875E-6 4.81481E-6 L -0.19089 -0.0845 " pathEditMode="relative" rAng="0" ptsTypes="AA">
                                      <p:cBhvr>
                                        <p:cTn id="24" dur="500" fill="hold"/>
                                        <p:tgtEl>
                                          <p:spTgt spid="14"/>
                                        </p:tgtEl>
                                        <p:attrNameLst>
                                          <p:attrName>ppt_x</p:attrName>
                                          <p:attrName>ppt_y</p:attrName>
                                        </p:attrNameLst>
                                      </p:cBhvr>
                                      <p:rCtr x="-9544" y="-4236"/>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2.91667E-6 2.22222E-6 L 0.33711 -0.18009 " pathEditMode="relative" rAng="0" ptsTypes="AA">
                                      <p:cBhvr>
                                        <p:cTn id="28" dur="500" fill="hold"/>
                                        <p:tgtEl>
                                          <p:spTgt spid="2"/>
                                        </p:tgtEl>
                                        <p:attrNameLst>
                                          <p:attrName>ppt_x</p:attrName>
                                          <p:attrName>ppt_y</p:attrName>
                                        </p:attrNameLst>
                                      </p:cBhvr>
                                      <p:rCtr x="16849" y="-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P spid="12" grpId="0" animBg="1"/>
      <p:bldP spid="13" grpId="0" animBg="1"/>
      <p:bldP spid="13" grpId="1" animBg="1"/>
      <p:bldP spid="14" grpId="0" animBg="1"/>
      <p:bldP spid="14" grpId="1"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63B905-8271-67E6-357C-5B3168E162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68"/>
          <a:stretch/>
        </p:blipFill>
        <p:spPr bwMode="auto">
          <a:xfrm>
            <a:off x="524324" y="2305050"/>
            <a:ext cx="11124751" cy="387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a:extLst>
              <a:ext uri="{FF2B5EF4-FFF2-40B4-BE49-F238E27FC236}">
                <a16:creationId xmlns:a16="http://schemas.microsoft.com/office/drawing/2014/main" id="{ED9CF08D-BE1F-67BF-0CA7-1448E7B132C8}"/>
              </a:ext>
            </a:extLst>
          </p:cNvPr>
          <p:cNvSpPr txBox="1"/>
          <p:nvPr/>
        </p:nvSpPr>
        <p:spPr>
          <a:xfrm>
            <a:off x="524324" y="1484841"/>
            <a:ext cx="11049000" cy="461665"/>
          </a:xfrm>
          <a:prstGeom prst="rect">
            <a:avLst/>
          </a:prstGeom>
          <a:noFill/>
        </p:spPr>
        <p:txBody>
          <a:bodyPr wrap="square">
            <a:spAutoFit/>
          </a:bodyPr>
          <a:lstStyle/>
          <a:p>
            <a:r>
              <a:rPr lang="ja-JP" altLang="en-US" sz="2400" dirty="0">
                <a:latin typeface="ＭＳ ゴシック" panose="020B0609070205080204" pitchFamily="49" charset="-128"/>
                <a:ea typeface="ＭＳ ゴシック" panose="020B0609070205080204" pitchFamily="49" charset="-128"/>
              </a:rPr>
              <a:t>著作権などを制限し，著作権者などに許諾を得ることなく利用できるケース</a:t>
            </a:r>
          </a:p>
        </p:txBody>
      </p:sp>
      <p:sp>
        <p:nvSpPr>
          <p:cNvPr id="5" name="タイトル 1">
            <a:extLst>
              <a:ext uri="{FF2B5EF4-FFF2-40B4-BE49-F238E27FC236}">
                <a16:creationId xmlns:a16="http://schemas.microsoft.com/office/drawing/2014/main" id="{DF188D24-36EA-CBDC-DA98-C5B47BD640B3}"/>
              </a:ext>
            </a:extLst>
          </p:cNvPr>
          <p:cNvSpPr txBox="1">
            <a:spLocks/>
          </p:cNvSpPr>
          <p:nvPr/>
        </p:nvSpPr>
        <p:spPr>
          <a:xfrm>
            <a:off x="524324" y="514879"/>
            <a:ext cx="10515600" cy="61141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ＭＳ Ｐゴシック" panose="020B0600070205080204" pitchFamily="50" charset="-128"/>
                <a:ea typeface="ＭＳ Ｐゴシック" panose="020B0600070205080204" pitchFamily="50" charset="-128"/>
              </a:rPr>
              <a:t>(2-6) </a:t>
            </a:r>
            <a:r>
              <a:rPr lang="ja-JP" altLang="en-US" sz="2400" dirty="0">
                <a:latin typeface="ＭＳ Ｐゴシック" panose="020B0600070205080204" pitchFamily="50" charset="-128"/>
                <a:ea typeface="ＭＳ Ｐゴシック" panose="020B0600070205080204" pitchFamily="50" charset="-128"/>
              </a:rPr>
              <a:t>著作権例外規定</a:t>
            </a:r>
          </a:p>
        </p:txBody>
      </p:sp>
    </p:spTree>
    <p:extLst>
      <p:ext uri="{BB962C8B-B14F-4D97-AF65-F5344CB8AC3E}">
        <p14:creationId xmlns:p14="http://schemas.microsoft.com/office/powerpoint/2010/main" val="2670536282"/>
      </p:ext>
    </p:extLst>
  </p:cSld>
  <p:clrMapOvr>
    <a:masterClrMapping/>
  </p:clrMapOvr>
  <mc:AlternateContent xmlns:mc="http://schemas.openxmlformats.org/markup-compatibility/2006" xmlns:p14="http://schemas.microsoft.com/office/powerpoint/2010/main">
    <mc:Choice Requires="p14">
      <p:transition spd="slow" p14:dur="2000" advTm="24196"/>
    </mc:Choice>
    <mc:Fallback xmlns="">
      <p:transition spd="slow" advTm="24196"/>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8494FA9-35E0-4E2A-91F0-BC85EEB417B0}"/>
              </a:ext>
            </a:extLst>
          </p:cNvPr>
          <p:cNvPicPr>
            <a:picLocks noChangeAspect="1"/>
          </p:cNvPicPr>
          <p:nvPr/>
        </p:nvPicPr>
        <p:blipFill>
          <a:blip r:embed="rId3"/>
          <a:stretch>
            <a:fillRect/>
          </a:stretch>
        </p:blipFill>
        <p:spPr>
          <a:xfrm>
            <a:off x="98396" y="396260"/>
            <a:ext cx="11698224" cy="6128004"/>
          </a:xfrm>
          <a:prstGeom prst="rect">
            <a:avLst/>
          </a:prstGeom>
        </p:spPr>
      </p:pic>
      <p:sp>
        <p:nvSpPr>
          <p:cNvPr id="6" name="テキスト ボックス 5">
            <a:extLst>
              <a:ext uri="{FF2B5EF4-FFF2-40B4-BE49-F238E27FC236}">
                <a16:creationId xmlns:a16="http://schemas.microsoft.com/office/drawing/2014/main" id="{DE6452CC-ECEC-1BA2-32B1-3CD5D394C0A5}"/>
              </a:ext>
            </a:extLst>
          </p:cNvPr>
          <p:cNvSpPr txBox="1"/>
          <p:nvPr/>
        </p:nvSpPr>
        <p:spPr>
          <a:xfrm>
            <a:off x="8456247" y="2206843"/>
            <a:ext cx="3282461" cy="461665"/>
          </a:xfrm>
          <a:prstGeom prst="rect">
            <a:avLst/>
          </a:prstGeom>
          <a:noFill/>
          <a:ln>
            <a:solidFill>
              <a:schemeClr val="accent6">
                <a:lumMod val="50000"/>
              </a:schemeClr>
            </a:solidFill>
          </a:ln>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クリエイティブ・コモンズ</a:t>
            </a:r>
            <a:endParaRPr lang="ja-JP" altLang="en-US" sz="2400" dirty="0">
              <a:solidFill>
                <a:srgbClr val="FF0000"/>
              </a:solidFill>
            </a:endParaRPr>
          </a:p>
        </p:txBody>
      </p:sp>
    </p:spTree>
    <p:custDataLst>
      <p:tags r:id="rId1"/>
    </p:custDataLst>
    <p:extLst>
      <p:ext uri="{BB962C8B-B14F-4D97-AF65-F5344CB8AC3E}">
        <p14:creationId xmlns:p14="http://schemas.microsoft.com/office/powerpoint/2010/main" val="2135512774"/>
      </p:ext>
    </p:extLst>
  </p:cSld>
  <p:clrMapOvr>
    <a:masterClrMapping/>
  </p:clrMapOvr>
  <mc:AlternateContent xmlns:mc="http://schemas.openxmlformats.org/markup-compatibility/2006" xmlns:p14="http://schemas.microsoft.com/office/powerpoint/2010/main">
    <mc:Choice Requires="p14">
      <p:transition spd="slow" p14:dur="2000" advTm="37102"/>
    </mc:Choice>
    <mc:Fallback xmlns="">
      <p:transition spd="slow" advTm="371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5E-6 -4.07407E-6 L -0.66537 -0.2699 " pathEditMode="relative" rAng="0" ptsTypes="AA">
                                      <p:cBhvr>
                                        <p:cTn id="10" dur="2000" fill="hold"/>
                                        <p:tgtEl>
                                          <p:spTgt spid="6"/>
                                        </p:tgtEl>
                                        <p:attrNameLst>
                                          <p:attrName>ppt_x</p:attrName>
                                          <p:attrName>ppt_y</p:attrName>
                                        </p:attrNameLst>
                                      </p:cBhvr>
                                      <p:rCtr x="-33268" y="-13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C364D6C-CD85-BC21-9E6D-DD931E20C223}"/>
              </a:ext>
            </a:extLst>
          </p:cNvPr>
          <p:cNvSpPr txBox="1"/>
          <p:nvPr/>
        </p:nvSpPr>
        <p:spPr>
          <a:xfrm>
            <a:off x="740327" y="293507"/>
            <a:ext cx="10719033" cy="1569660"/>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６　問題発見・解決</a:t>
            </a:r>
            <a:endParaRPr lang="en-US" altLang="ja-JP" sz="2400" dirty="0">
              <a:latin typeface="ＭＳ Ｐゴシック" panose="020B0600070205080204" pitchFamily="50" charset="-128"/>
              <a:ea typeface="ＭＳ Ｐゴシック" panose="020B0600070205080204" pitchFamily="50" charset="-128"/>
            </a:endParaRPr>
          </a:p>
          <a:p>
            <a:pPr algn="l"/>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　問題解決の順序</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①　現実（現状）</a:t>
            </a:r>
            <a:r>
              <a:rPr lang="en-US" altLang="ja-JP" sz="2400" dirty="0">
                <a:solidFill>
                  <a:srgbClr val="FF0000"/>
                </a:solidFill>
                <a:latin typeface="ＭＳ Ｐゴシック" panose="020B0600070205080204" pitchFamily="50" charset="-128"/>
                <a:ea typeface="ＭＳ Ｐゴシック" panose="020B0600070205080204" pitchFamily="50" charset="-128"/>
              </a:rPr>
              <a:t>as is</a:t>
            </a:r>
            <a:r>
              <a:rPr lang="ja-JP" altLang="en-US" sz="2400" dirty="0">
                <a:latin typeface="ＭＳ Ｐゴシック" panose="020B0600070205080204" pitchFamily="50" charset="-128"/>
                <a:ea typeface="ＭＳ Ｐゴシック" panose="020B0600070205080204" pitchFamily="50" charset="-128"/>
              </a:rPr>
              <a:t>と理想</a:t>
            </a:r>
            <a:r>
              <a:rPr lang="en-US" altLang="ja-JP" sz="2400" dirty="0">
                <a:solidFill>
                  <a:srgbClr val="FF0000"/>
                </a:solidFill>
                <a:latin typeface="ＭＳ Ｐゴシック" panose="020B0600070205080204" pitchFamily="50" charset="-128"/>
                <a:ea typeface="ＭＳ Ｐゴシック" panose="020B0600070205080204" pitchFamily="50" charset="-128"/>
              </a:rPr>
              <a:t>to be</a:t>
            </a:r>
            <a:r>
              <a:rPr lang="ja-JP" altLang="en-US" sz="2400" dirty="0">
                <a:latin typeface="ＭＳ Ｐゴシック" panose="020B0600070205080204" pitchFamily="50" charset="-128"/>
                <a:ea typeface="ＭＳ Ｐゴシック" panose="020B0600070205080204" pitchFamily="50" charset="-128"/>
              </a:rPr>
              <a:t>の差＝問題発見</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➡現状で何が足りていないかを知り、どうすればよいかと解決方法を探ること</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8" name="グループ化 7">
            <a:extLst>
              <a:ext uri="{FF2B5EF4-FFF2-40B4-BE49-F238E27FC236}">
                <a16:creationId xmlns:a16="http://schemas.microsoft.com/office/drawing/2014/main" id="{35BDA0C9-E76F-3906-BE79-B4B7FEBEE87F}"/>
              </a:ext>
            </a:extLst>
          </p:cNvPr>
          <p:cNvGrpSpPr/>
          <p:nvPr/>
        </p:nvGrpSpPr>
        <p:grpSpPr>
          <a:xfrm>
            <a:off x="2877424" y="4630721"/>
            <a:ext cx="1677797" cy="1979804"/>
            <a:chOff x="687897" y="4739778"/>
            <a:chExt cx="1677797" cy="1979804"/>
          </a:xfrm>
        </p:grpSpPr>
        <p:pic>
          <p:nvPicPr>
            <p:cNvPr id="1026" name="Picture 2" descr="高校生・中学生のイラスト（ブレザー）">
              <a:extLst>
                <a:ext uri="{FF2B5EF4-FFF2-40B4-BE49-F238E27FC236}">
                  <a16:creationId xmlns:a16="http://schemas.microsoft.com/office/drawing/2014/main" id="{63799641-3E7F-737E-D473-2B9756AFF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8778" y="4739778"/>
              <a:ext cx="1128863" cy="1369241"/>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8D689B3E-BBE3-33C1-F18C-F21AE69EA05E}"/>
                </a:ext>
              </a:extLst>
            </p:cNvPr>
            <p:cNvSpPr/>
            <p:nvPr/>
          </p:nvSpPr>
          <p:spPr>
            <a:xfrm>
              <a:off x="687897" y="6098797"/>
              <a:ext cx="1677797" cy="6207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現状  </a:t>
              </a:r>
              <a:r>
                <a:rPr lang="en-US" altLang="ja-JP" dirty="0">
                  <a:solidFill>
                    <a:srgbClr val="FFFF00"/>
                  </a:solidFill>
                  <a:latin typeface="ＭＳ Ｐゴシック" panose="020B0600070205080204" pitchFamily="50" charset="-128"/>
                  <a:ea typeface="ＭＳ Ｐゴシック" panose="020B0600070205080204" pitchFamily="50" charset="-128"/>
                </a:rPr>
                <a:t>as is</a:t>
              </a:r>
            </a:p>
            <a:p>
              <a:pPr algn="ctr"/>
              <a:r>
                <a:rPr lang="ja-JP" altLang="en-US" dirty="0">
                  <a:latin typeface="ＭＳ Ｐゴシック" panose="020B0600070205080204" pitchFamily="50" charset="-128"/>
                  <a:ea typeface="ＭＳ Ｐゴシック" panose="020B0600070205080204" pitchFamily="50" charset="-128"/>
                </a:rPr>
                <a:t>高校生</a:t>
              </a:r>
              <a:endParaRPr kumimoji="1" lang="ja-JP" altLang="en-US" dirty="0">
                <a:latin typeface="ＭＳ Ｐゴシック" panose="020B0600070205080204" pitchFamily="50" charset="-128"/>
                <a:ea typeface="ＭＳ Ｐゴシック" panose="020B0600070205080204" pitchFamily="50" charset="-128"/>
              </a:endParaRPr>
            </a:p>
          </p:txBody>
        </p:sp>
      </p:grpSp>
      <p:grpSp>
        <p:nvGrpSpPr>
          <p:cNvPr id="12" name="グループ化 11">
            <a:extLst>
              <a:ext uri="{FF2B5EF4-FFF2-40B4-BE49-F238E27FC236}">
                <a16:creationId xmlns:a16="http://schemas.microsoft.com/office/drawing/2014/main" id="{0474F4BF-5034-87DF-80D9-BB3DAFF9F580}"/>
              </a:ext>
            </a:extLst>
          </p:cNvPr>
          <p:cNvGrpSpPr/>
          <p:nvPr/>
        </p:nvGrpSpPr>
        <p:grpSpPr>
          <a:xfrm>
            <a:off x="2780951" y="2064260"/>
            <a:ext cx="2056794" cy="1954066"/>
            <a:chOff x="3997355" y="3523945"/>
            <a:chExt cx="2056794" cy="1954066"/>
          </a:xfrm>
        </p:grpSpPr>
        <p:pic>
          <p:nvPicPr>
            <p:cNvPr id="1028" name="Picture 4">
              <a:extLst>
                <a:ext uri="{FF2B5EF4-FFF2-40B4-BE49-F238E27FC236}">
                  <a16:creationId xmlns:a16="http://schemas.microsoft.com/office/drawing/2014/main" id="{02EEB80C-10A0-98EB-2E66-5150DDC4A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355" y="3523945"/>
              <a:ext cx="2056794" cy="160172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0061C3AE-C125-EF9F-1BF2-45024CF093F9}"/>
                </a:ext>
              </a:extLst>
            </p:cNvPr>
            <p:cNvSpPr/>
            <p:nvPr/>
          </p:nvSpPr>
          <p:spPr>
            <a:xfrm>
              <a:off x="4060272" y="4908958"/>
              <a:ext cx="1879134" cy="56905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目標</a:t>
              </a:r>
              <a:endParaRPr lang="en-US" altLang="ja-JP" dirty="0">
                <a:latin typeface="ＭＳ Ｐゴシック" panose="020B0600070205080204" pitchFamily="50" charset="-128"/>
                <a:ea typeface="ＭＳ Ｐゴシック" panose="020B0600070205080204" pitchFamily="50" charset="-128"/>
              </a:endParaRPr>
            </a:p>
            <a:p>
              <a:pPr algn="ctr"/>
              <a:r>
                <a:rPr lang="ja-JP" altLang="en-US" dirty="0">
                  <a:latin typeface="ＭＳ Ｐゴシック" panose="020B0600070205080204" pitchFamily="50" charset="-128"/>
                  <a:ea typeface="ＭＳ Ｐゴシック" panose="020B0600070205080204" pitchFamily="50" charset="-128"/>
                </a:rPr>
                <a:t>自立・自己実現</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10" name="Picture 4">
              <a:extLst>
                <a:ext uri="{FF2B5EF4-FFF2-40B4-BE49-F238E27FC236}">
                  <a16:creationId xmlns:a16="http://schemas.microsoft.com/office/drawing/2014/main" id="{8A3DBE6D-6ABD-80D2-A84A-72E9F85B17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355" y="3549112"/>
              <a:ext cx="2056794" cy="1601729"/>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332C8C44-0AE4-000F-6E93-703C8E9107F6}"/>
                </a:ext>
              </a:extLst>
            </p:cNvPr>
            <p:cNvSpPr/>
            <p:nvPr/>
          </p:nvSpPr>
          <p:spPr>
            <a:xfrm>
              <a:off x="4160940" y="4934125"/>
              <a:ext cx="1744910" cy="518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dirty="0">
                  <a:latin typeface="ＭＳ Ｐゴシック" panose="020B0600070205080204" pitchFamily="50" charset="-128"/>
                  <a:ea typeface="ＭＳ Ｐゴシック" panose="020B0600070205080204" pitchFamily="50" charset="-128"/>
                </a:rPr>
                <a:t>目標　</a:t>
              </a:r>
              <a:r>
                <a:rPr lang="en-US" altLang="ja-JP" sz="1800" dirty="0">
                  <a:solidFill>
                    <a:srgbClr val="FFFF00"/>
                  </a:solidFill>
                  <a:latin typeface="ＭＳ Ｐゴシック" panose="020B0600070205080204" pitchFamily="50" charset="-128"/>
                  <a:ea typeface="ＭＳ Ｐゴシック" panose="020B0600070205080204" pitchFamily="50" charset="-128"/>
                </a:rPr>
                <a:t>to be</a:t>
              </a:r>
            </a:p>
            <a:p>
              <a:pPr algn="ctr"/>
              <a:r>
                <a:rPr lang="ja-JP" altLang="en-US" dirty="0">
                  <a:latin typeface="ＭＳ Ｐゴシック" panose="020B0600070205080204" pitchFamily="50" charset="-128"/>
                  <a:ea typeface="ＭＳ Ｐゴシック" panose="020B0600070205080204" pitchFamily="50" charset="-128"/>
                </a:rPr>
                <a:t>自立・自己実現</a:t>
              </a:r>
              <a:endParaRPr kumimoji="1" lang="ja-JP" altLang="en-US" dirty="0">
                <a:latin typeface="ＭＳ Ｐゴシック" panose="020B0600070205080204" pitchFamily="50" charset="-128"/>
                <a:ea typeface="ＭＳ Ｐゴシック" panose="020B0600070205080204" pitchFamily="50" charset="-128"/>
              </a:endParaRPr>
            </a:p>
          </p:txBody>
        </p:sp>
      </p:grpSp>
      <p:cxnSp>
        <p:nvCxnSpPr>
          <p:cNvPr id="14" name="直線コネクタ 13">
            <a:extLst>
              <a:ext uri="{FF2B5EF4-FFF2-40B4-BE49-F238E27FC236}">
                <a16:creationId xmlns:a16="http://schemas.microsoft.com/office/drawing/2014/main" id="{9F554F3D-79D1-5F1A-3E7C-3874B6F9C843}"/>
              </a:ext>
            </a:extLst>
          </p:cNvPr>
          <p:cNvCxnSpPr/>
          <p:nvPr/>
        </p:nvCxnSpPr>
        <p:spPr>
          <a:xfrm>
            <a:off x="4211274" y="5964572"/>
            <a:ext cx="505856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59DB745-1836-1CAA-958D-D9DC304B34FA}"/>
              </a:ext>
            </a:extLst>
          </p:cNvPr>
          <p:cNvCxnSpPr/>
          <p:nvPr/>
        </p:nvCxnSpPr>
        <p:spPr>
          <a:xfrm>
            <a:off x="4195894" y="3424106"/>
            <a:ext cx="505856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矢印: 上下 15">
            <a:extLst>
              <a:ext uri="{FF2B5EF4-FFF2-40B4-BE49-F238E27FC236}">
                <a16:creationId xmlns:a16="http://schemas.microsoft.com/office/drawing/2014/main" id="{2585A592-47A7-D603-E3D7-CFF904D1B821}"/>
              </a:ext>
            </a:extLst>
          </p:cNvPr>
          <p:cNvSpPr/>
          <p:nvPr/>
        </p:nvSpPr>
        <p:spPr>
          <a:xfrm>
            <a:off x="4957894" y="3431097"/>
            <a:ext cx="3808602" cy="2525086"/>
          </a:xfrm>
          <a:prstGeom prst="upDownArrow">
            <a:avLst>
              <a:gd name="adj1" fmla="val 76230"/>
              <a:gd name="adj2" fmla="val 23771"/>
            </a:avLst>
          </a:prstGeom>
          <a:solidFill>
            <a:srgbClr val="1A2E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Ｐゴシック" panose="020B0600070205080204" pitchFamily="50" charset="-128"/>
                <a:ea typeface="ＭＳ Ｐゴシック" panose="020B0600070205080204" pitchFamily="50" charset="-128"/>
              </a:rPr>
              <a:t>スキル・経験値ギャップ</a:t>
            </a:r>
            <a:endParaRPr kumimoji="1" lang="en-US" altLang="ja-JP" dirty="0">
              <a:latin typeface="ＭＳ Ｐゴシック" panose="020B0600070205080204" pitchFamily="50" charset="-128"/>
              <a:ea typeface="ＭＳ Ｐゴシック" panose="020B0600070205080204" pitchFamily="50" charset="-128"/>
            </a:endParaRPr>
          </a:p>
          <a:p>
            <a:pPr algn="ctr"/>
            <a:r>
              <a:rPr lang="ja-JP" altLang="en-US" sz="2800" b="1" dirty="0">
                <a:latin typeface="ＭＳ Ｐゴシック" panose="020B0600070205080204" pitchFamily="50" charset="-128"/>
                <a:ea typeface="ＭＳ Ｐゴシック" panose="020B0600070205080204" pitchFamily="50" charset="-128"/>
              </a:rPr>
              <a:t>↓</a:t>
            </a:r>
            <a:endParaRPr lang="en-US" altLang="ja-JP" sz="2800" b="1" dirty="0">
              <a:latin typeface="ＭＳ Ｐゴシック" panose="020B0600070205080204" pitchFamily="50" charset="-128"/>
              <a:ea typeface="ＭＳ Ｐゴシック" panose="020B0600070205080204" pitchFamily="50" charset="-128"/>
            </a:endParaRPr>
          </a:p>
          <a:p>
            <a:pPr algn="ctr"/>
            <a:r>
              <a:rPr kumimoji="1" lang="ja-JP" altLang="en-US" dirty="0">
                <a:latin typeface="ＭＳ Ｐゴシック" panose="020B0600070205080204" pitchFamily="50" charset="-128"/>
                <a:ea typeface="ＭＳ Ｐゴシック" panose="020B0600070205080204" pitchFamily="50" charset="-128"/>
              </a:rPr>
              <a:t>成長・・・問題解決</a:t>
            </a:r>
          </a:p>
        </p:txBody>
      </p:sp>
    </p:spTree>
    <p:custDataLst>
      <p:tags r:id="rId1"/>
    </p:custDataLst>
    <p:extLst>
      <p:ext uri="{BB962C8B-B14F-4D97-AF65-F5344CB8AC3E}">
        <p14:creationId xmlns:p14="http://schemas.microsoft.com/office/powerpoint/2010/main" val="655592174"/>
      </p:ext>
    </p:extLst>
  </p:cSld>
  <p:clrMapOvr>
    <a:masterClrMapping/>
  </p:clrMapOvr>
  <mc:AlternateContent xmlns:mc="http://schemas.openxmlformats.org/markup-compatibility/2006" xmlns:p14="http://schemas.microsoft.com/office/powerpoint/2010/main">
    <mc:Choice Requires="p14">
      <p:transition spd="slow" p14:dur="2000" advTm="62353"/>
    </mc:Choice>
    <mc:Fallback xmlns="">
      <p:transition spd="slow" advTm="62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DABB6F-8020-B400-D14C-87591C7DE4D5}"/>
              </a:ext>
            </a:extLst>
          </p:cNvPr>
          <p:cNvSpPr txBox="1">
            <a:spLocks/>
          </p:cNvSpPr>
          <p:nvPr/>
        </p:nvSpPr>
        <p:spPr>
          <a:xfrm>
            <a:off x="609600" y="476672"/>
            <a:ext cx="10579261" cy="94096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latin typeface="ＭＳ Ｐゴシック" panose="020B0600070205080204" pitchFamily="50" charset="-128"/>
                <a:ea typeface="ＭＳ Ｐゴシック" panose="020B0600070205080204" pitchFamily="50" charset="-128"/>
              </a:rPr>
              <a:t>　</a:t>
            </a:r>
          </a:p>
        </p:txBody>
      </p:sp>
      <p:graphicFrame>
        <p:nvGraphicFramePr>
          <p:cNvPr id="5" name="表 6">
            <a:extLst>
              <a:ext uri="{FF2B5EF4-FFF2-40B4-BE49-F238E27FC236}">
                <a16:creationId xmlns:a16="http://schemas.microsoft.com/office/drawing/2014/main" id="{95C73E26-BC38-8191-62E2-42632104F8A4}"/>
              </a:ext>
            </a:extLst>
          </p:cNvPr>
          <p:cNvGraphicFramePr>
            <a:graphicFrameLocks noGrp="1"/>
          </p:cNvGraphicFramePr>
          <p:nvPr/>
        </p:nvGraphicFramePr>
        <p:xfrm>
          <a:off x="665018" y="1521566"/>
          <a:ext cx="10889673" cy="4069435"/>
        </p:xfrm>
        <a:graphic>
          <a:graphicData uri="http://schemas.openxmlformats.org/drawingml/2006/table">
            <a:tbl>
              <a:tblPr firstRow="1" bandRow="1">
                <a:tableStyleId>{5940675A-B579-460E-94D1-54222C63F5DA}</a:tableStyleId>
              </a:tblPr>
              <a:tblGrid>
                <a:gridCol w="3497780">
                  <a:extLst>
                    <a:ext uri="{9D8B030D-6E8A-4147-A177-3AD203B41FA5}">
                      <a16:colId xmlns:a16="http://schemas.microsoft.com/office/drawing/2014/main" val="838871118"/>
                    </a:ext>
                  </a:extLst>
                </a:gridCol>
                <a:gridCol w="7391893">
                  <a:extLst>
                    <a:ext uri="{9D8B030D-6E8A-4147-A177-3AD203B41FA5}">
                      <a16:colId xmlns:a16="http://schemas.microsoft.com/office/drawing/2014/main" val="3978493109"/>
                    </a:ext>
                  </a:extLst>
                </a:gridCol>
              </a:tblGrid>
              <a:tr h="833707">
                <a:tc>
                  <a:txBody>
                    <a:bodyPr/>
                    <a:lstStyle/>
                    <a:p>
                      <a:r>
                        <a:rPr kumimoji="1" lang="en-US" altLang="ja-JP" sz="2600" dirty="0">
                          <a:highlight>
                            <a:srgbClr val="FFFF00"/>
                          </a:highlight>
                        </a:rPr>
                        <a:t>(</a:t>
                      </a:r>
                      <a:r>
                        <a:rPr kumimoji="1" lang="ja-JP" altLang="en-US" sz="2600" dirty="0">
                          <a:highlight>
                            <a:srgbClr val="FFFF00"/>
                          </a:highlight>
                        </a:rPr>
                        <a:t>　　　　　　 　　</a:t>
                      </a:r>
                      <a:r>
                        <a:rPr kumimoji="1" lang="en-US" altLang="ja-JP" sz="2600" dirty="0">
                          <a:highlight>
                            <a:srgbClr val="FFFF00"/>
                          </a:highlight>
                        </a:rPr>
                        <a:t>)</a:t>
                      </a:r>
                      <a:endParaRPr kumimoji="1" lang="ja-JP" altLang="en-US" sz="2600" dirty="0">
                        <a:highlight>
                          <a:srgbClr val="FFFF00"/>
                        </a:highligh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latin typeface="ＭＳ Ｐゴシック" panose="020B0600070205080204" pitchFamily="50" charset="-128"/>
                          <a:ea typeface="ＭＳ Ｐゴシック" panose="020B0600070205080204" pitchFamily="50" charset="-128"/>
                        </a:rPr>
                        <a:t>情報は，完全に消えない＝情報が残る</a:t>
                      </a:r>
                      <a:endParaRPr lang="en-US" altLang="ja-JP" sz="26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2296533870"/>
                  </a:ext>
                </a:extLst>
              </a:tr>
              <a:tr h="775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dirty="0">
                          <a:highlight>
                            <a:srgbClr val="FFFF00"/>
                          </a:highlight>
                        </a:rPr>
                        <a:t>(</a:t>
                      </a:r>
                      <a:r>
                        <a:rPr kumimoji="1" lang="ja-JP" altLang="en-US" sz="2600" dirty="0">
                          <a:highlight>
                            <a:srgbClr val="FFFF00"/>
                          </a:highlight>
                        </a:rPr>
                        <a:t>　　　　　　 　　</a:t>
                      </a:r>
                      <a:r>
                        <a:rPr kumimoji="1" lang="en-US" altLang="ja-JP" sz="2600" dirty="0">
                          <a:highlight>
                            <a:srgbClr val="FFFF00"/>
                          </a:highlight>
                        </a:rPr>
                        <a:t>)</a:t>
                      </a:r>
                      <a:endParaRPr kumimoji="1" lang="ja-JP" altLang="en-US" sz="2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latin typeface="ＭＳ Ｐゴシック" panose="020B0600070205080204" pitchFamily="50" charset="-128"/>
                          <a:ea typeface="ＭＳ Ｐゴシック" panose="020B0600070205080204" pitchFamily="50" charset="-128"/>
                        </a:rPr>
                        <a:t>ディジタル情報は，簡単に複製</a:t>
                      </a:r>
                      <a:r>
                        <a:rPr lang="en-US" altLang="ja-JP" sz="2600" dirty="0">
                          <a:latin typeface="ＭＳ Ｐゴシック" panose="020B0600070205080204" pitchFamily="50" charset="-128"/>
                          <a:ea typeface="ＭＳ Ｐゴシック" panose="020B0600070205080204" pitchFamily="50" charset="-128"/>
                        </a:rPr>
                        <a:t>(</a:t>
                      </a:r>
                      <a:r>
                        <a:rPr lang="ja-JP" altLang="en-US" sz="2600" dirty="0">
                          <a:latin typeface="ＭＳ Ｐゴシック" panose="020B0600070205080204" pitchFamily="50" charset="-128"/>
                          <a:ea typeface="ＭＳ Ｐゴシック" panose="020B0600070205080204" pitchFamily="50" charset="-128"/>
                        </a:rPr>
                        <a:t>コピー</a:t>
                      </a:r>
                      <a:r>
                        <a:rPr lang="en-US" altLang="ja-JP" sz="2600" dirty="0">
                          <a:latin typeface="ＭＳ Ｐゴシック" panose="020B0600070205080204" pitchFamily="50" charset="-128"/>
                          <a:ea typeface="ＭＳ Ｐゴシック" panose="020B0600070205080204" pitchFamily="50" charset="-128"/>
                        </a:rPr>
                        <a:t>)</a:t>
                      </a:r>
                      <a:r>
                        <a:rPr lang="ja-JP" altLang="en-US" sz="2600" dirty="0">
                          <a:latin typeface="ＭＳ Ｐゴシック" panose="020B0600070205080204" pitchFamily="50" charset="-128"/>
                          <a:ea typeface="ＭＳ Ｐゴシック" panose="020B0600070205080204" pitchFamily="50" charset="-128"/>
                        </a:rPr>
                        <a:t>可能</a:t>
                      </a:r>
                      <a:endParaRPr lang="en-US" altLang="ja-JP" sz="26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69421201"/>
                  </a:ext>
                </a:extLst>
              </a:tr>
              <a:tr h="819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dirty="0">
                          <a:highlight>
                            <a:srgbClr val="FFFF00"/>
                          </a:highlight>
                        </a:rPr>
                        <a:t>(</a:t>
                      </a:r>
                      <a:r>
                        <a:rPr kumimoji="1" lang="ja-JP" altLang="en-US" sz="2600" dirty="0">
                          <a:highlight>
                            <a:srgbClr val="FFFF00"/>
                          </a:highlight>
                        </a:rPr>
                        <a:t>　　　　　　 　　</a:t>
                      </a:r>
                      <a:r>
                        <a:rPr kumimoji="1" lang="en-US" altLang="ja-JP" sz="2600" dirty="0">
                          <a:highlight>
                            <a:srgbClr val="FFFF00"/>
                          </a:highlight>
                        </a:rPr>
                        <a:t>)</a:t>
                      </a:r>
                      <a:endParaRPr kumimoji="1" lang="ja-JP" altLang="en-US" sz="2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latin typeface="ＭＳ Ｐゴシック" panose="020B0600070205080204" pitchFamily="50" charset="-128"/>
                          <a:ea typeface="ＭＳ Ｐゴシック" panose="020B0600070205080204" pitchFamily="50" charset="-128"/>
                        </a:rPr>
                        <a:t>情報は，伝わりやすく，広まりやすい</a:t>
                      </a:r>
                      <a:endParaRPr lang="en-US" altLang="ja-JP" sz="26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1915707724"/>
                  </a:ext>
                </a:extLst>
              </a:tr>
              <a:tr h="819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dirty="0">
                          <a:highlight>
                            <a:srgbClr val="FFFF00"/>
                          </a:highlight>
                        </a:rPr>
                        <a:t>(</a:t>
                      </a:r>
                      <a:r>
                        <a:rPr kumimoji="1" lang="ja-JP" altLang="en-US" sz="2600" dirty="0">
                          <a:highlight>
                            <a:srgbClr val="FFFF00"/>
                          </a:highlight>
                        </a:rPr>
                        <a:t>　　　　　　 　　</a:t>
                      </a:r>
                      <a:r>
                        <a:rPr kumimoji="1" lang="en-US" altLang="ja-JP" sz="2600" dirty="0">
                          <a:highlight>
                            <a:srgbClr val="FFFF00"/>
                          </a:highlight>
                        </a:rPr>
                        <a:t>)</a:t>
                      </a:r>
                      <a:endParaRPr kumimoji="1" lang="ja-JP" altLang="en-US" sz="2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latin typeface="ＭＳ Ｐゴシック" panose="020B0600070205080204" pitchFamily="50" charset="-128"/>
                          <a:ea typeface="ＭＳ Ｐゴシック" panose="020B0600070205080204" pitchFamily="50" charset="-128"/>
                        </a:rPr>
                        <a:t>情報を受け取る人によって価値や評価が異なる</a:t>
                      </a:r>
                    </a:p>
                  </a:txBody>
                  <a:tcPr anchor="ctr"/>
                </a:tc>
                <a:extLst>
                  <a:ext uri="{0D108BD9-81ED-4DB2-BD59-A6C34878D82A}">
                    <a16:rowId xmlns:a16="http://schemas.microsoft.com/office/drawing/2014/main" val="240207172"/>
                  </a:ext>
                </a:extLst>
              </a:tr>
              <a:tr h="819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dirty="0">
                          <a:highlight>
                            <a:srgbClr val="FFFF00"/>
                          </a:highlight>
                        </a:rPr>
                        <a:t>(</a:t>
                      </a:r>
                      <a:r>
                        <a:rPr kumimoji="1" lang="ja-JP" altLang="en-US" sz="2600" dirty="0">
                          <a:highlight>
                            <a:srgbClr val="FFFF00"/>
                          </a:highlight>
                        </a:rPr>
                        <a:t>　　　　　　 　　</a:t>
                      </a:r>
                      <a:r>
                        <a:rPr kumimoji="1" lang="en-US" altLang="ja-JP" sz="2600" dirty="0">
                          <a:highlight>
                            <a:srgbClr val="FFFF00"/>
                          </a:highlight>
                        </a:rPr>
                        <a:t>)</a:t>
                      </a:r>
                      <a:endParaRPr kumimoji="1" lang="ja-JP" altLang="en-US" sz="2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latin typeface="ＭＳ Ｐゴシック" panose="020B0600070205080204" pitchFamily="50" charset="-128"/>
                          <a:ea typeface="ＭＳ Ｐゴシック" panose="020B0600070205080204" pitchFamily="50" charset="-128"/>
                        </a:rPr>
                        <a:t>情報の発信者や受信者の意図が介在する</a:t>
                      </a:r>
                    </a:p>
                  </a:txBody>
                  <a:tcPr anchor="ctr"/>
                </a:tc>
                <a:extLst>
                  <a:ext uri="{0D108BD9-81ED-4DB2-BD59-A6C34878D82A}">
                    <a16:rowId xmlns:a16="http://schemas.microsoft.com/office/drawing/2014/main" val="1014504624"/>
                  </a:ext>
                </a:extLst>
              </a:tr>
            </a:tbl>
          </a:graphicData>
        </a:graphic>
      </p:graphicFrame>
      <p:sp>
        <p:nvSpPr>
          <p:cNvPr id="9" name="テキスト ボックス 8">
            <a:extLst>
              <a:ext uri="{FF2B5EF4-FFF2-40B4-BE49-F238E27FC236}">
                <a16:creationId xmlns:a16="http://schemas.microsoft.com/office/drawing/2014/main" id="{2F508711-56A1-23A3-139D-BB8FF262240B}"/>
              </a:ext>
            </a:extLst>
          </p:cNvPr>
          <p:cNvSpPr txBox="1"/>
          <p:nvPr/>
        </p:nvSpPr>
        <p:spPr>
          <a:xfrm>
            <a:off x="6200076" y="817425"/>
            <a:ext cx="1102895" cy="461665"/>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伝播性</a:t>
            </a:r>
          </a:p>
        </p:txBody>
      </p:sp>
      <p:sp>
        <p:nvSpPr>
          <p:cNvPr id="10" name="テキスト ボックス 9">
            <a:extLst>
              <a:ext uri="{FF2B5EF4-FFF2-40B4-BE49-F238E27FC236}">
                <a16:creationId xmlns:a16="http://schemas.microsoft.com/office/drawing/2014/main" id="{7BE77CD9-E4E1-4C22-F551-76B9C183F0E3}"/>
              </a:ext>
            </a:extLst>
          </p:cNvPr>
          <p:cNvSpPr txBox="1"/>
          <p:nvPr/>
        </p:nvSpPr>
        <p:spPr>
          <a:xfrm>
            <a:off x="3128619" y="822039"/>
            <a:ext cx="1167064" cy="461665"/>
          </a:xfrm>
          <a:prstGeom prst="rect">
            <a:avLst/>
          </a:prstGeom>
          <a:noFill/>
          <a:ln>
            <a:solidFill>
              <a:srgbClr val="FF000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個別性</a:t>
            </a:r>
            <a:endParaRPr lang="ja-JP" altLang="en-US" sz="2400" b="0" dirty="0">
              <a:solidFill>
                <a:srgbClr val="FF0000"/>
              </a:solidFill>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C2E2FFA6-322A-507F-786C-6EADD3205CE6}"/>
              </a:ext>
            </a:extLst>
          </p:cNvPr>
          <p:cNvSpPr txBox="1"/>
          <p:nvPr/>
        </p:nvSpPr>
        <p:spPr>
          <a:xfrm>
            <a:off x="7696682" y="791757"/>
            <a:ext cx="1098886" cy="461665"/>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複製性</a:t>
            </a:r>
          </a:p>
        </p:txBody>
      </p:sp>
      <p:sp>
        <p:nvSpPr>
          <p:cNvPr id="13" name="テキスト ボックス 12">
            <a:extLst>
              <a:ext uri="{FF2B5EF4-FFF2-40B4-BE49-F238E27FC236}">
                <a16:creationId xmlns:a16="http://schemas.microsoft.com/office/drawing/2014/main" id="{38416F81-7A22-40CA-8E9E-00E15AE54AB1}"/>
              </a:ext>
            </a:extLst>
          </p:cNvPr>
          <p:cNvSpPr txBox="1"/>
          <p:nvPr/>
        </p:nvSpPr>
        <p:spPr>
          <a:xfrm>
            <a:off x="9310146" y="817425"/>
            <a:ext cx="1167064" cy="461665"/>
          </a:xfrm>
          <a:prstGeom prst="rect">
            <a:avLst/>
          </a:prstGeom>
          <a:noFill/>
          <a:ln>
            <a:solidFill>
              <a:srgbClr val="FF0000"/>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目的性</a:t>
            </a:r>
            <a:endParaRPr lang="ja-JP" altLang="en-US" sz="2400" b="0" dirty="0">
              <a:solidFill>
                <a:srgbClr val="FF0000"/>
              </a:solidFill>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4B82C5AE-A3E9-4BBB-AEA5-4FDF3194F1A4}"/>
              </a:ext>
            </a:extLst>
          </p:cNvPr>
          <p:cNvSpPr txBox="1"/>
          <p:nvPr/>
        </p:nvSpPr>
        <p:spPr>
          <a:xfrm>
            <a:off x="4742083" y="817425"/>
            <a:ext cx="1167064" cy="461665"/>
          </a:xfrm>
          <a:prstGeom prst="rect">
            <a:avLst/>
          </a:prstGeom>
          <a:noFill/>
          <a:ln>
            <a:solidFill>
              <a:srgbClr val="FF0000"/>
            </a:solidFill>
          </a:ln>
        </p:spPr>
        <p:txBody>
          <a:bodyPr wrap="square" rtlCol="0">
            <a:spAutoFit/>
          </a:bodyPr>
          <a:lstStyle/>
          <a:p>
            <a:r>
              <a:rPr lang="ja-JP" altLang="en-US" sz="2400" b="0" dirty="0">
                <a:solidFill>
                  <a:srgbClr val="FF0000"/>
                </a:solidFill>
                <a:latin typeface="ＭＳ Ｐゴシック" panose="020B0600070205080204" pitchFamily="50" charset="-128"/>
                <a:ea typeface="ＭＳ Ｐゴシック" panose="020B0600070205080204" pitchFamily="50" charset="-128"/>
              </a:rPr>
              <a:t>残存性</a:t>
            </a:r>
          </a:p>
        </p:txBody>
      </p:sp>
      <p:sp>
        <p:nvSpPr>
          <p:cNvPr id="3" name="テキスト ボックス 2">
            <a:extLst>
              <a:ext uri="{FF2B5EF4-FFF2-40B4-BE49-F238E27FC236}">
                <a16:creationId xmlns:a16="http://schemas.microsoft.com/office/drawing/2014/main" id="{95F4EE01-D72B-25FB-BDED-6B27AFE08F95}"/>
              </a:ext>
            </a:extLst>
          </p:cNvPr>
          <p:cNvSpPr txBox="1"/>
          <p:nvPr/>
        </p:nvSpPr>
        <p:spPr>
          <a:xfrm>
            <a:off x="331981" y="209451"/>
            <a:ext cx="2819436" cy="830997"/>
          </a:xfrm>
          <a:prstGeom prst="rect">
            <a:avLst/>
          </a:prstGeom>
          <a:noFill/>
          <a:ln>
            <a:noFill/>
          </a:ln>
        </p:spPr>
        <p:txBody>
          <a:bodyPr wrap="square" rtlCol="0">
            <a:spAutoFit/>
          </a:bodyPr>
          <a:lstStyle/>
          <a:p>
            <a:r>
              <a:rPr lang="ja-JP" altLang="en-US" sz="2400" b="0" dirty="0">
                <a:latin typeface="ＭＳ Ｐゴシック" panose="020B0600070205080204" pitchFamily="50" charset="-128"/>
                <a:ea typeface="ＭＳ Ｐゴシック" panose="020B0600070205080204" pitchFamily="50" charset="-128"/>
              </a:rPr>
              <a:t>２　情報化の光と影</a:t>
            </a:r>
          </a:p>
          <a:p>
            <a:r>
              <a:rPr lang="ja-JP" altLang="en-US" sz="2400" b="0" dirty="0">
                <a:latin typeface="ＭＳ Ｐゴシック" panose="020B0600070205080204" pitchFamily="50" charset="-128"/>
                <a:ea typeface="ＭＳ Ｐゴシック" panose="020B0600070205080204" pitchFamily="50" charset="-128"/>
              </a:rPr>
              <a:t>（</a:t>
            </a:r>
            <a:r>
              <a:rPr lang="en-US" altLang="ja-JP" sz="2400" b="0" dirty="0">
                <a:latin typeface="ＭＳ Ｐゴシック" panose="020B0600070205080204" pitchFamily="50" charset="-128"/>
                <a:ea typeface="ＭＳ Ｐゴシック" panose="020B0600070205080204" pitchFamily="50" charset="-128"/>
              </a:rPr>
              <a:t>1</a:t>
            </a:r>
            <a:r>
              <a:rPr lang="ja-JP" altLang="en-US" sz="2400" b="0" dirty="0">
                <a:latin typeface="ＭＳ Ｐゴシック" panose="020B0600070205080204" pitchFamily="50" charset="-128"/>
                <a:ea typeface="ＭＳ Ｐゴシック" panose="020B0600070205080204" pitchFamily="50" charset="-128"/>
              </a:rPr>
              <a:t>）情報の特性</a:t>
            </a:r>
          </a:p>
        </p:txBody>
      </p:sp>
    </p:spTree>
    <p:custDataLst>
      <p:tags r:id="rId1"/>
    </p:custDataLst>
    <p:extLst>
      <p:ext uri="{BB962C8B-B14F-4D97-AF65-F5344CB8AC3E}">
        <p14:creationId xmlns:p14="http://schemas.microsoft.com/office/powerpoint/2010/main" val="3373685186"/>
      </p:ext>
    </p:extLst>
  </p:cSld>
  <p:clrMapOvr>
    <a:masterClrMapping/>
  </p:clrMapOvr>
  <mc:AlternateContent xmlns:mc="http://schemas.openxmlformats.org/markup-compatibility/2006" xmlns:p14="http://schemas.microsoft.com/office/powerpoint/2010/main">
    <mc:Choice Requires="p14">
      <p:transition spd="slow" p14:dur="2000" advTm="36085"/>
    </mc:Choice>
    <mc:Fallback xmlns="">
      <p:transition spd="slow" advTm="36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1.25E-6 2.22222E-6 L -0.30248 0.11782 " pathEditMode="relative" rAng="0" ptsTypes="AA">
                                      <p:cBhvr>
                                        <p:cTn id="18" dur="500" fill="hold"/>
                                        <p:tgtEl>
                                          <p:spTgt spid="14"/>
                                        </p:tgtEl>
                                        <p:attrNameLst>
                                          <p:attrName>ppt_x</p:attrName>
                                          <p:attrName>ppt_y</p:attrName>
                                        </p:attrNameLst>
                                      </p:cBhvr>
                                      <p:rCtr x="-15130" y="588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2.08333E-6 -4.07407E-6 L -0.54726 0.24954 " pathEditMode="relative" rAng="0" ptsTypes="AA">
                                      <p:cBhvr>
                                        <p:cTn id="22" dur="500" fill="hold"/>
                                        <p:tgtEl>
                                          <p:spTgt spid="11"/>
                                        </p:tgtEl>
                                        <p:attrNameLst>
                                          <p:attrName>ppt_x</p:attrName>
                                          <p:attrName>ppt_y</p:attrName>
                                        </p:attrNameLst>
                                      </p:cBhvr>
                                      <p:rCtr x="-27370" y="1247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3.95833E-6 2.22222E-6 L -0.42409 0.35648 " pathEditMode="relative" rAng="0" ptsTypes="AA">
                                      <p:cBhvr>
                                        <p:cTn id="26" dur="500" fill="hold"/>
                                        <p:tgtEl>
                                          <p:spTgt spid="9"/>
                                        </p:tgtEl>
                                        <p:attrNameLst>
                                          <p:attrName>ppt_x</p:attrName>
                                          <p:attrName>ppt_y</p:attrName>
                                        </p:attrNameLst>
                                      </p:cBhvr>
                                      <p:rCtr x="-21211" y="1782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91667E-6 -2.22222E-6 L -0.17162 0.47847 " pathEditMode="relative" rAng="0" ptsTypes="AA">
                                      <p:cBhvr>
                                        <p:cTn id="30" dur="500" fill="hold"/>
                                        <p:tgtEl>
                                          <p:spTgt spid="10"/>
                                        </p:tgtEl>
                                        <p:attrNameLst>
                                          <p:attrName>ppt_x</p:attrName>
                                          <p:attrName>ppt_y</p:attrName>
                                        </p:attrNameLst>
                                      </p:cBhvr>
                                      <p:rCtr x="-8581" y="23912"/>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66667E-6 2.22222E-6 L -0.67344 0.59791 " pathEditMode="relative" rAng="0" ptsTypes="AA">
                                      <p:cBhvr>
                                        <p:cTn id="34" dur="500" fill="hold"/>
                                        <p:tgtEl>
                                          <p:spTgt spid="13"/>
                                        </p:tgtEl>
                                        <p:attrNameLst>
                                          <p:attrName>ppt_x</p:attrName>
                                          <p:attrName>ppt_y</p:attrName>
                                        </p:attrNameLst>
                                      </p:cBhvr>
                                      <p:rCtr x="-33672" y="2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3" grpId="0" animBg="1"/>
      <p:bldP spid="13" grpId="1" animBg="1"/>
      <p:bldP spid="14" grpId="0" animBg="1"/>
      <p:bldP spid="14"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935FB9-7F38-AA81-AE1B-239FA82FE49D}"/>
              </a:ext>
            </a:extLst>
          </p:cNvPr>
          <p:cNvSpPr txBox="1"/>
          <p:nvPr/>
        </p:nvSpPr>
        <p:spPr>
          <a:xfrm>
            <a:off x="329267" y="1300186"/>
            <a:ext cx="8160392" cy="830997"/>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②　問題の定義・分析➡解決の方向性</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（例：医療現場の人手不足が深刻であり、私も人を助けて貢献したい）</a:t>
            </a:r>
            <a:endParaRPr lang="en-US" altLang="ja-JP" dirty="0">
              <a:latin typeface="ＭＳ Ｐゴシック" panose="020B0600070205080204" pitchFamily="50" charset="-128"/>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43CCE941-7FE7-43E0-DA24-0C9B5DA4A7C6}"/>
              </a:ext>
            </a:extLst>
          </p:cNvPr>
          <p:cNvSpPr txBox="1"/>
          <p:nvPr/>
        </p:nvSpPr>
        <p:spPr>
          <a:xfrm>
            <a:off x="339054" y="2174039"/>
            <a:ext cx="8301608" cy="830997"/>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③　解決策提案・計画立案</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（例：看護師として、人々の健康維持・回復に貢献することにしよう）</a:t>
            </a:r>
            <a:endParaRPr lang="en-US" altLang="ja-JP"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0F8AEFC6-30AB-DB0F-B6E8-81955A44C354}"/>
              </a:ext>
            </a:extLst>
          </p:cNvPr>
          <p:cNvSpPr txBox="1"/>
          <p:nvPr/>
        </p:nvSpPr>
        <p:spPr>
          <a:xfrm>
            <a:off x="343949" y="353628"/>
            <a:ext cx="7508146" cy="830997"/>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①　現実と理想の差＝問題発見</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（例：今は高校生として守られているが、</a:t>
            </a:r>
            <a:r>
              <a:rPr lang="en-US" altLang="ja-JP" dirty="0">
                <a:latin typeface="ＭＳ Ｐゴシック" panose="020B0600070205080204" pitchFamily="50" charset="-128"/>
                <a:ea typeface="ＭＳ Ｐゴシック" panose="020B0600070205080204" pitchFamily="50" charset="-128"/>
              </a:rPr>
              <a:t>10</a:t>
            </a:r>
            <a:r>
              <a:rPr lang="ja-JP" altLang="en-US" dirty="0">
                <a:latin typeface="ＭＳ Ｐゴシック" panose="020B0600070205080204" pitchFamily="50" charset="-128"/>
                <a:ea typeface="ＭＳ Ｐゴシック" panose="020B0600070205080204" pitchFamily="50" charset="-128"/>
              </a:rPr>
              <a:t>年後には自立せねば･･･）</a:t>
            </a:r>
            <a:endParaRPr lang="en-US" altLang="ja-JP"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2BADA9F5-3832-AAB4-0680-D5BD3FEE6616}"/>
              </a:ext>
            </a:extLst>
          </p:cNvPr>
          <p:cNvSpPr txBox="1"/>
          <p:nvPr/>
        </p:nvSpPr>
        <p:spPr>
          <a:xfrm>
            <a:off x="374008" y="3056281"/>
            <a:ext cx="9525002" cy="830997"/>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④　計画の予測➡実行</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（例：看護学部・専門学校に進むために生物や化学の勉強が必要、必要な学費の準備など）</a:t>
            </a:r>
            <a:endParaRPr lang="en-US" altLang="ja-JP"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85A69215-8C54-34D1-7673-FF211FE773AE}"/>
              </a:ext>
            </a:extLst>
          </p:cNvPr>
          <p:cNvSpPr txBox="1"/>
          <p:nvPr/>
        </p:nvSpPr>
        <p:spPr>
          <a:xfrm>
            <a:off x="375405" y="3988857"/>
            <a:ext cx="10026944" cy="830997"/>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⑤　評価➡フィードバック</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（例：生物・化学の学力はついたが、性格的に合わない部分があるので目標を栄養士に修正）</a:t>
            </a:r>
            <a:endParaRPr lang="en-US" altLang="ja-JP" dirty="0">
              <a:latin typeface="ＭＳ Ｐゴシック" panose="020B0600070205080204" pitchFamily="50" charset="-128"/>
              <a:ea typeface="ＭＳ Ｐゴシック" panose="020B0600070205080204" pitchFamily="50" charset="-128"/>
            </a:endParaRPr>
          </a:p>
        </p:txBody>
      </p:sp>
      <p:grpSp>
        <p:nvGrpSpPr>
          <p:cNvPr id="42" name="グループ化 41">
            <a:extLst>
              <a:ext uri="{FF2B5EF4-FFF2-40B4-BE49-F238E27FC236}">
                <a16:creationId xmlns:a16="http://schemas.microsoft.com/office/drawing/2014/main" id="{D761A84A-CCD6-1F80-A539-ADE821A05B63}"/>
              </a:ext>
            </a:extLst>
          </p:cNvPr>
          <p:cNvGrpSpPr/>
          <p:nvPr/>
        </p:nvGrpSpPr>
        <p:grpSpPr>
          <a:xfrm>
            <a:off x="7952765" y="989901"/>
            <a:ext cx="3013044" cy="3640822"/>
            <a:chOff x="7952765" y="989901"/>
            <a:chExt cx="3013044" cy="3640822"/>
          </a:xfrm>
        </p:grpSpPr>
        <p:cxnSp>
          <p:nvCxnSpPr>
            <p:cNvPr id="16" name="コネクタ: カギ線 15">
              <a:extLst>
                <a:ext uri="{FF2B5EF4-FFF2-40B4-BE49-F238E27FC236}">
                  <a16:creationId xmlns:a16="http://schemas.microsoft.com/office/drawing/2014/main" id="{67E2036F-B6E4-E5F3-C344-3B9E1F436459}"/>
                </a:ext>
              </a:extLst>
            </p:cNvPr>
            <p:cNvCxnSpPr>
              <a:cxnSpLocks/>
            </p:cNvCxnSpPr>
            <p:nvPr/>
          </p:nvCxnSpPr>
          <p:spPr>
            <a:xfrm rot="16200000" flipV="1">
              <a:off x="7629788" y="1312878"/>
              <a:ext cx="3640822" cy="2994868"/>
            </a:xfrm>
            <a:prstGeom prst="bentConnector3">
              <a:avLst>
                <a:gd name="adj1" fmla="val 99539"/>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CCDD289-2C41-CF30-169C-14EAEFFE1AD1}"/>
                </a:ext>
              </a:extLst>
            </p:cNvPr>
            <p:cNvCxnSpPr>
              <a:cxnSpLocks/>
            </p:cNvCxnSpPr>
            <p:nvPr/>
          </p:nvCxnSpPr>
          <p:spPr>
            <a:xfrm>
              <a:off x="9925574" y="4598565"/>
              <a:ext cx="104023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D18ABB8A-B01D-231B-11DE-54FC89F7A44F}"/>
                </a:ext>
              </a:extLst>
            </p:cNvPr>
            <p:cNvCxnSpPr>
              <a:cxnSpLocks/>
            </p:cNvCxnSpPr>
            <p:nvPr/>
          </p:nvCxnSpPr>
          <p:spPr>
            <a:xfrm flipH="1">
              <a:off x="7994708" y="1912690"/>
              <a:ext cx="294453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4A067E56-9730-94EA-C0F6-EB177B820D14}"/>
                </a:ext>
              </a:extLst>
            </p:cNvPr>
            <p:cNvCxnSpPr>
              <a:cxnSpLocks/>
            </p:cNvCxnSpPr>
            <p:nvPr/>
          </p:nvCxnSpPr>
          <p:spPr>
            <a:xfrm flipH="1">
              <a:off x="7996107" y="2786543"/>
              <a:ext cx="294453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646860D1-27FC-A0E1-5FFE-C69EE0F703A4}"/>
                </a:ext>
              </a:extLst>
            </p:cNvPr>
            <p:cNvCxnSpPr>
              <a:cxnSpLocks/>
            </p:cNvCxnSpPr>
            <p:nvPr/>
          </p:nvCxnSpPr>
          <p:spPr>
            <a:xfrm flipH="1">
              <a:off x="9848675" y="3709332"/>
              <a:ext cx="109196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074" name="Picture 2">
            <a:extLst>
              <a:ext uri="{FF2B5EF4-FFF2-40B4-BE49-F238E27FC236}">
                <a16:creationId xmlns:a16="http://schemas.microsoft.com/office/drawing/2014/main" id="{EEF08D87-EAF5-B4A3-8736-611858C6F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096" y="4882393"/>
            <a:ext cx="1560759" cy="20544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F5B70C7-B891-FCA1-BD0E-98BB0D4E2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916" y="4737969"/>
            <a:ext cx="2318128" cy="22458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58234"/>
      </p:ext>
    </p:extLst>
  </p:cSld>
  <p:clrMapOvr>
    <a:masterClrMapping/>
  </p:clrMapOvr>
  <mc:AlternateContent xmlns:mc="http://schemas.openxmlformats.org/markup-compatibility/2006" xmlns:p14="http://schemas.microsoft.com/office/powerpoint/2010/main">
    <mc:Choice Requires="p14">
      <p:transition spd="slow" p14:dur="2000" advTm="83293"/>
    </mc:Choice>
    <mc:Fallback xmlns="">
      <p:transition spd="slow" advTm="832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57B69CA-79F2-1619-00BD-311A6408F771}"/>
              </a:ext>
            </a:extLst>
          </p:cNvPr>
          <p:cNvSpPr txBox="1"/>
          <p:nvPr/>
        </p:nvSpPr>
        <p:spPr>
          <a:xfrm>
            <a:off x="604007" y="293507"/>
            <a:ext cx="11148969" cy="461665"/>
          </a:xfrm>
          <a:prstGeom prst="rect">
            <a:avLst/>
          </a:prstGeom>
          <a:noFill/>
        </p:spPr>
        <p:txBody>
          <a:bodyPr wrap="square">
            <a:spAutoFit/>
          </a:bodyPr>
          <a:lstStyle/>
          <a:p>
            <a:pPr algn="l"/>
            <a:r>
              <a:rPr lang="en-US" altLang="ja-JP" sz="2400" dirty="0">
                <a:latin typeface="ＭＳ Ｐゴシック" panose="020B0600070205080204" pitchFamily="50" charset="-128"/>
                <a:ea typeface="ＭＳ Ｐゴシック" panose="020B0600070205080204" pitchFamily="50" charset="-128"/>
              </a:rPr>
              <a:t>(2)</a:t>
            </a: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PDCA</a:t>
            </a:r>
            <a:r>
              <a:rPr lang="ja-JP" altLang="en-US" sz="2400" dirty="0">
                <a:latin typeface="ＭＳ Ｐゴシック" panose="020B0600070205080204" pitchFamily="50" charset="-128"/>
                <a:ea typeface="ＭＳ Ｐゴシック" panose="020B0600070205080204" pitchFamily="50" charset="-128"/>
              </a:rPr>
              <a:t>サイクル　計画</a:t>
            </a:r>
            <a:r>
              <a:rPr lang="en-US" altLang="ja-JP" sz="2400" dirty="0">
                <a:latin typeface="ＭＳ Ｐゴシック" panose="020B0600070205080204" pitchFamily="50" charset="-128"/>
                <a:ea typeface="ＭＳ Ｐゴシック" panose="020B0600070205080204" pitchFamily="50" charset="-128"/>
              </a:rPr>
              <a:t>(Plan)</a:t>
            </a:r>
            <a:r>
              <a:rPr lang="ja-JP" altLang="en-US" sz="2400" dirty="0">
                <a:latin typeface="ＭＳ Ｐゴシック" panose="020B0600070205080204" pitchFamily="50" charset="-128"/>
                <a:ea typeface="ＭＳ Ｐゴシック" panose="020B0600070205080204" pitchFamily="50" charset="-128"/>
              </a:rPr>
              <a:t>➡実行</a:t>
            </a:r>
            <a:r>
              <a:rPr lang="en-US" altLang="ja-JP" sz="2400" dirty="0">
                <a:latin typeface="ＭＳ Ｐゴシック" panose="020B0600070205080204" pitchFamily="50" charset="-128"/>
                <a:ea typeface="ＭＳ Ｐゴシック" panose="020B0600070205080204" pitchFamily="50" charset="-128"/>
              </a:rPr>
              <a:t>(Do)</a:t>
            </a:r>
            <a:r>
              <a:rPr lang="ja-JP" altLang="en-US" sz="2400" dirty="0">
                <a:latin typeface="ＭＳ Ｐゴシック" panose="020B0600070205080204" pitchFamily="50" charset="-128"/>
                <a:ea typeface="ＭＳ Ｐゴシック" panose="020B0600070205080204" pitchFamily="50" charset="-128"/>
              </a:rPr>
              <a:t>➡評価</a:t>
            </a:r>
            <a:r>
              <a:rPr lang="en-US" altLang="ja-JP" sz="2400" dirty="0">
                <a:latin typeface="ＭＳ Ｐゴシック" panose="020B0600070205080204" pitchFamily="50" charset="-128"/>
                <a:ea typeface="ＭＳ Ｐゴシック" panose="020B0600070205080204" pitchFamily="50" charset="-128"/>
              </a:rPr>
              <a:t>(Check)</a:t>
            </a:r>
            <a:r>
              <a:rPr lang="ja-JP" altLang="en-US" sz="2400" dirty="0">
                <a:latin typeface="ＭＳ Ｐゴシック" panose="020B0600070205080204" pitchFamily="50" charset="-128"/>
                <a:ea typeface="ＭＳ Ｐゴシック" panose="020B0600070205080204" pitchFamily="50" charset="-128"/>
              </a:rPr>
              <a:t>➡改善</a:t>
            </a:r>
            <a:r>
              <a:rPr lang="en-US" altLang="ja-JP" sz="2400" dirty="0">
                <a:latin typeface="ＭＳ Ｐゴシック" panose="020B0600070205080204" pitchFamily="50" charset="-128"/>
                <a:ea typeface="ＭＳ Ｐゴシック" panose="020B0600070205080204" pitchFamily="50" charset="-128"/>
              </a:rPr>
              <a:t>(Act)</a:t>
            </a:r>
            <a:r>
              <a:rPr lang="ja-JP" altLang="en-US" sz="2400" dirty="0">
                <a:latin typeface="ＭＳ Ｐゴシック" panose="020B0600070205080204" pitchFamily="50" charset="-128"/>
                <a:ea typeface="ＭＳ Ｐゴシック" panose="020B0600070205080204" pitchFamily="50" charset="-128"/>
              </a:rPr>
              <a:t> ➡次計画</a:t>
            </a:r>
            <a:r>
              <a:rPr lang="en-US" altLang="ja-JP" sz="2400" dirty="0">
                <a:latin typeface="ＭＳ Ｐゴシック" panose="020B0600070205080204" pitchFamily="50" charset="-128"/>
                <a:ea typeface="ＭＳ Ｐゴシック" panose="020B0600070205080204" pitchFamily="50" charset="-128"/>
              </a:rPr>
              <a:t>(Plan)</a:t>
            </a:r>
          </a:p>
        </p:txBody>
      </p:sp>
      <p:sp>
        <p:nvSpPr>
          <p:cNvPr id="3" name="テキスト ボックス 2">
            <a:extLst>
              <a:ext uri="{FF2B5EF4-FFF2-40B4-BE49-F238E27FC236}">
                <a16:creationId xmlns:a16="http://schemas.microsoft.com/office/drawing/2014/main" id="{33C06B3D-458D-0F26-191B-3ACE5833509D}"/>
              </a:ext>
            </a:extLst>
          </p:cNvPr>
          <p:cNvSpPr txBox="1"/>
          <p:nvPr/>
        </p:nvSpPr>
        <p:spPr>
          <a:xfrm>
            <a:off x="589326" y="1845470"/>
            <a:ext cx="8160392" cy="830997"/>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②　実行</a:t>
            </a:r>
            <a:r>
              <a:rPr lang="en-US" altLang="ja-JP" sz="2400" dirty="0">
                <a:latin typeface="ＭＳ Ｐゴシック" panose="020B0600070205080204" pitchFamily="50" charset="-128"/>
                <a:ea typeface="ＭＳ Ｐゴシック" panose="020B0600070205080204" pitchFamily="50" charset="-128"/>
              </a:rPr>
              <a:t>(Do)</a:t>
            </a: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（例：当日は寒くてアイスは売れ残り赤字になってしまった）</a:t>
            </a:r>
            <a:endParaRPr lang="en-US" altLang="ja-JP"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B59D24B8-DCF2-C567-D10F-9C812F8EA2B7}"/>
              </a:ext>
            </a:extLst>
          </p:cNvPr>
          <p:cNvSpPr txBox="1"/>
          <p:nvPr/>
        </p:nvSpPr>
        <p:spPr>
          <a:xfrm>
            <a:off x="582335" y="2744490"/>
            <a:ext cx="8301608" cy="830997"/>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③　評価</a:t>
            </a:r>
            <a:r>
              <a:rPr lang="en-US" altLang="ja-JP" sz="2400" dirty="0">
                <a:latin typeface="ＭＳ Ｐゴシック" panose="020B0600070205080204" pitchFamily="50" charset="-128"/>
                <a:ea typeface="ＭＳ Ｐゴシック" panose="020B0600070205080204" pitchFamily="50" charset="-128"/>
              </a:rPr>
              <a:t>(Check)</a:t>
            </a: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（例：気温で売り上げが左右される物を扱うのはリスクが大きい）</a:t>
            </a:r>
            <a:endParaRPr lang="en-US" altLang="ja-JP"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5B9EF082-4C87-FF49-171D-BF3027C3E261}"/>
              </a:ext>
            </a:extLst>
          </p:cNvPr>
          <p:cNvSpPr txBox="1"/>
          <p:nvPr/>
        </p:nvSpPr>
        <p:spPr>
          <a:xfrm>
            <a:off x="586759" y="881821"/>
            <a:ext cx="7508146" cy="830997"/>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①　計画</a:t>
            </a:r>
            <a:r>
              <a:rPr lang="en-US" altLang="ja-JP" sz="2400" dirty="0">
                <a:latin typeface="ＭＳ Ｐゴシック" panose="020B0600070205080204" pitchFamily="50" charset="-128"/>
                <a:ea typeface="ＭＳ Ｐゴシック" panose="020B0600070205080204" pitchFamily="50" charset="-128"/>
              </a:rPr>
              <a:t>(Plan)</a:t>
            </a: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（例：文化祭は模擬店で「アイス」を売ろう）</a:t>
            </a:r>
            <a:endParaRPr lang="en-US" altLang="ja-JP"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754207C1-F6B7-8D0B-57CA-B50C4F01942D}"/>
              </a:ext>
            </a:extLst>
          </p:cNvPr>
          <p:cNvSpPr txBox="1"/>
          <p:nvPr/>
        </p:nvSpPr>
        <p:spPr>
          <a:xfrm>
            <a:off x="566955" y="3685455"/>
            <a:ext cx="9525002" cy="830997"/>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④　改善</a:t>
            </a:r>
            <a:r>
              <a:rPr lang="en-US" altLang="ja-JP" sz="2400" dirty="0">
                <a:latin typeface="ＭＳ Ｐゴシック" panose="020B0600070205080204" pitchFamily="50" charset="-128"/>
                <a:ea typeface="ＭＳ Ｐゴシック" panose="020B0600070205080204" pitchFamily="50" charset="-128"/>
              </a:rPr>
              <a:t>(Act)</a:t>
            </a:r>
            <a:r>
              <a:rPr lang="ja-JP" altLang="en-US" sz="2400" dirty="0">
                <a:latin typeface="ＭＳ Ｐゴシック" panose="020B0600070205080204" pitchFamily="50" charset="-128"/>
                <a:ea typeface="ＭＳ Ｐゴシック" panose="020B0600070205080204" pitchFamily="50" charset="-128"/>
              </a:rPr>
              <a:t> </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（例：文化祭で模擬店を出すなら、食品以外にした方がいい）</a:t>
            </a:r>
            <a:endParaRPr lang="en-US" altLang="ja-JP" dirty="0">
              <a:latin typeface="ＭＳ Ｐゴシック" panose="020B0600070205080204" pitchFamily="50" charset="-128"/>
              <a:ea typeface="ＭＳ Ｐゴシック" panose="020B0600070205080204" pitchFamily="50" charset="-128"/>
            </a:endParaRPr>
          </a:p>
        </p:txBody>
      </p:sp>
      <p:pic>
        <p:nvPicPr>
          <p:cNvPr id="2052" name="Picture 4">
            <a:extLst>
              <a:ext uri="{FF2B5EF4-FFF2-40B4-BE49-F238E27FC236}">
                <a16:creationId xmlns:a16="http://schemas.microsoft.com/office/drawing/2014/main" id="{8F73E3F3-2040-257C-167D-83FDAD3BF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358" y="916329"/>
            <a:ext cx="9525" cy="95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8121D714-740F-C91F-D9CF-B92E7C8FB2FB}"/>
              </a:ext>
            </a:extLst>
          </p:cNvPr>
          <p:cNvGrpSpPr/>
          <p:nvPr/>
        </p:nvGrpSpPr>
        <p:grpSpPr>
          <a:xfrm>
            <a:off x="206078" y="1736727"/>
            <a:ext cx="11584270" cy="5047536"/>
            <a:chOff x="206078" y="1736727"/>
            <a:chExt cx="11584270" cy="5047536"/>
          </a:xfrm>
        </p:grpSpPr>
        <p:pic>
          <p:nvPicPr>
            <p:cNvPr id="2053" name="Picture 5" descr="アイスクリームのイラスト「チョコレート」">
              <a:extLst>
                <a:ext uri="{FF2B5EF4-FFF2-40B4-BE49-F238E27FC236}">
                  <a16:creationId xmlns:a16="http://schemas.microsoft.com/office/drawing/2014/main" id="{C4ABFE48-9C17-0396-36CA-06A161D1B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78" y="4403013"/>
              <a:ext cx="1619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アイスクリームのイラスト「モカ」">
              <a:extLst>
                <a:ext uri="{FF2B5EF4-FFF2-40B4-BE49-F238E27FC236}">
                  <a16:creationId xmlns:a16="http://schemas.microsoft.com/office/drawing/2014/main" id="{5E266181-69CF-16D1-1924-5E2655291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476" y="4403013"/>
              <a:ext cx="1619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アイスクリームのイラスト「レモン」">
              <a:extLst>
                <a:ext uri="{FF2B5EF4-FFF2-40B4-BE49-F238E27FC236}">
                  <a16:creationId xmlns:a16="http://schemas.microsoft.com/office/drawing/2014/main" id="{CBD18C81-19A3-7BA0-44EE-C9DEE4AAFD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327" y="4403013"/>
              <a:ext cx="1619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アイスクリームのイラスト「バニラ」">
              <a:extLst>
                <a:ext uri="{FF2B5EF4-FFF2-40B4-BE49-F238E27FC236}">
                  <a16:creationId xmlns:a16="http://schemas.microsoft.com/office/drawing/2014/main" id="{5AD6C5AC-A045-C23F-900A-806D019AD9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8911" y="4399838"/>
              <a:ext cx="1619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アイスクリームのイラスト「ストロベリー」">
              <a:extLst>
                <a:ext uri="{FF2B5EF4-FFF2-40B4-BE49-F238E27FC236}">
                  <a16:creationId xmlns:a16="http://schemas.microsoft.com/office/drawing/2014/main" id="{4D6E4027-E1AA-98E9-0939-529021BF9E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8949" y="4365655"/>
              <a:ext cx="1619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アイスクリームのイラスト「クッキーアンドクリーム」">
              <a:extLst>
                <a:ext uri="{FF2B5EF4-FFF2-40B4-BE49-F238E27FC236}">
                  <a16:creationId xmlns:a16="http://schemas.microsoft.com/office/drawing/2014/main" id="{414F4657-9080-DD38-66A2-A8053828F0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0617" y="4368830"/>
              <a:ext cx="1619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アイスクリームのイラスト「チョコミント」">
              <a:extLst>
                <a:ext uri="{FF2B5EF4-FFF2-40B4-BE49-F238E27FC236}">
                  <a16:creationId xmlns:a16="http://schemas.microsoft.com/office/drawing/2014/main" id="{84AAABD0-2F80-5D4F-1690-99CDBCC371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0831" y="4368830"/>
              <a:ext cx="1619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アイスクリームのイラスト「抹茶」">
              <a:extLst>
                <a:ext uri="{FF2B5EF4-FFF2-40B4-BE49-F238E27FC236}">
                  <a16:creationId xmlns:a16="http://schemas.microsoft.com/office/drawing/2014/main" id="{1223106B-C10B-1B7E-CCC4-B53386EA7C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4918" y="1736727"/>
              <a:ext cx="1619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アイスクリームのイラスト「オレンジ」">
              <a:extLst>
                <a:ext uri="{FF2B5EF4-FFF2-40B4-BE49-F238E27FC236}">
                  <a16:creationId xmlns:a16="http://schemas.microsoft.com/office/drawing/2014/main" id="{D1AB5948-FF3B-DF40-6D7F-B39C548501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1098" y="1770907"/>
              <a:ext cx="1619250" cy="23812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51198280"/>
      </p:ext>
    </p:extLst>
  </p:cSld>
  <p:clrMapOvr>
    <a:masterClrMapping/>
  </p:clrMapOvr>
  <mc:AlternateContent xmlns:mc="http://schemas.openxmlformats.org/markup-compatibility/2006" xmlns:p14="http://schemas.microsoft.com/office/powerpoint/2010/main">
    <mc:Choice Requires="p14">
      <p:transition spd="slow" p14:dur="2000" advTm="53125"/>
    </mc:Choice>
    <mc:Fallback xmlns="">
      <p:transition spd="slow" advTm="531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7F4E4D7-07A8-BEAB-91D5-036B85FB2C62}"/>
              </a:ext>
            </a:extLst>
          </p:cNvPr>
          <p:cNvSpPr txBox="1"/>
          <p:nvPr/>
        </p:nvSpPr>
        <p:spPr>
          <a:xfrm>
            <a:off x="604007" y="293507"/>
            <a:ext cx="11148969" cy="461665"/>
          </a:xfrm>
          <a:prstGeom prst="rect">
            <a:avLst/>
          </a:prstGeom>
          <a:noFill/>
        </p:spPr>
        <p:txBody>
          <a:bodyPr wrap="square">
            <a:spAutoFit/>
          </a:bodyPr>
          <a:lstStyle/>
          <a:p>
            <a:pPr algn="l"/>
            <a:r>
              <a:rPr lang="en-US" altLang="ja-JP" sz="2400" dirty="0">
                <a:latin typeface="ＭＳ Ｐゴシック" panose="020B0600070205080204" pitchFamily="50" charset="-128"/>
                <a:ea typeface="ＭＳ Ｐゴシック" panose="020B0600070205080204" pitchFamily="50" charset="-128"/>
              </a:rPr>
              <a:t>(2)</a:t>
            </a: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PDCA</a:t>
            </a:r>
            <a:r>
              <a:rPr lang="ja-JP" altLang="en-US" sz="2400" dirty="0">
                <a:latin typeface="ＭＳ Ｐゴシック" panose="020B0600070205080204" pitchFamily="50" charset="-128"/>
                <a:ea typeface="ＭＳ Ｐゴシック" panose="020B0600070205080204" pitchFamily="50" charset="-128"/>
              </a:rPr>
              <a:t>サイクルのモデルを描いてみよう➡デザイン実習へ</a:t>
            </a:r>
            <a:endParaRPr lang="en-US" altLang="ja-JP" sz="2400" dirty="0">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27122DCA-4922-5638-9A2A-AF0841D5BCF3}"/>
              </a:ext>
            </a:extLst>
          </p:cNvPr>
          <p:cNvPicPr>
            <a:picLocks noChangeAspect="1"/>
          </p:cNvPicPr>
          <p:nvPr/>
        </p:nvPicPr>
        <p:blipFill rotWithShape="1">
          <a:blip r:embed="rId3"/>
          <a:srcRect l="6055" t="2683" r="62569" b="65994"/>
          <a:stretch/>
        </p:blipFill>
        <p:spPr>
          <a:xfrm>
            <a:off x="419448" y="3825379"/>
            <a:ext cx="4885115" cy="2743200"/>
          </a:xfrm>
          <a:prstGeom prst="rect">
            <a:avLst/>
          </a:prstGeom>
        </p:spPr>
      </p:pic>
      <p:graphicFrame>
        <p:nvGraphicFramePr>
          <p:cNvPr id="5" name="図表 4">
            <a:extLst>
              <a:ext uri="{FF2B5EF4-FFF2-40B4-BE49-F238E27FC236}">
                <a16:creationId xmlns:a16="http://schemas.microsoft.com/office/drawing/2014/main" id="{BE756928-BEDE-C859-4353-98F15CA53857}"/>
              </a:ext>
            </a:extLst>
          </p:cNvPr>
          <p:cNvGraphicFramePr/>
          <p:nvPr/>
        </p:nvGraphicFramePr>
        <p:xfrm>
          <a:off x="5194649" y="1870745"/>
          <a:ext cx="6868719" cy="4577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楕円 5">
            <a:extLst>
              <a:ext uri="{FF2B5EF4-FFF2-40B4-BE49-F238E27FC236}">
                <a16:creationId xmlns:a16="http://schemas.microsoft.com/office/drawing/2014/main" id="{6E5FC122-971F-E1FF-A57D-0A17B8A836D9}"/>
              </a:ext>
            </a:extLst>
          </p:cNvPr>
          <p:cNvSpPr/>
          <p:nvPr/>
        </p:nvSpPr>
        <p:spPr>
          <a:xfrm>
            <a:off x="318781" y="3724711"/>
            <a:ext cx="637564" cy="511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A31D45E-CF41-FF18-5432-937ACA369F5C}"/>
              </a:ext>
            </a:extLst>
          </p:cNvPr>
          <p:cNvSpPr/>
          <p:nvPr/>
        </p:nvSpPr>
        <p:spPr>
          <a:xfrm>
            <a:off x="2828487" y="4112003"/>
            <a:ext cx="637564" cy="511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3D1AC2E3-E5AC-A42E-BF0C-63EA1ADE6FEA}"/>
              </a:ext>
            </a:extLst>
          </p:cNvPr>
          <p:cNvSpPr/>
          <p:nvPr/>
        </p:nvSpPr>
        <p:spPr>
          <a:xfrm>
            <a:off x="2836876" y="4757955"/>
            <a:ext cx="1600900" cy="511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C780B096-3A5B-BCCD-0604-0F2C1DD79918}"/>
              </a:ext>
            </a:extLst>
          </p:cNvPr>
          <p:cNvPicPr>
            <a:picLocks noChangeAspect="1"/>
          </p:cNvPicPr>
          <p:nvPr/>
        </p:nvPicPr>
        <p:blipFill rotWithShape="1">
          <a:blip r:embed="rId9"/>
          <a:srcRect t="2936" r="81973" b="58165"/>
          <a:stretch/>
        </p:blipFill>
        <p:spPr>
          <a:xfrm>
            <a:off x="1140903" y="788565"/>
            <a:ext cx="2441196" cy="2962978"/>
          </a:xfrm>
          <a:prstGeom prst="rect">
            <a:avLst/>
          </a:prstGeom>
        </p:spPr>
      </p:pic>
      <p:sp>
        <p:nvSpPr>
          <p:cNvPr id="14" name="楕円 13">
            <a:extLst>
              <a:ext uri="{FF2B5EF4-FFF2-40B4-BE49-F238E27FC236}">
                <a16:creationId xmlns:a16="http://schemas.microsoft.com/office/drawing/2014/main" id="{176B0837-5237-EDCE-0A91-339DA726296F}"/>
              </a:ext>
            </a:extLst>
          </p:cNvPr>
          <p:cNvSpPr/>
          <p:nvPr/>
        </p:nvSpPr>
        <p:spPr>
          <a:xfrm>
            <a:off x="1511416" y="680905"/>
            <a:ext cx="637564" cy="511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82FF77D8-7381-4734-6ED3-B84CB767E994}"/>
              </a:ext>
            </a:extLst>
          </p:cNvPr>
          <p:cNvSpPr/>
          <p:nvPr/>
        </p:nvSpPr>
        <p:spPr>
          <a:xfrm>
            <a:off x="2442594" y="1083577"/>
            <a:ext cx="637564" cy="511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3DBB3F6B-F28E-2F36-1B91-931BD82DC4D5}"/>
              </a:ext>
            </a:extLst>
          </p:cNvPr>
          <p:cNvSpPr/>
          <p:nvPr/>
        </p:nvSpPr>
        <p:spPr>
          <a:xfrm>
            <a:off x="2685874" y="2945933"/>
            <a:ext cx="637564" cy="5117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62196851"/>
      </p:ext>
    </p:extLst>
  </p:cSld>
  <p:clrMapOvr>
    <a:masterClrMapping/>
  </p:clrMapOvr>
  <mc:AlternateContent xmlns:mc="http://schemas.openxmlformats.org/markup-compatibility/2006" xmlns:p14="http://schemas.microsoft.com/office/powerpoint/2010/main">
    <mc:Choice Requires="p14">
      <p:transition spd="slow" p14:dur="2000" advTm="45425"/>
    </mc:Choice>
    <mc:Fallback xmlns="">
      <p:transition spd="slow" advTm="454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P spid="8" grpId="0" animBg="1"/>
      <p:bldP spid="14"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FAAFD42-792B-69EB-5DF7-4C4C21F0A325}"/>
              </a:ext>
            </a:extLst>
          </p:cNvPr>
          <p:cNvSpPr txBox="1"/>
          <p:nvPr/>
        </p:nvSpPr>
        <p:spPr>
          <a:xfrm>
            <a:off x="209725" y="318674"/>
            <a:ext cx="11148969" cy="6001643"/>
          </a:xfrm>
          <a:prstGeom prst="rect">
            <a:avLst/>
          </a:prstGeom>
          <a:noFill/>
        </p:spPr>
        <p:txBody>
          <a:bodyPr wrap="square">
            <a:spAutoFit/>
          </a:bodyPr>
          <a:lstStyle/>
          <a:p>
            <a:pPr algn="l"/>
            <a:r>
              <a:rPr lang="en-US" altLang="ja-JP" sz="2400" dirty="0">
                <a:latin typeface="ＭＳ Ｐゴシック" panose="020B0600070205080204" pitchFamily="50" charset="-128"/>
                <a:ea typeface="ＭＳ Ｐゴシック" panose="020B0600070205080204" pitchFamily="50" charset="-128"/>
              </a:rPr>
              <a:t>(3)</a:t>
            </a:r>
            <a:r>
              <a:rPr lang="ja-JP" altLang="en-US" sz="2400" dirty="0">
                <a:latin typeface="ＭＳ Ｐゴシック" panose="020B0600070205080204" pitchFamily="50" charset="-128"/>
                <a:ea typeface="ＭＳ Ｐゴシック" panose="020B0600070205080204" pitchFamily="50" charset="-128"/>
              </a:rPr>
              <a:t>　フレームワーク　➡問題解決の手法、思考法、ツール</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①　ブレーンストーミング（ＫＪ法）・・・自由な話し合い➡問題解決の考え方を拡げる</a:t>
            </a:r>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発想・考え方を拡大➡図などで視覚化➡明確化➡まとめ</a:t>
            </a:r>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まとめ：類似性ある考えを括る、対立する考えを分離、関連性をつなげる</a:t>
            </a:r>
            <a:endParaRPr lang="en-US" altLang="ja-JP" sz="2400" dirty="0">
              <a:latin typeface="ＭＳ Ｐゴシック" panose="020B0600070205080204" pitchFamily="50" charset="-128"/>
              <a:ea typeface="ＭＳ Ｐゴシック" panose="020B0600070205080204" pitchFamily="50" charset="-128"/>
            </a:endParaRPr>
          </a:p>
        </p:txBody>
      </p:sp>
      <p:graphicFrame>
        <p:nvGraphicFramePr>
          <p:cNvPr id="3" name="表 2">
            <a:extLst>
              <a:ext uri="{FF2B5EF4-FFF2-40B4-BE49-F238E27FC236}">
                <a16:creationId xmlns:a16="http://schemas.microsoft.com/office/drawing/2014/main" id="{17448501-C76E-739B-FF11-DC7BBC0C72C6}"/>
              </a:ext>
            </a:extLst>
          </p:cNvPr>
          <p:cNvGraphicFramePr>
            <a:graphicFrameLocks noGrp="1"/>
          </p:cNvGraphicFramePr>
          <p:nvPr/>
        </p:nvGraphicFramePr>
        <p:xfrm>
          <a:off x="672983" y="1441119"/>
          <a:ext cx="4737916" cy="1854200"/>
        </p:xfrm>
        <a:graphic>
          <a:graphicData uri="http://schemas.openxmlformats.org/drawingml/2006/table">
            <a:tbl>
              <a:tblPr firstRow="1" bandRow="1">
                <a:tableStyleId>{5C22544A-7EE6-4342-B048-85BDC9FD1C3A}</a:tableStyleId>
              </a:tblPr>
              <a:tblGrid>
                <a:gridCol w="1110884">
                  <a:extLst>
                    <a:ext uri="{9D8B030D-6E8A-4147-A177-3AD203B41FA5}">
                      <a16:colId xmlns:a16="http://schemas.microsoft.com/office/drawing/2014/main" val="742177241"/>
                    </a:ext>
                  </a:extLst>
                </a:gridCol>
                <a:gridCol w="3627032">
                  <a:extLst>
                    <a:ext uri="{9D8B030D-6E8A-4147-A177-3AD203B41FA5}">
                      <a16:colId xmlns:a16="http://schemas.microsoft.com/office/drawing/2014/main" val="3898831106"/>
                    </a:ext>
                  </a:extLst>
                </a:gridCol>
              </a:tblGrid>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取り決め</a:t>
                      </a:r>
                    </a:p>
                  </a:txBody>
                  <a:tcP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考え方</a:t>
                      </a:r>
                    </a:p>
                  </a:txBody>
                  <a:tcPr/>
                </a:tc>
                <a:extLst>
                  <a:ext uri="{0D108BD9-81ED-4DB2-BD59-A6C34878D82A}">
                    <a16:rowId xmlns:a16="http://schemas.microsoft.com/office/drawing/2014/main" val="777874979"/>
                  </a:ext>
                </a:extLst>
              </a:tr>
              <a:tr h="370840">
                <a:tc>
                  <a:txBody>
                    <a:bodyPr/>
                    <a:lstStyle/>
                    <a:p>
                      <a:r>
                        <a:rPr kumimoji="1" lang="ja-JP" altLang="en-US" dirty="0">
                          <a:latin typeface="ＭＳ Ｐゴシック" panose="020B0600070205080204" pitchFamily="50" charset="-128"/>
                          <a:ea typeface="ＭＳ Ｐゴシック" panose="020B0600070205080204" pitchFamily="50" charset="-128"/>
                        </a:rPr>
                        <a:t>質より量</a:t>
                      </a:r>
                    </a:p>
                  </a:txBody>
                  <a:tcPr/>
                </a:tc>
                <a:tc>
                  <a:txBody>
                    <a:bodyPr/>
                    <a:lstStyle/>
                    <a:p>
                      <a:r>
                        <a:rPr kumimoji="1" lang="ja-JP" altLang="en-US" dirty="0">
                          <a:latin typeface="ＭＳ Ｐゴシック" panose="020B0600070205080204" pitchFamily="50" charset="-128"/>
                          <a:ea typeface="ＭＳ Ｐゴシック" panose="020B0600070205080204" pitchFamily="50" charset="-128"/>
                        </a:rPr>
                        <a:t>誰もが自由に発想を出し合う</a:t>
                      </a:r>
                    </a:p>
                  </a:txBody>
                  <a:tcPr/>
                </a:tc>
                <a:extLst>
                  <a:ext uri="{0D108BD9-81ED-4DB2-BD59-A6C34878D82A}">
                    <a16:rowId xmlns:a16="http://schemas.microsoft.com/office/drawing/2014/main" val="1312230799"/>
                  </a:ext>
                </a:extLst>
              </a:tr>
              <a:tr h="370840">
                <a:tc>
                  <a:txBody>
                    <a:bodyPr/>
                    <a:lstStyle/>
                    <a:p>
                      <a:r>
                        <a:rPr kumimoji="1" lang="ja-JP" altLang="en-US" dirty="0">
                          <a:latin typeface="ＭＳ Ｐゴシック" panose="020B0600070205080204" pitchFamily="50" charset="-128"/>
                          <a:ea typeface="ＭＳ Ｐゴシック" panose="020B0600070205080204" pitchFamily="50" charset="-128"/>
                        </a:rPr>
                        <a:t>制約なし</a:t>
                      </a:r>
                    </a:p>
                  </a:txBody>
                  <a:tcPr/>
                </a:tc>
                <a:tc>
                  <a:txBody>
                    <a:bodyPr/>
                    <a:lstStyle/>
                    <a:p>
                      <a:r>
                        <a:rPr kumimoji="1" lang="ja-JP" altLang="en-US" dirty="0">
                          <a:latin typeface="ＭＳ Ｐゴシック" panose="020B0600070205080204" pitchFamily="50" charset="-128"/>
                          <a:ea typeface="ＭＳ Ｐゴシック" panose="020B0600070205080204" pitchFamily="50" charset="-128"/>
                        </a:rPr>
                        <a:t>テーマを逸脱しない限り自由</a:t>
                      </a:r>
                    </a:p>
                  </a:txBody>
                  <a:tcPr/>
                </a:tc>
                <a:extLst>
                  <a:ext uri="{0D108BD9-81ED-4DB2-BD59-A6C34878D82A}">
                    <a16:rowId xmlns:a16="http://schemas.microsoft.com/office/drawing/2014/main" val="981043587"/>
                  </a:ext>
                </a:extLst>
              </a:tr>
              <a:tr h="370840">
                <a:tc>
                  <a:txBody>
                    <a:bodyPr/>
                    <a:lstStyle/>
                    <a:p>
                      <a:r>
                        <a:rPr kumimoji="1" lang="ja-JP" altLang="en-US" dirty="0">
                          <a:latin typeface="ＭＳ Ｐゴシック" panose="020B0600070205080204" pitchFamily="50" charset="-128"/>
                          <a:ea typeface="ＭＳ Ｐゴシック" panose="020B0600070205080204" pitchFamily="50" charset="-128"/>
                        </a:rPr>
                        <a:t>便乗あり</a:t>
                      </a:r>
                    </a:p>
                  </a:txBody>
                  <a:tcPr/>
                </a:tc>
                <a:tc>
                  <a:txBody>
                    <a:bodyPr/>
                    <a:lstStyle/>
                    <a:p>
                      <a:r>
                        <a:rPr kumimoji="1" lang="ja-JP" altLang="en-US" dirty="0">
                          <a:latin typeface="ＭＳ Ｐゴシック" panose="020B0600070205080204" pitchFamily="50" charset="-128"/>
                          <a:ea typeface="ＭＳ Ｐゴシック" panose="020B0600070205080204" pitchFamily="50" charset="-128"/>
                        </a:rPr>
                        <a:t>他人の発想に便乗して発展させる</a:t>
                      </a:r>
                    </a:p>
                  </a:txBody>
                  <a:tcPr/>
                </a:tc>
                <a:extLst>
                  <a:ext uri="{0D108BD9-81ED-4DB2-BD59-A6C34878D82A}">
                    <a16:rowId xmlns:a16="http://schemas.microsoft.com/office/drawing/2014/main" val="3665028703"/>
                  </a:ext>
                </a:extLst>
              </a:tr>
              <a:tr h="370840">
                <a:tc>
                  <a:txBody>
                    <a:bodyPr/>
                    <a:lstStyle/>
                    <a:p>
                      <a:r>
                        <a:rPr kumimoji="1" lang="ja-JP" altLang="en-US" dirty="0">
                          <a:latin typeface="ＭＳ Ｐゴシック" panose="020B0600070205080204" pitchFamily="50" charset="-128"/>
                          <a:ea typeface="ＭＳ Ｐゴシック" panose="020B0600070205080204" pitchFamily="50" charset="-128"/>
                        </a:rPr>
                        <a:t>批判禁止</a:t>
                      </a:r>
                    </a:p>
                  </a:txBody>
                  <a:tcPr/>
                </a:tc>
                <a:tc>
                  <a:txBody>
                    <a:bodyPr/>
                    <a:lstStyle/>
                    <a:p>
                      <a:r>
                        <a:rPr kumimoji="1" lang="ja-JP" altLang="en-US" dirty="0">
                          <a:latin typeface="ＭＳ Ｐゴシック" panose="020B0600070205080204" pitchFamily="50" charset="-128"/>
                          <a:ea typeface="ＭＳ Ｐゴシック" panose="020B0600070205080204" pitchFamily="50" charset="-128"/>
                        </a:rPr>
                        <a:t>誰もが委縮せず発言できること</a:t>
                      </a:r>
                    </a:p>
                  </a:txBody>
                  <a:tcPr/>
                </a:tc>
                <a:extLst>
                  <a:ext uri="{0D108BD9-81ED-4DB2-BD59-A6C34878D82A}">
                    <a16:rowId xmlns:a16="http://schemas.microsoft.com/office/drawing/2014/main" val="2533933242"/>
                  </a:ext>
                </a:extLst>
              </a:tr>
            </a:tbl>
          </a:graphicData>
        </a:graphic>
      </p:graphicFrame>
      <p:pic>
        <p:nvPicPr>
          <p:cNvPr id="1026" name="Picture 2">
            <a:extLst>
              <a:ext uri="{FF2B5EF4-FFF2-40B4-BE49-F238E27FC236}">
                <a16:creationId xmlns:a16="http://schemas.microsoft.com/office/drawing/2014/main" id="{D2F2D5CE-1CC6-581B-121D-FF289977C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697" y="1069412"/>
            <a:ext cx="4647501" cy="3863235"/>
          </a:xfrm>
          <a:prstGeom prst="rect">
            <a:avLst/>
          </a:prstGeom>
          <a:noFill/>
          <a:extLst>
            <a:ext uri="{909E8E84-426E-40DD-AFC4-6F175D3DCCD1}">
              <a14:hiddenFill xmlns:a14="http://schemas.microsoft.com/office/drawing/2010/main">
                <a:solidFill>
                  <a:srgbClr val="FFFFFF"/>
                </a:solidFill>
              </a14:hiddenFill>
            </a:ext>
          </a:extLst>
        </p:spPr>
      </p:pic>
      <p:sp>
        <p:nvSpPr>
          <p:cNvPr id="4" name="矢印: 五方向 3">
            <a:extLst>
              <a:ext uri="{FF2B5EF4-FFF2-40B4-BE49-F238E27FC236}">
                <a16:creationId xmlns:a16="http://schemas.microsoft.com/office/drawing/2014/main" id="{1937E24E-A370-65CF-8AD3-FA7477C39528}"/>
              </a:ext>
            </a:extLst>
          </p:cNvPr>
          <p:cNvSpPr/>
          <p:nvPr/>
        </p:nvSpPr>
        <p:spPr>
          <a:xfrm>
            <a:off x="5545123" y="2105637"/>
            <a:ext cx="1585519" cy="126673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Ｐゴシック" panose="020B0600070205080204" pitchFamily="50" charset="-128"/>
                <a:ea typeface="ＭＳ Ｐゴシック" panose="020B0600070205080204" pitchFamily="50" charset="-128"/>
              </a:rPr>
              <a:t>カード利用</a:t>
            </a:r>
            <a:endParaRPr kumimoji="1" lang="en-US" altLang="ja-JP" dirty="0">
              <a:latin typeface="ＭＳ Ｐゴシック" panose="020B0600070205080204" pitchFamily="50" charset="-128"/>
              <a:ea typeface="ＭＳ Ｐゴシック" panose="020B0600070205080204" pitchFamily="50" charset="-128"/>
            </a:endParaRPr>
          </a:p>
          <a:p>
            <a:pPr algn="ctr"/>
            <a:r>
              <a:rPr lang="ja-JP" altLang="en-US" dirty="0">
                <a:latin typeface="ＭＳ Ｐゴシック" panose="020B0600070205080204" pitchFamily="50" charset="-128"/>
                <a:ea typeface="ＭＳ Ｐゴシック" panose="020B0600070205080204" pitchFamily="50" charset="-128"/>
              </a:rPr>
              <a:t>➡ＫＪ法</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5" name="矢印: 上 4">
            <a:extLst>
              <a:ext uri="{FF2B5EF4-FFF2-40B4-BE49-F238E27FC236}">
                <a16:creationId xmlns:a16="http://schemas.microsoft.com/office/drawing/2014/main" id="{53B0E6C9-8C49-E9E5-9730-CC24A3C0FF53}"/>
              </a:ext>
            </a:extLst>
          </p:cNvPr>
          <p:cNvSpPr/>
          <p:nvPr/>
        </p:nvSpPr>
        <p:spPr>
          <a:xfrm>
            <a:off x="8363824" y="4890782"/>
            <a:ext cx="2902591" cy="864066"/>
          </a:xfrm>
          <a:prstGeom prst="upArrow">
            <a:avLst>
              <a:gd name="adj1" fmla="val 71965"/>
              <a:gd name="adj2" fmla="val 354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視覚化</a:t>
            </a:r>
            <a:endParaRPr lang="en-US" altLang="ja-JP" dirty="0"/>
          </a:p>
          <a:p>
            <a:pPr algn="ctr"/>
            <a:r>
              <a:rPr kumimoji="1" lang="ja-JP" altLang="en-US" dirty="0"/>
              <a:t>考え方の収束</a:t>
            </a:r>
          </a:p>
        </p:txBody>
      </p:sp>
    </p:spTree>
    <p:custDataLst>
      <p:tags r:id="rId1"/>
    </p:custDataLst>
    <p:extLst>
      <p:ext uri="{BB962C8B-B14F-4D97-AF65-F5344CB8AC3E}">
        <p14:creationId xmlns:p14="http://schemas.microsoft.com/office/powerpoint/2010/main" val="839448673"/>
      </p:ext>
    </p:extLst>
  </p:cSld>
  <p:clrMapOvr>
    <a:masterClrMapping/>
  </p:clrMapOvr>
  <mc:AlternateContent xmlns:mc="http://schemas.openxmlformats.org/markup-compatibility/2006" xmlns:p14="http://schemas.microsoft.com/office/powerpoint/2010/main">
    <mc:Choice Requires="p14">
      <p:transition spd="slow" p14:dur="2000" advTm="83429"/>
    </mc:Choice>
    <mc:Fallback xmlns="">
      <p:transition spd="slow" advTm="834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楕円 8">
            <a:extLst>
              <a:ext uri="{FF2B5EF4-FFF2-40B4-BE49-F238E27FC236}">
                <a16:creationId xmlns:a16="http://schemas.microsoft.com/office/drawing/2014/main" id="{AB661679-6611-5720-FCA3-D606DC661A3E}"/>
              </a:ext>
            </a:extLst>
          </p:cNvPr>
          <p:cNvSpPr/>
          <p:nvPr/>
        </p:nvSpPr>
        <p:spPr>
          <a:xfrm>
            <a:off x="3961621" y="2277823"/>
            <a:ext cx="3452731" cy="2983344"/>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2400" dirty="0">
                <a:latin typeface="ＭＳ Ｐゴシック" panose="020B0600070205080204" pitchFamily="50" charset="-128"/>
                <a:ea typeface="ＭＳ Ｐゴシック" panose="020B0600070205080204" pitchFamily="50" charset="-128"/>
              </a:rPr>
              <a:t>文化祭参加</a:t>
            </a:r>
            <a:endParaRPr kumimoji="1"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クラス、部活、有志</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95F564DE-4A21-A1FD-BE6A-A253FAE4CDA3}"/>
              </a:ext>
            </a:extLst>
          </p:cNvPr>
          <p:cNvSpPr txBox="1"/>
          <p:nvPr/>
        </p:nvSpPr>
        <p:spPr>
          <a:xfrm>
            <a:off x="569981" y="470760"/>
            <a:ext cx="7508146" cy="461665"/>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例　文化祭参加計画</a:t>
            </a:r>
            <a:r>
              <a:rPr lang="en-US" altLang="ja-JP" sz="2400" dirty="0">
                <a:latin typeface="ＭＳ Ｐゴシック" panose="020B0600070205080204" pitchFamily="50" charset="-128"/>
                <a:ea typeface="ＭＳ Ｐゴシック" panose="020B0600070205080204" pitchFamily="50" charset="-128"/>
              </a:rPr>
              <a:t>(Plan)</a:t>
            </a:r>
            <a:endParaRPr lang="en-US" altLang="ja-JP" dirty="0">
              <a:latin typeface="ＭＳ Ｐゴシック" panose="020B0600070205080204" pitchFamily="50" charset="-128"/>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96D6457A-8F07-6EBA-AEB0-5910FF80EE8E}"/>
              </a:ext>
            </a:extLst>
          </p:cNvPr>
          <p:cNvSpPr txBox="1"/>
          <p:nvPr/>
        </p:nvSpPr>
        <p:spPr>
          <a:xfrm>
            <a:off x="1375050" y="1116315"/>
            <a:ext cx="3212056" cy="1477328"/>
          </a:xfrm>
          <a:prstGeom prst="rect">
            <a:avLst/>
          </a:prstGeom>
          <a:solidFill>
            <a:schemeClr val="accent6">
              <a:lumMod val="20000"/>
              <a:lumOff val="80000"/>
            </a:schemeClr>
          </a:solidFill>
        </p:spPr>
        <p:txBody>
          <a:bodyPr wrap="square">
            <a:spAutoFit/>
          </a:bodyPr>
          <a:lstStyle/>
          <a:p>
            <a:pPr algn="l"/>
            <a:r>
              <a:rPr lang="ja-JP" altLang="en-US" dirty="0">
                <a:latin typeface="ＭＳ Ｐゴシック" panose="020B0600070205080204" pitchFamily="50" charset="-128"/>
                <a:ea typeface="ＭＳ Ｐゴシック" panose="020B0600070205080204" pitchFamily="50" charset="-128"/>
              </a:rPr>
              <a:t>目的</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・行事を楽しもう</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・ビジネスを体験しよう</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・ゲストに楽しみを提供しよう</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・ゲストをびっくりさせよう</a:t>
            </a:r>
            <a:endParaRPr lang="en-US" altLang="ja-JP"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608DAD55-D5C1-947A-6A77-A73A6EF69647}"/>
              </a:ext>
            </a:extLst>
          </p:cNvPr>
          <p:cNvSpPr txBox="1"/>
          <p:nvPr/>
        </p:nvSpPr>
        <p:spPr>
          <a:xfrm>
            <a:off x="962529" y="4806087"/>
            <a:ext cx="3212056" cy="1477328"/>
          </a:xfrm>
          <a:prstGeom prst="rect">
            <a:avLst/>
          </a:prstGeom>
          <a:solidFill>
            <a:schemeClr val="accent4">
              <a:lumMod val="20000"/>
              <a:lumOff val="80000"/>
            </a:schemeClr>
          </a:solidFill>
        </p:spPr>
        <p:txBody>
          <a:bodyPr wrap="square">
            <a:spAutoFit/>
          </a:bodyPr>
          <a:lstStyle/>
          <a:p>
            <a:pPr algn="l"/>
            <a:r>
              <a:rPr lang="ja-JP" altLang="en-US" dirty="0">
                <a:latin typeface="ＭＳ Ｐゴシック" panose="020B0600070205080204" pitchFamily="50" charset="-128"/>
                <a:ea typeface="ＭＳ Ｐゴシック" panose="020B0600070205080204" pitchFamily="50" charset="-128"/>
              </a:rPr>
              <a:t>場所</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・普通教室</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・特別教室（模擬店なら調理室）</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・体育館</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・校庭</a:t>
            </a:r>
            <a:endParaRPr lang="en-US" altLang="ja-JP"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2082D96F-CF52-8DE6-6666-E9FFF9D48BAA}"/>
              </a:ext>
            </a:extLst>
          </p:cNvPr>
          <p:cNvSpPr txBox="1"/>
          <p:nvPr/>
        </p:nvSpPr>
        <p:spPr>
          <a:xfrm>
            <a:off x="7572251" y="2895478"/>
            <a:ext cx="4120350" cy="1477328"/>
          </a:xfrm>
          <a:prstGeom prst="rect">
            <a:avLst/>
          </a:prstGeom>
          <a:solidFill>
            <a:schemeClr val="accent5">
              <a:lumMod val="20000"/>
              <a:lumOff val="80000"/>
            </a:schemeClr>
          </a:solidFill>
          <a:ln w="28575">
            <a:solidFill>
              <a:schemeClr val="tx1"/>
            </a:solidFill>
          </a:ln>
        </p:spPr>
        <p:txBody>
          <a:bodyPr wrap="square">
            <a:spAutoFit/>
          </a:bodyPr>
          <a:lstStyle/>
          <a:p>
            <a:pPr algn="l"/>
            <a:r>
              <a:rPr lang="ja-JP" altLang="en-US" dirty="0">
                <a:latin typeface="ＭＳ Ｐゴシック" panose="020B0600070205080204" pitchFamily="50" charset="-128"/>
                <a:ea typeface="ＭＳ Ｐゴシック" panose="020B0600070205080204" pitchFamily="50" charset="-128"/>
              </a:rPr>
              <a:t>企画</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・模擬店（飲食、バザー、）</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・パフォーマンス（映画、演劇、演奏・・・）</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・展示（作品、学術、お化け屋敷・・・）</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・ゲーム</a:t>
            </a:r>
            <a:endParaRPr lang="en-US" altLang="ja-JP"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2F969B8E-17ED-BA43-45CF-2A217E10AF2F}"/>
              </a:ext>
            </a:extLst>
          </p:cNvPr>
          <p:cNvSpPr txBox="1"/>
          <p:nvPr/>
        </p:nvSpPr>
        <p:spPr>
          <a:xfrm>
            <a:off x="6568095" y="5236405"/>
            <a:ext cx="3752638" cy="1200329"/>
          </a:xfrm>
          <a:prstGeom prst="rect">
            <a:avLst/>
          </a:prstGeom>
          <a:solidFill>
            <a:schemeClr val="accent2">
              <a:lumMod val="20000"/>
              <a:lumOff val="80000"/>
            </a:schemeClr>
          </a:solidFill>
          <a:ln w="28575">
            <a:solidFill>
              <a:schemeClr val="tx1"/>
            </a:solidFill>
          </a:ln>
        </p:spPr>
        <p:txBody>
          <a:bodyPr wrap="square">
            <a:spAutoFit/>
          </a:bodyPr>
          <a:lstStyle/>
          <a:p>
            <a:pPr algn="l"/>
            <a:r>
              <a:rPr lang="ja-JP" altLang="en-US" dirty="0">
                <a:latin typeface="ＭＳ Ｐゴシック" panose="020B0600070205080204" pitchFamily="50" charset="-128"/>
                <a:ea typeface="ＭＳ Ｐゴシック" panose="020B0600070205080204" pitchFamily="50" charset="-128"/>
              </a:rPr>
              <a:t>準備</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・必要な大道具、小道具</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・ポスター（手描き、画像処理・・・）</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・費用、採算</a:t>
            </a:r>
            <a:endParaRPr lang="en-US" altLang="ja-JP"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DEF7D964-C9B8-F07A-C738-5EBE89296C3D}"/>
              </a:ext>
            </a:extLst>
          </p:cNvPr>
          <p:cNvSpPr txBox="1"/>
          <p:nvPr/>
        </p:nvSpPr>
        <p:spPr>
          <a:xfrm>
            <a:off x="564951" y="3047680"/>
            <a:ext cx="3212056" cy="1200329"/>
          </a:xfrm>
          <a:prstGeom prst="rect">
            <a:avLst/>
          </a:prstGeom>
          <a:solidFill>
            <a:srgbClr val="FFE1E1"/>
          </a:solidFill>
        </p:spPr>
        <p:txBody>
          <a:bodyPr wrap="square">
            <a:spAutoFit/>
          </a:bodyPr>
          <a:lstStyle/>
          <a:p>
            <a:pPr algn="l"/>
            <a:r>
              <a:rPr lang="ja-JP" altLang="en-US" dirty="0">
                <a:latin typeface="ＭＳ Ｐゴシック" panose="020B0600070205080204" pitchFamily="50" charset="-128"/>
                <a:ea typeface="ＭＳ Ｐゴシック" panose="020B0600070205080204" pitchFamily="50" charset="-128"/>
              </a:rPr>
              <a:t>周知</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・生徒会冊子</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・ポスター</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・ＳＮＳ</a:t>
            </a:r>
            <a:endParaRPr lang="en-US" altLang="ja-JP"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68EB9862-3D29-3CB6-2F6C-D7F632C60CCC}"/>
              </a:ext>
            </a:extLst>
          </p:cNvPr>
          <p:cNvSpPr txBox="1"/>
          <p:nvPr/>
        </p:nvSpPr>
        <p:spPr>
          <a:xfrm>
            <a:off x="1073046" y="1116315"/>
            <a:ext cx="3212056" cy="1477328"/>
          </a:xfrm>
          <a:prstGeom prst="rect">
            <a:avLst/>
          </a:prstGeom>
          <a:solidFill>
            <a:schemeClr val="accent6">
              <a:lumMod val="20000"/>
              <a:lumOff val="80000"/>
            </a:schemeClr>
          </a:solidFill>
          <a:ln w="28575">
            <a:solidFill>
              <a:schemeClr val="tx1"/>
            </a:solidFill>
          </a:ln>
        </p:spPr>
        <p:txBody>
          <a:bodyPr wrap="square">
            <a:spAutoFit/>
          </a:bodyPr>
          <a:lstStyle/>
          <a:p>
            <a:pPr algn="l"/>
            <a:r>
              <a:rPr lang="ja-JP" altLang="en-US" dirty="0">
                <a:latin typeface="ＭＳ Ｐゴシック" panose="020B0600070205080204" pitchFamily="50" charset="-128"/>
                <a:ea typeface="ＭＳ Ｐゴシック" panose="020B0600070205080204" pitchFamily="50" charset="-128"/>
              </a:rPr>
              <a:t>目的</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・行事を楽しもう</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・ビジネスを体験しよう</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・ゲストに楽しみを提供しよう</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・ゲストをびっくりさせよう</a:t>
            </a:r>
            <a:endParaRPr lang="en-US" altLang="ja-JP" dirty="0">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B03E5716-A3E1-7B0F-54A6-D2594BB86D81}"/>
              </a:ext>
            </a:extLst>
          </p:cNvPr>
          <p:cNvSpPr txBox="1"/>
          <p:nvPr/>
        </p:nvSpPr>
        <p:spPr>
          <a:xfrm>
            <a:off x="937362" y="4806087"/>
            <a:ext cx="3212056" cy="1477328"/>
          </a:xfrm>
          <a:prstGeom prst="rect">
            <a:avLst/>
          </a:prstGeom>
          <a:solidFill>
            <a:schemeClr val="accent4">
              <a:lumMod val="20000"/>
              <a:lumOff val="80000"/>
            </a:schemeClr>
          </a:solidFill>
          <a:ln w="28575">
            <a:solidFill>
              <a:schemeClr val="tx1"/>
            </a:solidFill>
          </a:ln>
        </p:spPr>
        <p:txBody>
          <a:bodyPr wrap="square">
            <a:spAutoFit/>
          </a:bodyPr>
          <a:lstStyle/>
          <a:p>
            <a:pPr algn="l"/>
            <a:r>
              <a:rPr lang="ja-JP" altLang="en-US" dirty="0">
                <a:latin typeface="ＭＳ Ｐゴシック" panose="020B0600070205080204" pitchFamily="50" charset="-128"/>
                <a:ea typeface="ＭＳ Ｐゴシック" panose="020B0600070205080204" pitchFamily="50" charset="-128"/>
              </a:rPr>
              <a:t>場所</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・普通教室</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・特別教室（模擬店なら調理室）</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・体育館</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・校庭</a:t>
            </a:r>
            <a:endParaRPr lang="en-US" altLang="ja-JP" dirty="0">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EFFB1CD1-0818-8316-0BC5-9966FD5C23F9}"/>
              </a:ext>
            </a:extLst>
          </p:cNvPr>
          <p:cNvSpPr txBox="1"/>
          <p:nvPr/>
        </p:nvSpPr>
        <p:spPr>
          <a:xfrm>
            <a:off x="539784" y="3047680"/>
            <a:ext cx="3212056" cy="1200329"/>
          </a:xfrm>
          <a:prstGeom prst="rect">
            <a:avLst/>
          </a:prstGeom>
          <a:solidFill>
            <a:srgbClr val="FFE1E1"/>
          </a:solidFill>
          <a:ln w="28575">
            <a:solidFill>
              <a:schemeClr val="tx1"/>
            </a:solidFill>
          </a:ln>
        </p:spPr>
        <p:txBody>
          <a:bodyPr wrap="square">
            <a:spAutoFit/>
          </a:bodyPr>
          <a:lstStyle/>
          <a:p>
            <a:pPr algn="l"/>
            <a:r>
              <a:rPr lang="ja-JP" altLang="en-US" dirty="0">
                <a:latin typeface="ＭＳ Ｐゴシック" panose="020B0600070205080204" pitchFamily="50" charset="-128"/>
                <a:ea typeface="ＭＳ Ｐゴシック" panose="020B0600070205080204" pitchFamily="50" charset="-128"/>
              </a:rPr>
              <a:t>周知</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・生徒会冊子</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・ポスター</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・ＳＮＳ</a:t>
            </a:r>
            <a:endParaRPr lang="en-US" altLang="ja-JP" dirty="0">
              <a:latin typeface="ＭＳ Ｐゴシック" panose="020B0600070205080204" pitchFamily="50" charset="-128"/>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6BE1756A-9814-1617-4E26-F9C8EFBB420E}"/>
              </a:ext>
            </a:extLst>
          </p:cNvPr>
          <p:cNvSpPr txBox="1"/>
          <p:nvPr/>
        </p:nvSpPr>
        <p:spPr>
          <a:xfrm>
            <a:off x="6756678" y="1161454"/>
            <a:ext cx="3212056" cy="1200329"/>
          </a:xfrm>
          <a:prstGeom prst="rect">
            <a:avLst/>
          </a:prstGeom>
          <a:solidFill>
            <a:schemeClr val="tx2">
              <a:lumMod val="20000"/>
              <a:lumOff val="80000"/>
            </a:schemeClr>
          </a:solidFill>
          <a:ln w="28575">
            <a:solidFill>
              <a:schemeClr val="tx1"/>
            </a:solidFill>
          </a:ln>
        </p:spPr>
        <p:txBody>
          <a:bodyPr wrap="square">
            <a:spAutoFit/>
          </a:bodyPr>
          <a:lstStyle/>
          <a:p>
            <a:pPr algn="l"/>
            <a:r>
              <a:rPr lang="ja-JP" altLang="en-US" dirty="0">
                <a:latin typeface="ＭＳ Ｐゴシック" panose="020B0600070205080204" pitchFamily="50" charset="-128"/>
                <a:ea typeface="ＭＳ Ｐゴシック" panose="020B0600070205080204" pitchFamily="50" charset="-128"/>
              </a:rPr>
              <a:t>ルール</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・生徒会規定</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・学校規定</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rPr>
              <a:t>・保健所規定</a:t>
            </a:r>
            <a:endParaRPr lang="en-US" altLang="ja-JP" dirty="0">
              <a:latin typeface="ＭＳ Ｐゴシック" panose="020B0600070205080204" pitchFamily="50" charset="-128"/>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962332855"/>
      </p:ext>
    </p:extLst>
  </p:cSld>
  <p:clrMapOvr>
    <a:masterClrMapping/>
  </p:clrMapOvr>
  <mc:AlternateContent xmlns:mc="http://schemas.openxmlformats.org/markup-compatibility/2006" xmlns:p14="http://schemas.microsoft.com/office/powerpoint/2010/main">
    <mc:Choice Requires="p14">
      <p:transition spd="slow" p14:dur="2000" advTm="46478"/>
    </mc:Choice>
    <mc:Fallback xmlns="">
      <p:transition spd="slow" advTm="464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2" grpId="0" animBg="1"/>
      <p:bldP spid="13" grpId="0" animBg="1"/>
      <p:bldP spid="14"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EC89BFB-0F70-F0EA-17C6-DC03260C09A7}"/>
              </a:ext>
            </a:extLst>
          </p:cNvPr>
          <p:cNvSpPr txBox="1"/>
          <p:nvPr/>
        </p:nvSpPr>
        <p:spPr>
          <a:xfrm>
            <a:off x="483732" y="315560"/>
            <a:ext cx="9785733" cy="4524315"/>
          </a:xfrm>
          <a:prstGeom prst="rect">
            <a:avLst/>
          </a:prstGeom>
          <a:noFill/>
        </p:spPr>
        <p:txBody>
          <a:bodyPr wrap="square">
            <a:spAutoFit/>
          </a:bodyPr>
          <a:lstStyle/>
          <a:p>
            <a:pPr algn="l"/>
            <a:r>
              <a:rPr lang="ja-JP" altLang="en-US" sz="2400" dirty="0">
                <a:latin typeface="ＭＳ Ｐゴシック" panose="020B0600070205080204" pitchFamily="50" charset="-128"/>
                <a:ea typeface="ＭＳ Ｐゴシック" panose="020B0600070205080204" pitchFamily="50" charset="-128"/>
              </a:rPr>
              <a:t>②　フレームワーク例</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・ツリー</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・集合</a:t>
            </a:r>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a:t>
            </a:r>
            <a:endParaRPr lang="en-US" altLang="ja-JP" sz="2400" dirty="0">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・マトリックス　　　　　　　　　　　　　　　　　　・マトリックス</a:t>
            </a:r>
            <a:endParaRPr lang="en-US" altLang="ja-JP" sz="2400" dirty="0">
              <a:latin typeface="ＭＳ Ｐゴシック" panose="020B0600070205080204" pitchFamily="50" charset="-128"/>
              <a:ea typeface="ＭＳ Ｐゴシック" panose="020B0600070205080204" pitchFamily="50" charset="-128"/>
            </a:endParaRPr>
          </a:p>
          <a:p>
            <a:pPr algn="l"/>
            <a:endParaRPr lang="en-US" altLang="ja-JP" sz="2400" dirty="0">
              <a:latin typeface="ＭＳ Ｐゴシック" panose="020B0600070205080204" pitchFamily="50" charset="-128"/>
              <a:ea typeface="ＭＳ Ｐゴシック" panose="020B0600070205080204" pitchFamily="50" charset="-128"/>
            </a:endParaRPr>
          </a:p>
        </p:txBody>
      </p:sp>
      <p:graphicFrame>
        <p:nvGraphicFramePr>
          <p:cNvPr id="4" name="図表 3">
            <a:extLst>
              <a:ext uri="{FF2B5EF4-FFF2-40B4-BE49-F238E27FC236}">
                <a16:creationId xmlns:a16="http://schemas.microsoft.com/office/drawing/2014/main" id="{289E99A1-19B2-5A6B-216E-1DD99C8BCAE3}"/>
              </a:ext>
            </a:extLst>
          </p:cNvPr>
          <p:cNvGraphicFramePr/>
          <p:nvPr/>
        </p:nvGraphicFramePr>
        <p:xfrm>
          <a:off x="7039778" y="694062"/>
          <a:ext cx="4439798" cy="17626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図表 4">
            <a:extLst>
              <a:ext uri="{FF2B5EF4-FFF2-40B4-BE49-F238E27FC236}">
                <a16:creationId xmlns:a16="http://schemas.microsoft.com/office/drawing/2014/main" id="{088A0CB7-1634-3DAB-818D-459F944D8548}"/>
              </a:ext>
            </a:extLst>
          </p:cNvPr>
          <p:cNvGraphicFramePr/>
          <p:nvPr/>
        </p:nvGraphicFramePr>
        <p:xfrm>
          <a:off x="738478" y="1610383"/>
          <a:ext cx="3806939" cy="19720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6" name="グループ化 15">
            <a:extLst>
              <a:ext uri="{FF2B5EF4-FFF2-40B4-BE49-F238E27FC236}">
                <a16:creationId xmlns:a16="http://schemas.microsoft.com/office/drawing/2014/main" id="{7E053CD9-7592-2FA9-97F2-0EFD6045D5F0}"/>
              </a:ext>
            </a:extLst>
          </p:cNvPr>
          <p:cNvGrpSpPr/>
          <p:nvPr/>
        </p:nvGrpSpPr>
        <p:grpSpPr>
          <a:xfrm>
            <a:off x="5429076" y="3512645"/>
            <a:ext cx="6138230" cy="3084724"/>
            <a:chOff x="5638801" y="3688814"/>
            <a:chExt cx="6138230" cy="3084724"/>
          </a:xfrm>
        </p:grpSpPr>
        <p:graphicFrame>
          <p:nvGraphicFramePr>
            <p:cNvPr id="6" name="図表 5">
              <a:extLst>
                <a:ext uri="{FF2B5EF4-FFF2-40B4-BE49-F238E27FC236}">
                  <a16:creationId xmlns:a16="http://schemas.microsoft.com/office/drawing/2014/main" id="{DD1C61D9-BDB7-8F05-BDED-D0BF173DFEF8}"/>
                </a:ext>
              </a:extLst>
            </p:cNvPr>
            <p:cNvGraphicFramePr/>
            <p:nvPr/>
          </p:nvGraphicFramePr>
          <p:xfrm>
            <a:off x="6670101" y="4079812"/>
            <a:ext cx="4534053" cy="234302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7" name="正方形/長方形 6">
              <a:extLst>
                <a:ext uri="{FF2B5EF4-FFF2-40B4-BE49-F238E27FC236}">
                  <a16:creationId xmlns:a16="http://schemas.microsoft.com/office/drawing/2014/main" id="{F04AEFD7-CEA5-B2F2-C306-26963E651DB4}"/>
                </a:ext>
              </a:extLst>
            </p:cNvPr>
            <p:cNvSpPr/>
            <p:nvPr/>
          </p:nvSpPr>
          <p:spPr>
            <a:xfrm>
              <a:off x="11071952" y="5034708"/>
              <a:ext cx="705079" cy="37457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大変</a:t>
              </a:r>
            </a:p>
          </p:txBody>
        </p:sp>
        <p:sp>
          <p:nvSpPr>
            <p:cNvPr id="8" name="正方形/長方形 7">
              <a:extLst>
                <a:ext uri="{FF2B5EF4-FFF2-40B4-BE49-F238E27FC236}">
                  <a16:creationId xmlns:a16="http://schemas.microsoft.com/office/drawing/2014/main" id="{256C665C-BC4D-5C5B-0BE1-FCA4A647A0B7}"/>
                </a:ext>
              </a:extLst>
            </p:cNvPr>
            <p:cNvSpPr/>
            <p:nvPr/>
          </p:nvSpPr>
          <p:spPr>
            <a:xfrm>
              <a:off x="5638801" y="5021855"/>
              <a:ext cx="1101686" cy="37457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簡単</a:t>
              </a:r>
            </a:p>
          </p:txBody>
        </p:sp>
        <p:sp>
          <p:nvSpPr>
            <p:cNvPr id="9" name="正方形/長方形 8">
              <a:extLst>
                <a:ext uri="{FF2B5EF4-FFF2-40B4-BE49-F238E27FC236}">
                  <a16:creationId xmlns:a16="http://schemas.microsoft.com/office/drawing/2014/main" id="{9706BFE2-ABB1-B80A-8F50-3ADD1E11A10F}"/>
                </a:ext>
              </a:extLst>
            </p:cNvPr>
            <p:cNvSpPr/>
            <p:nvPr/>
          </p:nvSpPr>
          <p:spPr>
            <a:xfrm>
              <a:off x="8558271" y="3688814"/>
              <a:ext cx="795050" cy="374574"/>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楽しい</a:t>
              </a:r>
            </a:p>
          </p:txBody>
        </p:sp>
        <p:sp>
          <p:nvSpPr>
            <p:cNvPr id="10" name="正方形/長方形 9">
              <a:extLst>
                <a:ext uri="{FF2B5EF4-FFF2-40B4-BE49-F238E27FC236}">
                  <a16:creationId xmlns:a16="http://schemas.microsoft.com/office/drawing/2014/main" id="{BCEEF051-0BBF-E01D-9304-99336531CA1B}"/>
                </a:ext>
              </a:extLst>
            </p:cNvPr>
            <p:cNvSpPr/>
            <p:nvPr/>
          </p:nvSpPr>
          <p:spPr>
            <a:xfrm>
              <a:off x="8536236" y="6398964"/>
              <a:ext cx="861151" cy="374574"/>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楽しくない</a:t>
              </a:r>
            </a:p>
          </p:txBody>
        </p:sp>
        <p:sp>
          <p:nvSpPr>
            <p:cNvPr id="11" name="矢印: 左右 10">
              <a:extLst>
                <a:ext uri="{FF2B5EF4-FFF2-40B4-BE49-F238E27FC236}">
                  <a16:creationId xmlns:a16="http://schemas.microsoft.com/office/drawing/2014/main" id="{283A04B5-98FA-042C-F8C0-2F173AD1D498}"/>
                </a:ext>
              </a:extLst>
            </p:cNvPr>
            <p:cNvSpPr/>
            <p:nvPr/>
          </p:nvSpPr>
          <p:spPr>
            <a:xfrm>
              <a:off x="6742323" y="5155894"/>
              <a:ext cx="4318612" cy="143219"/>
            </a:xfrm>
            <a:prstGeom prst="lef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2" name="矢印: 上下 11">
              <a:extLst>
                <a:ext uri="{FF2B5EF4-FFF2-40B4-BE49-F238E27FC236}">
                  <a16:creationId xmlns:a16="http://schemas.microsoft.com/office/drawing/2014/main" id="{9EB809C4-5D1C-908E-3A54-BD67A5438B9F}"/>
                </a:ext>
              </a:extLst>
            </p:cNvPr>
            <p:cNvSpPr/>
            <p:nvPr/>
          </p:nvSpPr>
          <p:spPr>
            <a:xfrm>
              <a:off x="8835528" y="4087258"/>
              <a:ext cx="231354" cy="2258458"/>
            </a:xfrm>
            <a:prstGeom prst="up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aphicFrame>
        <p:nvGraphicFramePr>
          <p:cNvPr id="14" name="表 13">
            <a:extLst>
              <a:ext uri="{FF2B5EF4-FFF2-40B4-BE49-F238E27FC236}">
                <a16:creationId xmlns:a16="http://schemas.microsoft.com/office/drawing/2014/main" id="{D24AB759-1E11-F899-8EE9-14F699E9E6BC}"/>
              </a:ext>
            </a:extLst>
          </p:cNvPr>
          <p:cNvGraphicFramePr>
            <a:graphicFrameLocks noGrp="1"/>
          </p:cNvGraphicFramePr>
          <p:nvPr/>
        </p:nvGraphicFramePr>
        <p:xfrm>
          <a:off x="346420" y="4487435"/>
          <a:ext cx="4919644" cy="1854200"/>
        </p:xfrm>
        <a:graphic>
          <a:graphicData uri="http://schemas.openxmlformats.org/drawingml/2006/table">
            <a:tbl>
              <a:tblPr firstRow="1" bandRow="1">
                <a:tableStyleId>{5C22544A-7EE6-4342-B048-85BDC9FD1C3A}</a:tableStyleId>
              </a:tblPr>
              <a:tblGrid>
                <a:gridCol w="1229911">
                  <a:extLst>
                    <a:ext uri="{9D8B030D-6E8A-4147-A177-3AD203B41FA5}">
                      <a16:colId xmlns:a16="http://schemas.microsoft.com/office/drawing/2014/main" val="3320684509"/>
                    </a:ext>
                  </a:extLst>
                </a:gridCol>
                <a:gridCol w="1229911">
                  <a:extLst>
                    <a:ext uri="{9D8B030D-6E8A-4147-A177-3AD203B41FA5}">
                      <a16:colId xmlns:a16="http://schemas.microsoft.com/office/drawing/2014/main" val="485250716"/>
                    </a:ext>
                  </a:extLst>
                </a:gridCol>
                <a:gridCol w="1229911">
                  <a:extLst>
                    <a:ext uri="{9D8B030D-6E8A-4147-A177-3AD203B41FA5}">
                      <a16:colId xmlns:a16="http://schemas.microsoft.com/office/drawing/2014/main" val="2224234464"/>
                    </a:ext>
                  </a:extLst>
                </a:gridCol>
                <a:gridCol w="1229911">
                  <a:extLst>
                    <a:ext uri="{9D8B030D-6E8A-4147-A177-3AD203B41FA5}">
                      <a16:colId xmlns:a16="http://schemas.microsoft.com/office/drawing/2014/main" val="64498724"/>
                    </a:ext>
                  </a:extLst>
                </a:gridCol>
              </a:tblGrid>
              <a:tr h="370840">
                <a:tc>
                  <a:txBody>
                    <a:bodyPr/>
                    <a:lstStyle/>
                    <a:p>
                      <a:r>
                        <a:rPr kumimoji="1" lang="ja-JP" altLang="en-US" b="0" dirty="0">
                          <a:latin typeface="ＭＳ Ｐゴシック" panose="020B0600070205080204" pitchFamily="50" charset="-128"/>
                          <a:ea typeface="ＭＳ Ｐゴシック" panose="020B0600070205080204" pitchFamily="50" charset="-128"/>
                        </a:rPr>
                        <a:t>企画</a:t>
                      </a:r>
                    </a:p>
                  </a:txBody>
                  <a:tcPr>
                    <a:solidFill>
                      <a:schemeClr val="tx1"/>
                    </a:solidFill>
                  </a:tcPr>
                </a:tc>
                <a:tc>
                  <a:txBody>
                    <a:bodyPr/>
                    <a:lstStyle/>
                    <a:p>
                      <a:r>
                        <a:rPr kumimoji="1" lang="ja-JP" altLang="en-US" b="0" dirty="0">
                          <a:latin typeface="ＭＳ Ｐゴシック" panose="020B0600070205080204" pitchFamily="50" charset="-128"/>
                          <a:ea typeface="ＭＳ Ｐゴシック" panose="020B0600070205080204" pitchFamily="50" charset="-128"/>
                        </a:rPr>
                        <a:t>準備</a:t>
                      </a:r>
                    </a:p>
                  </a:txBody>
                  <a:tcPr>
                    <a:solidFill>
                      <a:schemeClr val="tx1"/>
                    </a:solidFill>
                  </a:tcPr>
                </a:tc>
                <a:tc>
                  <a:txBody>
                    <a:bodyPr/>
                    <a:lstStyle/>
                    <a:p>
                      <a:r>
                        <a:rPr kumimoji="1" lang="ja-JP" altLang="en-US" b="0" dirty="0">
                          <a:latin typeface="ＭＳ Ｐゴシック" panose="020B0600070205080204" pitchFamily="50" charset="-128"/>
                          <a:ea typeface="ＭＳ Ｐゴシック" panose="020B0600070205080204" pitchFamily="50" charset="-128"/>
                        </a:rPr>
                        <a:t>楽しさ</a:t>
                      </a:r>
                    </a:p>
                  </a:txBody>
                  <a:tcPr>
                    <a:solidFill>
                      <a:schemeClr val="tx1"/>
                    </a:solidFill>
                  </a:tcPr>
                </a:tc>
                <a:tc>
                  <a:txBody>
                    <a:bodyPr/>
                    <a:lstStyle/>
                    <a:p>
                      <a:r>
                        <a:rPr kumimoji="1" lang="ja-JP" altLang="en-US" b="0" dirty="0">
                          <a:latin typeface="ＭＳ Ｐゴシック" panose="020B0600070205080204" pitchFamily="50" charset="-128"/>
                          <a:ea typeface="ＭＳ Ｐゴシック" panose="020B0600070205080204" pitchFamily="50" charset="-128"/>
                        </a:rPr>
                        <a:t>課題</a:t>
                      </a:r>
                    </a:p>
                  </a:txBody>
                  <a:tcPr>
                    <a:solidFill>
                      <a:schemeClr val="tx1"/>
                    </a:solidFill>
                  </a:tcPr>
                </a:tc>
                <a:extLst>
                  <a:ext uri="{0D108BD9-81ED-4DB2-BD59-A6C34878D82A}">
                    <a16:rowId xmlns:a16="http://schemas.microsoft.com/office/drawing/2014/main" val="777263281"/>
                  </a:ext>
                </a:extLst>
              </a:tr>
              <a:tr h="370840">
                <a:tc>
                  <a:txBody>
                    <a:bodyPr/>
                    <a:lstStyle/>
                    <a:p>
                      <a:r>
                        <a:rPr kumimoji="1" lang="ja-JP" altLang="en-US" sz="1200" b="1" dirty="0">
                          <a:latin typeface="ＭＳ Ｐゴシック" panose="020B0600070205080204" pitchFamily="50" charset="-128"/>
                          <a:ea typeface="ＭＳ Ｐゴシック" panose="020B0600070205080204" pitchFamily="50" charset="-128"/>
                        </a:rPr>
                        <a:t>お化け屋敷</a:t>
                      </a:r>
                    </a:p>
                  </a:txBody>
                  <a:tcPr/>
                </a:tc>
                <a:tc>
                  <a:txBody>
                    <a:bodyPr/>
                    <a:lstStyle/>
                    <a:p>
                      <a:r>
                        <a:rPr kumimoji="1" lang="ja-JP" altLang="en-US" sz="1200" b="1" dirty="0">
                          <a:latin typeface="ＭＳ Ｐゴシック" panose="020B0600070205080204" pitchFamily="50" charset="-128"/>
                          <a:ea typeface="ＭＳ Ｐゴシック" panose="020B0600070205080204" pitchFamily="50" charset="-128"/>
                        </a:rPr>
                        <a:t>大変</a:t>
                      </a:r>
                    </a:p>
                  </a:txBody>
                  <a:tcPr/>
                </a:tc>
                <a:tc>
                  <a:txBody>
                    <a:bodyPr/>
                    <a:lstStyle/>
                    <a:p>
                      <a:r>
                        <a:rPr kumimoji="1" lang="ja-JP" altLang="en-US" sz="1200" b="1" dirty="0">
                          <a:latin typeface="ＭＳ Ｐゴシック" panose="020B0600070205080204" pitchFamily="50" charset="-128"/>
                          <a:ea typeface="ＭＳ Ｐゴシック" panose="020B0600070205080204" pitchFamily="50" charset="-128"/>
                        </a:rPr>
                        <a:t>楽しい</a:t>
                      </a:r>
                    </a:p>
                  </a:txBody>
                  <a:tcPr/>
                </a:tc>
                <a:tc>
                  <a:txBody>
                    <a:bodyPr/>
                    <a:lstStyle/>
                    <a:p>
                      <a:r>
                        <a:rPr kumimoji="1" lang="ja-JP" altLang="en-US" sz="1200" b="1" dirty="0">
                          <a:latin typeface="ＭＳ Ｐゴシック" panose="020B0600070205080204" pitchFamily="50" charset="-128"/>
                          <a:ea typeface="ＭＳ Ｐゴシック" panose="020B0600070205080204" pitchFamily="50" charset="-128"/>
                        </a:rPr>
                        <a:t>安全性に課題</a:t>
                      </a:r>
                    </a:p>
                  </a:txBody>
                  <a:tcPr/>
                </a:tc>
                <a:extLst>
                  <a:ext uri="{0D108BD9-81ED-4DB2-BD59-A6C34878D82A}">
                    <a16:rowId xmlns:a16="http://schemas.microsoft.com/office/drawing/2014/main" val="2768643128"/>
                  </a:ext>
                </a:extLst>
              </a:tr>
              <a:tr h="370840">
                <a:tc>
                  <a:txBody>
                    <a:bodyPr/>
                    <a:lstStyle/>
                    <a:p>
                      <a:r>
                        <a:rPr kumimoji="1" lang="ja-JP" altLang="en-US" sz="1200" b="1" dirty="0">
                          <a:latin typeface="ＭＳ Ｐゴシック" panose="020B0600070205080204" pitchFamily="50" charset="-128"/>
                          <a:ea typeface="ＭＳ Ｐゴシック" panose="020B0600070205080204" pitchFamily="50" charset="-128"/>
                        </a:rPr>
                        <a:t>水風船釣り</a:t>
                      </a:r>
                    </a:p>
                  </a:txBody>
                  <a:tcPr/>
                </a:tc>
                <a:tc>
                  <a:txBody>
                    <a:bodyPr/>
                    <a:lstStyle/>
                    <a:p>
                      <a:r>
                        <a:rPr kumimoji="1" lang="ja-JP" altLang="en-US" sz="1200" b="1" dirty="0">
                          <a:latin typeface="ＭＳ Ｐゴシック" panose="020B0600070205080204" pitchFamily="50" charset="-128"/>
                          <a:ea typeface="ＭＳ Ｐゴシック" panose="020B0600070205080204" pitchFamily="50" charset="-128"/>
                        </a:rPr>
                        <a:t>簡単</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ＭＳ Ｐゴシック" panose="020B0600070205080204" pitchFamily="50" charset="-128"/>
                          <a:ea typeface="ＭＳ Ｐゴシック" panose="020B0600070205080204" pitchFamily="50" charset="-128"/>
                        </a:rPr>
                        <a:t>楽しい</a:t>
                      </a:r>
                    </a:p>
                  </a:txBody>
                  <a:tcPr/>
                </a:tc>
                <a:tc>
                  <a:txBody>
                    <a:bodyPr/>
                    <a:lstStyle/>
                    <a:p>
                      <a:r>
                        <a:rPr kumimoji="1" lang="ja-JP" altLang="en-US" sz="1200" b="1" dirty="0">
                          <a:latin typeface="ＭＳ Ｐゴシック" panose="020B0600070205080204" pitchFamily="50" charset="-128"/>
                          <a:ea typeface="ＭＳ Ｐゴシック" panose="020B0600070205080204" pitchFamily="50" charset="-128"/>
                        </a:rPr>
                        <a:t>水対策に課題</a:t>
                      </a:r>
                    </a:p>
                  </a:txBody>
                  <a:tcPr/>
                </a:tc>
                <a:extLst>
                  <a:ext uri="{0D108BD9-81ED-4DB2-BD59-A6C34878D82A}">
                    <a16:rowId xmlns:a16="http://schemas.microsoft.com/office/drawing/2014/main" val="253281997"/>
                  </a:ext>
                </a:extLst>
              </a:tr>
              <a:tr h="370840">
                <a:tc>
                  <a:txBody>
                    <a:bodyPr/>
                    <a:lstStyle/>
                    <a:p>
                      <a:r>
                        <a:rPr kumimoji="1" lang="ja-JP" altLang="en-US" sz="1200" b="1" dirty="0">
                          <a:latin typeface="ＭＳ Ｐゴシック" panose="020B0600070205080204" pitchFamily="50" charset="-128"/>
                          <a:ea typeface="ＭＳ Ｐゴシック" panose="020B0600070205080204" pitchFamily="50" charset="-128"/>
                        </a:rPr>
                        <a:t>足湯温泉</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ＭＳ Ｐゴシック" panose="020B0600070205080204" pitchFamily="50" charset="-128"/>
                          <a:ea typeface="ＭＳ Ｐゴシック" panose="020B0600070205080204" pitchFamily="50" charset="-128"/>
                        </a:rPr>
                        <a:t>大変</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ＭＳ Ｐゴシック" panose="020B0600070205080204" pitchFamily="50" charset="-128"/>
                          <a:ea typeface="ＭＳ Ｐゴシック" panose="020B0600070205080204" pitchFamily="50" charset="-128"/>
                        </a:rPr>
                        <a:t>楽しくない</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ＭＳ Ｐゴシック" panose="020B0600070205080204" pitchFamily="50" charset="-128"/>
                          <a:ea typeface="ＭＳ Ｐゴシック" panose="020B0600070205080204" pitchFamily="50" charset="-128"/>
                        </a:rPr>
                        <a:t>衛生面に課題</a:t>
                      </a:r>
                    </a:p>
                  </a:txBody>
                  <a:tcPr/>
                </a:tc>
                <a:extLst>
                  <a:ext uri="{0D108BD9-81ED-4DB2-BD59-A6C34878D82A}">
                    <a16:rowId xmlns:a16="http://schemas.microsoft.com/office/drawing/2014/main" val="428110250"/>
                  </a:ext>
                </a:extLst>
              </a:tr>
              <a:tr h="370840">
                <a:tc>
                  <a:txBody>
                    <a:bodyPr/>
                    <a:lstStyle/>
                    <a:p>
                      <a:r>
                        <a:rPr kumimoji="1" lang="ja-JP" altLang="en-US" sz="1200" b="1" dirty="0">
                          <a:latin typeface="ＭＳ Ｐゴシック" panose="020B0600070205080204" pitchFamily="50" charset="-128"/>
                          <a:ea typeface="ＭＳ Ｐゴシック" panose="020B0600070205080204" pitchFamily="50" charset="-128"/>
                        </a:rPr>
                        <a:t>スイカ割</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ＭＳ Ｐゴシック" panose="020B0600070205080204" pitchFamily="50" charset="-128"/>
                          <a:ea typeface="ＭＳ Ｐゴシック" panose="020B0600070205080204" pitchFamily="50" charset="-128"/>
                        </a:rPr>
                        <a:t>簡単</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ＭＳ Ｐゴシック" panose="020B0600070205080204" pitchFamily="50" charset="-128"/>
                          <a:ea typeface="ＭＳ Ｐゴシック" panose="020B0600070205080204" pitchFamily="50" charset="-128"/>
                        </a:rPr>
                        <a:t>楽しくない</a:t>
                      </a:r>
                    </a:p>
                  </a:txBody>
                  <a:tcPr/>
                </a:tc>
                <a:tc>
                  <a:txBody>
                    <a:bodyPr/>
                    <a:lstStyle/>
                    <a:p>
                      <a:r>
                        <a:rPr kumimoji="1" lang="ja-JP" altLang="en-US" sz="1200" b="1" dirty="0">
                          <a:latin typeface="ＭＳ Ｐゴシック" panose="020B0600070205080204" pitchFamily="50" charset="-128"/>
                          <a:ea typeface="ＭＳ Ｐゴシック" panose="020B0600070205080204" pitchFamily="50" charset="-128"/>
                        </a:rPr>
                        <a:t>冷やす方法</a:t>
                      </a:r>
                    </a:p>
                  </a:txBody>
                  <a:tcPr/>
                </a:tc>
                <a:extLst>
                  <a:ext uri="{0D108BD9-81ED-4DB2-BD59-A6C34878D82A}">
                    <a16:rowId xmlns:a16="http://schemas.microsoft.com/office/drawing/2014/main" val="1441557774"/>
                  </a:ext>
                </a:extLst>
              </a:tr>
            </a:tbl>
          </a:graphicData>
        </a:graphic>
      </p:graphicFrame>
      <p:pic>
        <p:nvPicPr>
          <p:cNvPr id="24" name="オーディオ 23">
            <a:hlinkClick r:id="" action="ppaction://media"/>
            <a:extLst>
              <a:ext uri="{FF2B5EF4-FFF2-40B4-BE49-F238E27FC236}">
                <a16:creationId xmlns:a16="http://schemas.microsoft.com/office/drawing/2014/main" id="{F478182D-0F29-8C8D-1A05-F42C12407120}"/>
              </a:ext>
            </a:extLst>
          </p:cNvPr>
          <p:cNvPicPr>
            <a:picLocks noChangeAspect="1"/>
          </p:cNvPicPr>
          <p:nvPr>
            <a:audioFile r:link="rId3"/>
            <p:extLst>
              <p:ext uri="{DAA4B4D4-6D71-4841-9C94-3DE7FCFB9230}">
                <p14:media xmlns:p14="http://schemas.microsoft.com/office/powerpoint/2010/main" r:embed="rId2"/>
              </p:ext>
            </p:extLst>
          </p:nvPr>
        </p:nvPicPr>
        <p:blipFill>
          <a:blip r:embed="rId20"/>
          <a:srcRect l="-200000" t="-90625" r="-200000" b="-90625"/>
          <a:stretch>
            <a:fillRect/>
          </a:stretch>
        </p:blipFill>
        <p:spPr>
          <a:xfrm>
            <a:off x="9144000" y="5143500"/>
            <a:ext cx="3048000" cy="1714500"/>
          </a:xfrm>
          <a:prstGeom prst="rect">
            <a:avLst/>
          </a:prstGeom>
        </p:spPr>
      </p:pic>
      <p:sp>
        <p:nvSpPr>
          <p:cNvPr id="25" name="楕円 24">
            <a:extLst>
              <a:ext uri="{FF2B5EF4-FFF2-40B4-BE49-F238E27FC236}">
                <a16:creationId xmlns:a16="http://schemas.microsoft.com/office/drawing/2014/main" id="{0FC135DF-F80D-6819-706D-91E59DEE1F77}"/>
              </a:ext>
            </a:extLst>
          </p:cNvPr>
          <p:cNvSpPr/>
          <p:nvPr/>
        </p:nvSpPr>
        <p:spPr>
          <a:xfrm>
            <a:off x="4940029" y="2103119"/>
            <a:ext cx="2238011" cy="1472185"/>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400" dirty="0">
                <a:latin typeface="ＭＳ Ｐゴシック" panose="020B0600070205080204" pitchFamily="50" charset="-128"/>
                <a:ea typeface="ＭＳ Ｐゴシック" panose="020B0600070205080204" pitchFamily="50" charset="-128"/>
              </a:rPr>
              <a:t>文化祭参加</a:t>
            </a:r>
            <a:endParaRPr kumimoji="1" lang="en-US" altLang="ja-JP" sz="1400" dirty="0">
              <a:latin typeface="ＭＳ Ｐゴシック" panose="020B0600070205080204" pitchFamily="50" charset="-128"/>
              <a:ea typeface="ＭＳ Ｐゴシック" panose="020B0600070205080204" pitchFamily="50" charset="-128"/>
            </a:endParaRPr>
          </a:p>
          <a:p>
            <a:pPr algn="ctr"/>
            <a:r>
              <a:rPr lang="ja-JP" altLang="en-US" sz="1400" dirty="0">
                <a:latin typeface="ＭＳ Ｐゴシック" panose="020B0600070205080204" pitchFamily="50" charset="-128"/>
                <a:ea typeface="ＭＳ Ｐゴシック" panose="020B0600070205080204" pitchFamily="50" charset="-128"/>
              </a:rPr>
              <a:t>クラス、部活、有志</a:t>
            </a:r>
            <a:endParaRPr kumimoji="1" lang="ja-JP" altLang="en-US" sz="1400" dirty="0">
              <a:latin typeface="ＭＳ Ｐゴシック" panose="020B0600070205080204" pitchFamily="50" charset="-128"/>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2623964571"/>
      </p:ext>
    </p:extLst>
  </p:cSld>
  <p:clrMapOvr>
    <a:masterClrMapping/>
  </p:clrMapOvr>
  <mc:AlternateContent xmlns:mc="http://schemas.openxmlformats.org/markup-compatibility/2006" xmlns:p14="http://schemas.microsoft.com/office/powerpoint/2010/main">
    <mc:Choice Requires="p14">
      <p:transition spd="slow" p14:dur="2000" advTm="80846"/>
    </mc:Choice>
    <mc:Fallback xmlns="">
      <p:transition spd="slow" advTm="8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4"/>
                </p:tgtEl>
              </p:cMediaNode>
            </p:audio>
          </p:childTnLst>
        </p:cTn>
      </p:par>
    </p:tnLst>
    <p:bldLst>
      <p:bldGraphic spid="4" grpId="0">
        <p:bldAsOne/>
      </p:bldGraphic>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0E6C2F86-03BD-73E4-5828-00611E286670}"/>
              </a:ext>
            </a:extLst>
          </p:cNvPr>
          <p:cNvSpPr txBox="1"/>
          <p:nvPr/>
        </p:nvSpPr>
        <p:spPr>
          <a:xfrm>
            <a:off x="476250" y="313486"/>
            <a:ext cx="11220450" cy="830997"/>
          </a:xfrm>
          <a:prstGeom prst="rect">
            <a:avLst/>
          </a:prstGeom>
          <a:noFill/>
        </p:spPr>
        <p:txBody>
          <a:bodyPr wrap="square">
            <a:spAutoFit/>
          </a:bodyPr>
          <a:lstStyle/>
          <a:p>
            <a:pPr marL="0" indent="0">
              <a:buNone/>
            </a:pP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情報の特徴</a:t>
            </a:r>
            <a:r>
              <a:rPr lang="ja-JP" altLang="en-US" sz="2400" dirty="0">
                <a:highlight>
                  <a:srgbClr val="FFFF00"/>
                </a:highlight>
                <a:latin typeface="ＭＳ Ｐゴシック" panose="020B0600070205080204" pitchFamily="50" charset="-128"/>
                <a:ea typeface="ＭＳ Ｐゴシック" panose="020B0600070205080204" pitchFamily="50" charset="-128"/>
              </a:rPr>
              <a:t>に関する右の各事例から「情報」の性質</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）内に適する語句を、タイルを移動して埋めよ（３要素）</a:t>
            </a:r>
            <a:endParaRPr lang="en-US" altLang="ja-JP" sz="2400" dirty="0">
              <a:highlight>
                <a:srgbClr val="FFFF00"/>
              </a:highlight>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332172" y="1264236"/>
            <a:ext cx="10884023" cy="5593764"/>
          </a:xfrm>
        </p:spPr>
        <p:txBody>
          <a:bodyPr>
            <a:normAutofit/>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①</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性</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②</a:t>
            </a:r>
            <a:r>
              <a:rPr lang="en-US" altLang="ja-JP" sz="2400" dirty="0">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性</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③</a:t>
            </a:r>
            <a:r>
              <a:rPr lang="en-US" altLang="ja-JP" sz="2400" dirty="0">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en-US" altLang="ja-JP" sz="2400" dirty="0">
                <a:highlight>
                  <a:srgbClr val="FFFF00"/>
                </a:highlight>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性</a:t>
            </a:r>
            <a:endParaRPr lang="en-US" altLang="ja-JP" sz="2400" dirty="0">
              <a:latin typeface="ＭＳ Ｐゴシック" panose="020B0600070205080204" pitchFamily="50" charset="-128"/>
              <a:ea typeface="ＭＳ Ｐゴシック" panose="020B0600070205080204" pitchFamily="50" charset="-128"/>
            </a:endParaRPr>
          </a:p>
          <a:p>
            <a:pPr marL="342900" lvl="1" indent="0">
              <a:buNone/>
            </a:pPr>
            <a:endParaRPr lang="en-US" altLang="ja-JP" dirty="0">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BFE8D355-EB27-0980-DF0B-A27B95BD3B47}"/>
              </a:ext>
            </a:extLst>
          </p:cNvPr>
          <p:cNvSpPr txBox="1"/>
          <p:nvPr/>
        </p:nvSpPr>
        <p:spPr>
          <a:xfrm>
            <a:off x="781233" y="1749691"/>
            <a:ext cx="10635449" cy="1015663"/>
          </a:xfrm>
          <a:prstGeom prst="rect">
            <a:avLst/>
          </a:prstGeom>
          <a:noFill/>
        </p:spPr>
        <p:txBody>
          <a:bodyPr wrap="square">
            <a:spAutoFit/>
          </a:bodyPr>
          <a:lstStyle/>
          <a:p>
            <a:r>
              <a:rPr lang="ja-JP" altLang="ja-JP" sz="2000" dirty="0">
                <a:latin typeface="ＭＳ Ｐゴシック" panose="020B0600070205080204" pitchFamily="50" charset="-128"/>
                <a:ea typeface="ＭＳ Ｐゴシック" panose="020B0600070205080204" pitchFamily="50" charset="-128"/>
              </a:rPr>
              <a:t>情報を</a:t>
            </a:r>
            <a:r>
              <a:rPr lang="ja-JP" altLang="en-US" sz="2000" dirty="0">
                <a:latin typeface="ＭＳ Ｐゴシック" panose="020B0600070205080204" pitchFamily="50" charset="-128"/>
                <a:ea typeface="ＭＳ Ｐゴシック" panose="020B0600070205080204" pitchFamily="50" charset="-128"/>
              </a:rPr>
              <a:t>伝えた後、</a:t>
            </a:r>
            <a:r>
              <a:rPr lang="ja-JP" altLang="ja-JP" sz="2000" dirty="0">
                <a:latin typeface="ＭＳ Ｐゴシック" panose="020B0600070205080204" pitchFamily="50" charset="-128"/>
                <a:ea typeface="ＭＳ Ｐゴシック" panose="020B0600070205080204" pitchFamily="50" charset="-128"/>
              </a:rPr>
              <a:t>情報の記憶</a:t>
            </a:r>
            <a:r>
              <a:rPr lang="ja-JP" altLang="en-US" sz="2000" dirty="0">
                <a:latin typeface="ＭＳ Ｐゴシック" panose="020B0600070205080204" pitchFamily="50" charset="-128"/>
                <a:ea typeface="ＭＳ Ｐゴシック" panose="020B0600070205080204" pitchFamily="50" charset="-128"/>
              </a:rPr>
              <a:t>・記録は残る･･･</a:t>
            </a:r>
            <a:r>
              <a:rPr lang="ja-JP" altLang="ja-JP" sz="2000" dirty="0">
                <a:latin typeface="ＭＳ Ｐゴシック" panose="020B0600070205080204" pitchFamily="50" charset="-128"/>
                <a:ea typeface="ＭＳ Ｐゴシック" panose="020B0600070205080204" pitchFamily="50" charset="-128"/>
              </a:rPr>
              <a:t>うわさ話がいつまでも消えない</a:t>
            </a:r>
            <a:endParaRPr lang="en-US" altLang="ja-JP" sz="2000" dirty="0">
              <a:latin typeface="ＭＳ Ｐゴシック" panose="020B0600070205080204" pitchFamily="50" charset="-128"/>
              <a:ea typeface="ＭＳ Ｐゴシック" panose="020B0600070205080204" pitchFamily="50" charset="-128"/>
            </a:endParaRPr>
          </a:p>
          <a:p>
            <a:r>
              <a:rPr lang="ja-JP" altLang="ja-JP" sz="2000" dirty="0">
                <a:latin typeface="ＭＳ Ｐゴシック" panose="020B0600070205080204" pitchFamily="50" charset="-128"/>
                <a:ea typeface="ＭＳ Ｐゴシック" panose="020B0600070205080204" pitchFamily="50" charset="-128"/>
              </a:rPr>
              <a:t>情報が公開</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完全</a:t>
            </a:r>
            <a:r>
              <a:rPr lang="ja-JP" altLang="en-US" sz="2000" dirty="0">
                <a:latin typeface="ＭＳ Ｐゴシック" panose="020B0600070205080204" pitchFamily="50" charset="-128"/>
                <a:ea typeface="ＭＳ Ｐゴシック" panose="020B0600070205080204" pitchFamily="50" charset="-128"/>
              </a:rPr>
              <a:t>な</a:t>
            </a:r>
            <a:r>
              <a:rPr lang="ja-JP" altLang="ja-JP" sz="2000" dirty="0">
                <a:latin typeface="ＭＳ Ｐゴシック" panose="020B0600070205080204" pitchFamily="50" charset="-128"/>
                <a:ea typeface="ＭＳ Ｐゴシック" panose="020B0600070205080204" pitchFamily="50" charset="-128"/>
              </a:rPr>
              <a:t>消去は不可能</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虚偽</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根拠のない情報</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チェーンメール</a:t>
            </a:r>
            <a:r>
              <a:rPr lang="ja-JP" altLang="en-US" sz="2000" dirty="0">
                <a:latin typeface="ＭＳ Ｐゴシック" panose="020B0600070205080204" pitchFamily="50" charset="-128"/>
                <a:ea typeface="ＭＳ Ｐゴシック" panose="020B0600070205080204" pitchFamily="50" charset="-128"/>
              </a:rPr>
              <a:t>禁則</a:t>
            </a:r>
            <a:endParaRPr lang="en-US" altLang="ja-JP" sz="2000" dirty="0">
              <a:latin typeface="ＭＳ Ｐゴシック" panose="020B0600070205080204" pitchFamily="50" charset="-128"/>
              <a:ea typeface="ＭＳ Ｐゴシック" panose="020B0600070205080204" pitchFamily="50" charset="-128"/>
            </a:endParaRPr>
          </a:p>
          <a:p>
            <a:r>
              <a:rPr lang="ja-JP" altLang="ja-JP" sz="2000" dirty="0">
                <a:latin typeface="ＭＳ Ｐゴシック" panose="020B0600070205080204" pitchFamily="50" charset="-128"/>
                <a:ea typeface="ＭＳ Ｐゴシック" panose="020B0600070205080204" pitchFamily="50" charset="-128"/>
              </a:rPr>
              <a:t>不必要な情報</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検索や取捨選択が</a:t>
            </a:r>
            <a:r>
              <a:rPr lang="ja-JP" altLang="en-US" sz="2000" dirty="0">
                <a:latin typeface="ＭＳ Ｐゴシック" panose="020B0600070205080204" pitchFamily="50" charset="-128"/>
                <a:ea typeface="ＭＳ Ｐゴシック" panose="020B0600070205080204" pitchFamily="50" charset="-128"/>
              </a:rPr>
              <a:t>困難→</a:t>
            </a:r>
            <a:r>
              <a:rPr lang="ja-JP" altLang="ja-JP" sz="2000" dirty="0">
                <a:latin typeface="ＭＳ Ｐゴシック" panose="020B0600070205080204" pitchFamily="50" charset="-128"/>
                <a:ea typeface="ＭＳ Ｐゴシック" panose="020B0600070205080204" pitchFamily="50" charset="-128"/>
              </a:rPr>
              <a:t>削除するなど整理</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00565EE9-F4EF-CEDE-63D7-D5B65A444AC4}"/>
              </a:ext>
            </a:extLst>
          </p:cNvPr>
          <p:cNvSpPr txBox="1"/>
          <p:nvPr/>
        </p:nvSpPr>
        <p:spPr>
          <a:xfrm>
            <a:off x="816374" y="3459240"/>
            <a:ext cx="10502655" cy="1015663"/>
          </a:xfrm>
          <a:prstGeom prst="rect">
            <a:avLst/>
          </a:prstGeom>
          <a:noFill/>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文字などの情報は、印刷により複製可能</a:t>
            </a:r>
          </a:p>
          <a:p>
            <a:r>
              <a:rPr lang="ja-JP" altLang="en-US" sz="2000" dirty="0">
                <a:latin typeface="ＭＳ Ｐゴシック" panose="020B0600070205080204" pitchFamily="50" charset="-128"/>
                <a:ea typeface="ＭＳ Ｐゴシック" panose="020B0600070205080204" pitchFamily="50" charset="-128"/>
              </a:rPr>
              <a:t>音声・動画は、レコーダで記録、複製可能</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ディジタル化された文字、音声、静止画、動画などの情報は、劣化せずに大量複製が可能</a:t>
            </a:r>
          </a:p>
        </p:txBody>
      </p:sp>
      <p:sp>
        <p:nvSpPr>
          <p:cNvPr id="6" name="テキスト ボックス 5">
            <a:extLst>
              <a:ext uri="{FF2B5EF4-FFF2-40B4-BE49-F238E27FC236}">
                <a16:creationId xmlns:a16="http://schemas.microsoft.com/office/drawing/2014/main" id="{BA6159F3-6E52-77DA-DCE8-4F02FCC87E5F}"/>
              </a:ext>
            </a:extLst>
          </p:cNvPr>
          <p:cNvSpPr txBox="1"/>
          <p:nvPr/>
        </p:nvSpPr>
        <p:spPr>
          <a:xfrm>
            <a:off x="727968" y="5268793"/>
            <a:ext cx="11335401" cy="1323439"/>
          </a:xfrm>
          <a:prstGeom prst="rect">
            <a:avLst/>
          </a:prstGeom>
          <a:noFill/>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hlinkClick r:id="rId4"/>
              </a:rPr>
              <a:t>通信の高速化</a:t>
            </a: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15</a:t>
            </a:r>
            <a:r>
              <a:rPr lang="ja-JP" altLang="en-US" sz="2000" dirty="0">
                <a:latin typeface="ＭＳ Ｐゴシック" panose="020B0600070205080204" pitchFamily="50" charset="-128"/>
                <a:ea typeface="ＭＳ Ｐゴシック" panose="020B0600070205080204" pitchFamily="50" charset="-128"/>
              </a:rPr>
              <a:t>分</a:t>
            </a:r>
            <a:r>
              <a:rPr lang="en-US" altLang="ja-JP" sz="2000" dirty="0">
                <a:latin typeface="ＭＳ Ｐゴシック" panose="020B0600070205080204" pitchFamily="50" charset="-128"/>
                <a:ea typeface="ＭＳ Ｐゴシック" panose="020B0600070205080204" pitchFamily="50" charset="-128"/>
              </a:rPr>
              <a:t>40</a:t>
            </a:r>
            <a:r>
              <a:rPr lang="ja-JP" altLang="en-US" sz="2000" dirty="0">
                <a:latin typeface="ＭＳ Ｐゴシック" panose="020B0600070205080204" pitchFamily="50" charset="-128"/>
                <a:ea typeface="ＭＳ Ｐゴシック" panose="020B0600070205080204" pitchFamily="50" charset="-128"/>
              </a:rPr>
              <a:t>秒以降参照　パケット通信：</a:t>
            </a:r>
            <a:r>
              <a:rPr lang="en-US" altLang="ja-JP" sz="2000" dirty="0">
                <a:latin typeface="ＭＳ Ｐゴシック" panose="020B0600070205080204" pitchFamily="50" charset="-128"/>
                <a:ea typeface="ＭＳ Ｐゴシック" panose="020B0600070205080204" pitchFamily="50" charset="-128"/>
              </a:rPr>
              <a:t>0.01</a:t>
            </a:r>
            <a:r>
              <a:rPr lang="ja-JP" altLang="en-US" sz="2000" dirty="0">
                <a:latin typeface="ＭＳ Ｐゴシック" panose="020B0600070205080204" pitchFamily="50" charset="-128"/>
                <a:ea typeface="ＭＳ Ｐゴシック" panose="020B0600070205080204" pitchFamily="50" charset="-128"/>
              </a:rPr>
              <a:t>秒の桁）</a:t>
            </a:r>
            <a:r>
              <a:rPr lang="ja-JP" altLang="ja-JP" sz="2000" dirty="0">
                <a:latin typeface="ＭＳ Ｐゴシック" panose="020B0600070205080204" pitchFamily="50" charset="-128"/>
                <a:ea typeface="ＭＳ Ｐゴシック" panose="020B0600070205080204" pitchFamily="50" charset="-128"/>
              </a:rPr>
              <a:t>により</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短時間に大勢の人々に</a:t>
            </a:r>
            <a:r>
              <a:rPr lang="ja-JP" altLang="en-US" sz="2000" dirty="0">
                <a:latin typeface="ＭＳ Ｐゴシック" panose="020B0600070205080204" pitchFamily="50" charset="-128"/>
                <a:ea typeface="ＭＳ Ｐゴシック" panose="020B0600070205080204" pitchFamily="50" charset="-128"/>
              </a:rPr>
              <a:t>伝達</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ネットを通じ</a:t>
            </a:r>
            <a:r>
              <a:rPr lang="ja-JP" altLang="en-US" sz="2000" dirty="0">
                <a:latin typeface="ＭＳ Ｐゴシック" panose="020B0600070205080204" pitchFamily="50" charset="-128"/>
                <a:ea typeface="ＭＳ Ｐゴシック" panose="020B0600070205080204" pitchFamily="50" charset="-128"/>
              </a:rPr>
              <a:t>た</a:t>
            </a:r>
            <a:r>
              <a:rPr lang="ja-JP" altLang="ja-JP" sz="2000" dirty="0">
                <a:latin typeface="ＭＳ Ｐゴシック" panose="020B0600070205080204" pitchFamily="50" charset="-128"/>
                <a:ea typeface="ＭＳ Ｐゴシック" panose="020B0600070205080204" pitchFamily="50" charset="-128"/>
              </a:rPr>
              <a:t>個人情報の流出</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迷惑メールの配信</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コンピュータウイルスの感染</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デマ情報の拡大</a:t>
            </a:r>
            <a:endParaRPr lang="en-US" altLang="ja-JP" sz="2000" dirty="0">
              <a:latin typeface="ＭＳ Ｐゴシック" panose="020B0600070205080204" pitchFamily="50" charset="-128"/>
              <a:ea typeface="ＭＳ Ｐゴシック" panose="020B0600070205080204" pitchFamily="50" charset="-128"/>
            </a:endParaRPr>
          </a:p>
          <a:p>
            <a:r>
              <a:rPr lang="ja-JP" altLang="ja-JP" sz="2000" dirty="0">
                <a:latin typeface="ＭＳ Ｐゴシック" panose="020B0600070205080204" pitchFamily="50" charset="-128"/>
                <a:ea typeface="ＭＳ Ｐゴシック" panose="020B0600070205080204" pitchFamily="50" charset="-128"/>
              </a:rPr>
              <a:t>などの問題</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発信情報の吟味、</a:t>
            </a:r>
            <a:r>
              <a:rPr lang="ja-JP" altLang="ja-JP" sz="2000" dirty="0">
                <a:latin typeface="ＭＳ Ｐゴシック" panose="020B0600070205080204" pitchFamily="50" charset="-128"/>
                <a:ea typeface="ＭＳ Ｐゴシック" panose="020B0600070205080204" pitchFamily="50" charset="-128"/>
              </a:rPr>
              <a:t>ウイルス対策ソフト導入</a:t>
            </a:r>
            <a:r>
              <a:rPr lang="ja-JP" altLang="en-US" sz="2000" dirty="0">
                <a:latin typeface="ＭＳ Ｐゴシック" panose="020B0600070205080204" pitchFamily="50" charset="-128"/>
                <a:ea typeface="ＭＳ Ｐゴシック" panose="020B0600070205080204" pitchFamily="50" charset="-128"/>
              </a:rPr>
              <a:t>・</a:t>
            </a:r>
            <a:r>
              <a:rPr lang="ja-JP" altLang="ja-JP" sz="2000" dirty="0">
                <a:latin typeface="ＭＳ Ｐゴシック" panose="020B0600070205080204" pitchFamily="50" charset="-128"/>
                <a:ea typeface="ＭＳ Ｐゴシック" panose="020B0600070205080204" pitchFamily="50" charset="-128"/>
              </a:rPr>
              <a:t>最新の定義ファイルに更新</a:t>
            </a:r>
            <a:r>
              <a:rPr lang="ja-JP" altLang="en-US" sz="2000" dirty="0">
                <a:latin typeface="ＭＳ Ｐゴシック" panose="020B0600070205080204" pitchFamily="50" charset="-128"/>
                <a:ea typeface="ＭＳ Ｐゴシック" panose="020B0600070205080204" pitchFamily="50" charset="-128"/>
              </a:rPr>
              <a:t>の必要性</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DF647BAD-FACB-0118-46A0-830CA55BE5C1}"/>
              </a:ext>
            </a:extLst>
          </p:cNvPr>
          <p:cNvSpPr txBox="1"/>
          <p:nvPr/>
        </p:nvSpPr>
        <p:spPr>
          <a:xfrm>
            <a:off x="10031028" y="2489624"/>
            <a:ext cx="1828800" cy="461665"/>
          </a:xfrm>
          <a:prstGeom prst="rect">
            <a:avLst/>
          </a:prstGeom>
          <a:noFill/>
          <a:ln>
            <a:solidFill>
              <a:schemeClr val="accent5">
                <a:lumMod val="50000"/>
              </a:schemeClr>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情報の複製</a:t>
            </a:r>
            <a:endParaRPr kumimoji="1" lang="ja-JP" altLang="en-US" sz="2400" dirty="0"/>
          </a:p>
        </p:txBody>
      </p:sp>
      <p:sp>
        <p:nvSpPr>
          <p:cNvPr id="10" name="テキスト ボックス 9">
            <a:extLst>
              <a:ext uri="{FF2B5EF4-FFF2-40B4-BE49-F238E27FC236}">
                <a16:creationId xmlns:a16="http://schemas.microsoft.com/office/drawing/2014/main" id="{DEEAF245-0F20-A7C3-2004-F65B5D45A461}"/>
              </a:ext>
            </a:extLst>
          </p:cNvPr>
          <p:cNvSpPr txBox="1"/>
          <p:nvPr/>
        </p:nvSpPr>
        <p:spPr>
          <a:xfrm>
            <a:off x="10031028" y="1168129"/>
            <a:ext cx="1828800" cy="461665"/>
          </a:xfrm>
          <a:prstGeom prst="rect">
            <a:avLst/>
          </a:prstGeom>
          <a:noFill/>
          <a:ln>
            <a:solidFill>
              <a:schemeClr val="accent5">
                <a:lumMod val="50000"/>
              </a:schemeClr>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情報の残存</a:t>
            </a:r>
            <a:endParaRPr kumimoji="1" lang="ja-JP" altLang="en-US" sz="2400" dirty="0"/>
          </a:p>
        </p:txBody>
      </p:sp>
      <p:sp>
        <p:nvSpPr>
          <p:cNvPr id="11" name="テキスト ボックス 10">
            <a:extLst>
              <a:ext uri="{FF2B5EF4-FFF2-40B4-BE49-F238E27FC236}">
                <a16:creationId xmlns:a16="http://schemas.microsoft.com/office/drawing/2014/main" id="{3582A232-AB73-98DB-8F12-E0C7C7F3A141}"/>
              </a:ext>
            </a:extLst>
          </p:cNvPr>
          <p:cNvSpPr txBox="1"/>
          <p:nvPr/>
        </p:nvSpPr>
        <p:spPr>
          <a:xfrm>
            <a:off x="10058460" y="1798007"/>
            <a:ext cx="1828800" cy="461665"/>
          </a:xfrm>
          <a:prstGeom prst="rect">
            <a:avLst/>
          </a:prstGeom>
          <a:noFill/>
          <a:ln>
            <a:solidFill>
              <a:schemeClr val="accent5">
                <a:lumMod val="50000"/>
              </a:schemeClr>
            </a:solidFill>
          </a:ln>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情報の伝播</a:t>
            </a:r>
            <a:endParaRPr kumimoji="1" lang="ja-JP" altLang="en-US" sz="2400" dirty="0"/>
          </a:p>
        </p:txBody>
      </p:sp>
    </p:spTree>
    <p:custDataLst>
      <p:tags r:id="rId1"/>
    </p:custDataLst>
    <p:extLst>
      <p:ext uri="{BB962C8B-B14F-4D97-AF65-F5344CB8AC3E}">
        <p14:creationId xmlns:p14="http://schemas.microsoft.com/office/powerpoint/2010/main" val="2998664649"/>
      </p:ext>
    </p:extLst>
  </p:cSld>
  <p:clrMapOvr>
    <a:masterClrMapping/>
  </p:clrMapOvr>
  <mc:AlternateContent xmlns:mc="http://schemas.openxmlformats.org/markup-compatibility/2006" xmlns:p14="http://schemas.microsoft.com/office/powerpoint/2010/main">
    <mc:Choice Requires="p14">
      <p:transition spd="slow" p14:dur="2000" advTm="18782"/>
    </mc:Choice>
    <mc:Fallback xmlns="">
      <p:transition spd="slow" advTm="187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54167E-6 4.81481E-6 L -0.75235 0.01597 " pathEditMode="relative" rAng="0" ptsTypes="AA">
                                      <p:cBhvr>
                                        <p:cTn id="14" dur="500" fill="hold"/>
                                        <p:tgtEl>
                                          <p:spTgt spid="10"/>
                                        </p:tgtEl>
                                        <p:attrNameLst>
                                          <p:attrName>ppt_x</p:attrName>
                                          <p:attrName>ppt_y</p:attrName>
                                        </p:attrNameLst>
                                      </p:cBhvr>
                                      <p:rCtr x="-37617" y="78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3.54167E-6 2.22222E-6 L -0.74258 0.08611 " pathEditMode="relative" rAng="0" ptsTypes="AA">
                                      <p:cBhvr>
                                        <p:cTn id="18" dur="500" fill="hold"/>
                                        <p:tgtEl>
                                          <p:spTgt spid="9"/>
                                        </p:tgtEl>
                                        <p:attrNameLst>
                                          <p:attrName>ppt_x</p:attrName>
                                          <p:attrName>ppt_y</p:attrName>
                                        </p:attrNameLst>
                                      </p:cBhvr>
                                      <p:rCtr x="-37135" y="430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0 -3.33333E-6 L -0.7418 0.45093 " pathEditMode="relative" rAng="0" ptsTypes="AA">
                                      <p:cBhvr>
                                        <p:cTn id="22" dur="500" fill="hold"/>
                                        <p:tgtEl>
                                          <p:spTgt spid="11"/>
                                        </p:tgtEl>
                                        <p:attrNameLst>
                                          <p:attrName>ppt_x</p:attrName>
                                          <p:attrName>ppt_y</p:attrName>
                                        </p:attrNameLst>
                                      </p:cBhvr>
                                      <p:rCtr x="-37096" y="2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0D0280A-154E-4EC0-7927-9F0FB6F80A0B}"/>
              </a:ext>
            </a:extLst>
          </p:cNvPr>
          <p:cNvPicPr>
            <a:picLocks noChangeAspect="1"/>
          </p:cNvPicPr>
          <p:nvPr/>
        </p:nvPicPr>
        <p:blipFill>
          <a:blip r:embed="rId2"/>
          <a:stretch>
            <a:fillRect/>
          </a:stretch>
        </p:blipFill>
        <p:spPr>
          <a:xfrm>
            <a:off x="633222" y="704730"/>
            <a:ext cx="10925556" cy="5352288"/>
          </a:xfrm>
          <a:prstGeom prst="rect">
            <a:avLst/>
          </a:prstGeom>
        </p:spPr>
      </p:pic>
    </p:spTree>
    <p:extLst>
      <p:ext uri="{BB962C8B-B14F-4D97-AF65-F5344CB8AC3E}">
        <p14:creationId xmlns:p14="http://schemas.microsoft.com/office/powerpoint/2010/main" val="356497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E524BC46-4D43-DD5D-B643-1298B0A4A07A}"/>
              </a:ext>
            </a:extLst>
          </p:cNvPr>
          <p:cNvGrpSpPr/>
          <p:nvPr/>
        </p:nvGrpSpPr>
        <p:grpSpPr>
          <a:xfrm>
            <a:off x="2361797" y="2300904"/>
            <a:ext cx="856890" cy="1751760"/>
            <a:chOff x="2361797" y="2300904"/>
            <a:chExt cx="856890" cy="1751760"/>
          </a:xfrm>
        </p:grpSpPr>
        <p:sp>
          <p:nvSpPr>
            <p:cNvPr id="7" name="楕円 6">
              <a:extLst>
                <a:ext uri="{FF2B5EF4-FFF2-40B4-BE49-F238E27FC236}">
                  <a16:creationId xmlns:a16="http://schemas.microsoft.com/office/drawing/2014/main" id="{081E8F7F-F6D2-B97C-1117-B227A8B4A415}"/>
                </a:ext>
              </a:extLst>
            </p:cNvPr>
            <p:cNvSpPr/>
            <p:nvPr/>
          </p:nvSpPr>
          <p:spPr>
            <a:xfrm flipH="1">
              <a:off x="2487978" y="2300904"/>
              <a:ext cx="614483" cy="60400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dirty="0">
                  <a:latin typeface="ＭＳ Ｐゴシック" panose="020B0600070205080204" pitchFamily="50" charset="-128"/>
                  <a:ea typeface="ＭＳ Ｐゴシック" panose="020B0600070205080204" pitchFamily="50" charset="-128"/>
                </a:rPr>
                <a:t>B</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8" name="四角形: 角を丸くする 7">
              <a:extLst>
                <a:ext uri="{FF2B5EF4-FFF2-40B4-BE49-F238E27FC236}">
                  <a16:creationId xmlns:a16="http://schemas.microsoft.com/office/drawing/2014/main" id="{BA83AE2A-F1C3-3068-11E6-8FA01546D7B6}"/>
                </a:ext>
              </a:extLst>
            </p:cNvPr>
            <p:cNvSpPr/>
            <p:nvPr/>
          </p:nvSpPr>
          <p:spPr>
            <a:xfrm flipH="1">
              <a:off x="2523044" y="2891909"/>
              <a:ext cx="518719" cy="65434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 name="L 字 8">
              <a:extLst>
                <a:ext uri="{FF2B5EF4-FFF2-40B4-BE49-F238E27FC236}">
                  <a16:creationId xmlns:a16="http://schemas.microsoft.com/office/drawing/2014/main" id="{78918FEC-AEDB-AEC3-ED87-536F93AD2E33}"/>
                </a:ext>
              </a:extLst>
            </p:cNvPr>
            <p:cNvSpPr/>
            <p:nvPr/>
          </p:nvSpPr>
          <p:spPr>
            <a:xfrm rot="18722583" flipH="1">
              <a:off x="2792445" y="2982614"/>
              <a:ext cx="409285" cy="443199"/>
            </a:xfrm>
            <a:prstGeom prst="corner">
              <a:avLst>
                <a:gd name="adj1" fmla="val 44616"/>
                <a:gd name="adj2" fmla="val 50000"/>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84102A9C-81B2-DCDC-3222-2EEBE543BDC5}"/>
                </a:ext>
              </a:extLst>
            </p:cNvPr>
            <p:cNvSpPr/>
            <p:nvPr/>
          </p:nvSpPr>
          <p:spPr>
            <a:xfrm flipH="1">
              <a:off x="2563479" y="3517307"/>
              <a:ext cx="191526" cy="52011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2" name="L 字 21">
              <a:extLst>
                <a:ext uri="{FF2B5EF4-FFF2-40B4-BE49-F238E27FC236}">
                  <a16:creationId xmlns:a16="http://schemas.microsoft.com/office/drawing/2014/main" id="{9D802C0B-3ECE-12DF-1D4D-62B5A7E36D0F}"/>
                </a:ext>
              </a:extLst>
            </p:cNvPr>
            <p:cNvSpPr/>
            <p:nvPr/>
          </p:nvSpPr>
          <p:spPr>
            <a:xfrm rot="18722583" flipV="1">
              <a:off x="2372108" y="3002002"/>
              <a:ext cx="380515" cy="401137"/>
            </a:xfrm>
            <a:prstGeom prst="corner">
              <a:avLst>
                <a:gd name="adj1" fmla="val 44616"/>
                <a:gd name="adj2" fmla="val 50000"/>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7259E2FC-D62F-0666-4FAA-588723B8D6C2}"/>
                </a:ext>
              </a:extLst>
            </p:cNvPr>
            <p:cNvSpPr/>
            <p:nvPr/>
          </p:nvSpPr>
          <p:spPr>
            <a:xfrm flipH="1">
              <a:off x="2798175" y="3532547"/>
              <a:ext cx="191526" cy="52011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C92B039F-A072-3BBF-CD5D-09FCF34A5DC4}"/>
              </a:ext>
            </a:extLst>
          </p:cNvPr>
          <p:cNvGrpSpPr/>
          <p:nvPr/>
        </p:nvGrpSpPr>
        <p:grpSpPr>
          <a:xfrm>
            <a:off x="931178" y="2558642"/>
            <a:ext cx="794466" cy="1702965"/>
            <a:chOff x="931178" y="2558642"/>
            <a:chExt cx="794466" cy="1702965"/>
          </a:xfrm>
        </p:grpSpPr>
        <p:sp>
          <p:nvSpPr>
            <p:cNvPr id="3" name="楕円 2">
              <a:extLst>
                <a:ext uri="{FF2B5EF4-FFF2-40B4-BE49-F238E27FC236}">
                  <a16:creationId xmlns:a16="http://schemas.microsoft.com/office/drawing/2014/main" id="{8E5DDAD4-310C-3F87-D00F-FF915E2FB187}"/>
                </a:ext>
              </a:extLst>
            </p:cNvPr>
            <p:cNvSpPr/>
            <p:nvPr/>
          </p:nvSpPr>
          <p:spPr>
            <a:xfrm>
              <a:off x="931178" y="2558642"/>
              <a:ext cx="645952" cy="6040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A</a:t>
              </a:r>
              <a:endParaRPr kumimoji="1" lang="ja-JP" altLang="en-US" dirty="0"/>
            </a:p>
          </p:txBody>
        </p:sp>
        <p:sp>
          <p:nvSpPr>
            <p:cNvPr id="4" name="四角形: 角を丸くする 3">
              <a:extLst>
                <a:ext uri="{FF2B5EF4-FFF2-40B4-BE49-F238E27FC236}">
                  <a16:creationId xmlns:a16="http://schemas.microsoft.com/office/drawing/2014/main" id="{478B4C67-02CA-CDF6-B89A-8D53C387B0AB}"/>
                </a:ext>
              </a:extLst>
            </p:cNvPr>
            <p:cNvSpPr/>
            <p:nvPr/>
          </p:nvSpPr>
          <p:spPr>
            <a:xfrm>
              <a:off x="981512" y="3103927"/>
              <a:ext cx="545284" cy="6543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L 字 4">
              <a:extLst>
                <a:ext uri="{FF2B5EF4-FFF2-40B4-BE49-F238E27FC236}">
                  <a16:creationId xmlns:a16="http://schemas.microsoft.com/office/drawing/2014/main" id="{1990C15C-46B7-5AAB-9D24-FCDED1380C1C}"/>
                </a:ext>
              </a:extLst>
            </p:cNvPr>
            <p:cNvSpPr/>
            <p:nvPr/>
          </p:nvSpPr>
          <p:spPr>
            <a:xfrm>
              <a:off x="1295398" y="3257885"/>
              <a:ext cx="430246" cy="443199"/>
            </a:xfrm>
            <a:prstGeom prst="corner">
              <a:avLst>
                <a:gd name="adj1" fmla="val 44616"/>
                <a:gd name="adj2"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BBE17BBE-3834-03D2-8F27-7F3A46048B72}"/>
                </a:ext>
              </a:extLst>
            </p:cNvPr>
            <p:cNvSpPr/>
            <p:nvPr/>
          </p:nvSpPr>
          <p:spPr>
            <a:xfrm>
              <a:off x="1224793" y="3741490"/>
              <a:ext cx="201335" cy="5201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フローチャート: 磁気ディスク 12">
            <a:extLst>
              <a:ext uri="{FF2B5EF4-FFF2-40B4-BE49-F238E27FC236}">
                <a16:creationId xmlns:a16="http://schemas.microsoft.com/office/drawing/2014/main" id="{424676E8-BB9C-D434-FF37-476A49A51B3A}"/>
              </a:ext>
            </a:extLst>
          </p:cNvPr>
          <p:cNvSpPr/>
          <p:nvPr/>
        </p:nvSpPr>
        <p:spPr>
          <a:xfrm>
            <a:off x="1523022" y="3084883"/>
            <a:ext cx="528505" cy="427839"/>
          </a:xfrm>
          <a:prstGeom prst="flowChartMagneticDisk">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88B0C0E1-B729-E940-FE6A-A54A936F3F65}"/>
              </a:ext>
            </a:extLst>
          </p:cNvPr>
          <p:cNvGrpSpPr/>
          <p:nvPr/>
        </p:nvGrpSpPr>
        <p:grpSpPr>
          <a:xfrm>
            <a:off x="4246970" y="2802286"/>
            <a:ext cx="877209" cy="1711353"/>
            <a:chOff x="3884231" y="4448961"/>
            <a:chExt cx="877209" cy="1711353"/>
          </a:xfrm>
        </p:grpSpPr>
        <p:sp>
          <p:nvSpPr>
            <p:cNvPr id="14" name="楕円 13">
              <a:extLst>
                <a:ext uri="{FF2B5EF4-FFF2-40B4-BE49-F238E27FC236}">
                  <a16:creationId xmlns:a16="http://schemas.microsoft.com/office/drawing/2014/main" id="{20D32E48-0D40-DE90-AC39-E0460F820254}"/>
                </a:ext>
              </a:extLst>
            </p:cNvPr>
            <p:cNvSpPr/>
            <p:nvPr/>
          </p:nvSpPr>
          <p:spPr>
            <a:xfrm flipH="1">
              <a:off x="4146957" y="4448961"/>
              <a:ext cx="614483" cy="604008"/>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5" name="四角形: 角を丸くする 14">
              <a:extLst>
                <a:ext uri="{FF2B5EF4-FFF2-40B4-BE49-F238E27FC236}">
                  <a16:creationId xmlns:a16="http://schemas.microsoft.com/office/drawing/2014/main" id="{F1AF71A0-9193-052E-5E80-A52157D86911}"/>
                </a:ext>
              </a:extLst>
            </p:cNvPr>
            <p:cNvSpPr/>
            <p:nvPr/>
          </p:nvSpPr>
          <p:spPr>
            <a:xfrm flipH="1">
              <a:off x="4163735" y="4994246"/>
              <a:ext cx="518719" cy="654341"/>
            </a:xfrm>
            <a:prstGeom prst="roundRect">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L 字 15">
              <a:extLst>
                <a:ext uri="{FF2B5EF4-FFF2-40B4-BE49-F238E27FC236}">
                  <a16:creationId xmlns:a16="http://schemas.microsoft.com/office/drawing/2014/main" id="{CEFF9003-0DD1-5094-436E-4E19783CFE4D}"/>
                </a:ext>
              </a:extLst>
            </p:cNvPr>
            <p:cNvSpPr/>
            <p:nvPr/>
          </p:nvSpPr>
          <p:spPr>
            <a:xfrm rot="2850879" flipH="1">
              <a:off x="3901188" y="4871367"/>
              <a:ext cx="409285" cy="443199"/>
            </a:xfrm>
            <a:prstGeom prst="corner">
              <a:avLst>
                <a:gd name="adj1" fmla="val 44616"/>
                <a:gd name="adj2"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1C851FB7-F969-59E5-E5AF-5E5A5948B75A}"/>
                </a:ext>
              </a:extLst>
            </p:cNvPr>
            <p:cNvSpPr/>
            <p:nvPr/>
          </p:nvSpPr>
          <p:spPr>
            <a:xfrm flipH="1">
              <a:off x="4205681" y="5640197"/>
              <a:ext cx="191526" cy="520117"/>
            </a:xfrm>
            <a:prstGeom prst="roundRect">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21" name="フローチャート: 磁気ディスク 20">
            <a:extLst>
              <a:ext uri="{FF2B5EF4-FFF2-40B4-BE49-F238E27FC236}">
                <a16:creationId xmlns:a16="http://schemas.microsoft.com/office/drawing/2014/main" id="{EA24EDC1-F9C3-C9A3-79B8-EF76EA530751}"/>
              </a:ext>
            </a:extLst>
          </p:cNvPr>
          <p:cNvSpPr/>
          <p:nvPr/>
        </p:nvSpPr>
        <p:spPr>
          <a:xfrm>
            <a:off x="2416086" y="2944675"/>
            <a:ext cx="528505" cy="427839"/>
          </a:xfrm>
          <a:prstGeom prst="flowChartMagneticDisk">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grpSp>
        <p:nvGrpSpPr>
          <p:cNvPr id="71" name="グループ化 70">
            <a:extLst>
              <a:ext uri="{FF2B5EF4-FFF2-40B4-BE49-F238E27FC236}">
                <a16:creationId xmlns:a16="http://schemas.microsoft.com/office/drawing/2014/main" id="{7741DC15-5643-AD80-3B8B-6D49185975E8}"/>
              </a:ext>
            </a:extLst>
          </p:cNvPr>
          <p:cNvGrpSpPr/>
          <p:nvPr/>
        </p:nvGrpSpPr>
        <p:grpSpPr>
          <a:xfrm>
            <a:off x="6628802" y="3236576"/>
            <a:ext cx="1062302" cy="531151"/>
            <a:chOff x="912394" y="2443757"/>
            <a:chExt cx="1062302" cy="531151"/>
          </a:xfrm>
        </p:grpSpPr>
        <p:sp>
          <p:nvSpPr>
            <p:cNvPr id="144" name="四角形: 角を丸くする 143">
              <a:extLst>
                <a:ext uri="{FF2B5EF4-FFF2-40B4-BE49-F238E27FC236}">
                  <a16:creationId xmlns:a16="http://schemas.microsoft.com/office/drawing/2014/main" id="{1BDCB95E-DA95-53E7-B68E-28CC9FC486A5}"/>
                </a:ext>
              </a:extLst>
            </p:cNvPr>
            <p:cNvSpPr/>
            <p:nvPr/>
          </p:nvSpPr>
          <p:spPr>
            <a:xfrm>
              <a:off x="912394" y="2443757"/>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5" name="四角形: 角を丸くする 4">
              <a:extLst>
                <a:ext uri="{FF2B5EF4-FFF2-40B4-BE49-F238E27FC236}">
                  <a16:creationId xmlns:a16="http://schemas.microsoft.com/office/drawing/2014/main" id="{2A3AB956-6071-6841-864D-652EF282BC89}"/>
                </a:ext>
              </a:extLst>
            </p:cNvPr>
            <p:cNvSpPr txBox="1"/>
            <p:nvPr/>
          </p:nvSpPr>
          <p:spPr>
            <a:xfrm>
              <a:off x="927951" y="2459314"/>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元情報</a:t>
              </a:r>
            </a:p>
          </p:txBody>
        </p:sp>
      </p:grpSp>
      <p:grpSp>
        <p:nvGrpSpPr>
          <p:cNvPr id="72" name="グループ化 71">
            <a:extLst>
              <a:ext uri="{FF2B5EF4-FFF2-40B4-BE49-F238E27FC236}">
                <a16:creationId xmlns:a16="http://schemas.microsoft.com/office/drawing/2014/main" id="{B13B13E9-7D88-5634-4511-F0C7785A2E32}"/>
              </a:ext>
            </a:extLst>
          </p:cNvPr>
          <p:cNvGrpSpPr/>
          <p:nvPr/>
        </p:nvGrpSpPr>
        <p:grpSpPr>
          <a:xfrm>
            <a:off x="7856537" y="1645370"/>
            <a:ext cx="94054" cy="1881092"/>
            <a:chOff x="2140129" y="852551"/>
            <a:chExt cx="94054" cy="1881092"/>
          </a:xfrm>
        </p:grpSpPr>
        <p:sp>
          <p:nvSpPr>
            <p:cNvPr id="142" name="直線コネクタ 5">
              <a:extLst>
                <a:ext uri="{FF2B5EF4-FFF2-40B4-BE49-F238E27FC236}">
                  <a16:creationId xmlns:a16="http://schemas.microsoft.com/office/drawing/2014/main" id="{CA534931-32B2-A073-350A-90E1B4995271}"/>
                </a:ext>
              </a:extLst>
            </p:cNvPr>
            <p:cNvSpPr/>
            <p:nvPr/>
          </p:nvSpPr>
          <p:spPr>
            <a:xfrm rot="16983315">
              <a:off x="1246610" y="1784275"/>
              <a:ext cx="1881092" cy="17644"/>
            </a:xfrm>
            <a:custGeom>
              <a:avLst/>
              <a:gdLst/>
              <a:ahLst/>
              <a:cxnLst/>
              <a:rect l="0" t="0" r="0" b="0"/>
              <a:pathLst>
                <a:path>
                  <a:moveTo>
                    <a:pt x="0" y="8822"/>
                  </a:moveTo>
                  <a:lnTo>
                    <a:pt x="1881092"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3" name="直線コネクタ 6">
              <a:extLst>
                <a:ext uri="{FF2B5EF4-FFF2-40B4-BE49-F238E27FC236}">
                  <a16:creationId xmlns:a16="http://schemas.microsoft.com/office/drawing/2014/main" id="{F28632D9-FCB2-09A4-176C-7E2F39132689}"/>
                </a:ext>
              </a:extLst>
            </p:cNvPr>
            <p:cNvSpPr txBox="1"/>
            <p:nvPr/>
          </p:nvSpPr>
          <p:spPr>
            <a:xfrm rot="16983315">
              <a:off x="2140129" y="1746070"/>
              <a:ext cx="94054" cy="940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73" name="グループ化 72">
            <a:extLst>
              <a:ext uri="{FF2B5EF4-FFF2-40B4-BE49-F238E27FC236}">
                <a16:creationId xmlns:a16="http://schemas.microsoft.com/office/drawing/2014/main" id="{2868DE63-900C-0134-160E-861D9DDA2A31}"/>
              </a:ext>
            </a:extLst>
          </p:cNvPr>
          <p:cNvGrpSpPr/>
          <p:nvPr/>
        </p:nvGrpSpPr>
        <p:grpSpPr>
          <a:xfrm>
            <a:off x="8116025" y="1404105"/>
            <a:ext cx="1062302" cy="531151"/>
            <a:chOff x="2399617" y="611286"/>
            <a:chExt cx="1062302" cy="531151"/>
          </a:xfrm>
        </p:grpSpPr>
        <p:sp>
          <p:nvSpPr>
            <p:cNvPr id="140" name="四角形: 角を丸くする 139">
              <a:extLst>
                <a:ext uri="{FF2B5EF4-FFF2-40B4-BE49-F238E27FC236}">
                  <a16:creationId xmlns:a16="http://schemas.microsoft.com/office/drawing/2014/main" id="{023A2EA7-4F38-9BBE-E420-0BBA06A40C1D}"/>
                </a:ext>
              </a:extLst>
            </p:cNvPr>
            <p:cNvSpPr/>
            <p:nvPr/>
          </p:nvSpPr>
          <p:spPr>
            <a:xfrm>
              <a:off x="2399617" y="611286"/>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1" name="四角形: 角を丸くする 8">
              <a:extLst>
                <a:ext uri="{FF2B5EF4-FFF2-40B4-BE49-F238E27FC236}">
                  <a16:creationId xmlns:a16="http://schemas.microsoft.com/office/drawing/2014/main" id="{525F344C-7A5A-6783-2CE4-6CA39F0BB9E1}"/>
                </a:ext>
              </a:extLst>
            </p:cNvPr>
            <p:cNvSpPr txBox="1"/>
            <p:nvPr/>
          </p:nvSpPr>
          <p:spPr>
            <a:xfrm>
              <a:off x="2415174" y="626843"/>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コピー情報１</a:t>
              </a:r>
            </a:p>
          </p:txBody>
        </p:sp>
      </p:grpSp>
      <p:grpSp>
        <p:nvGrpSpPr>
          <p:cNvPr id="74" name="グループ化 73">
            <a:extLst>
              <a:ext uri="{FF2B5EF4-FFF2-40B4-BE49-F238E27FC236}">
                <a16:creationId xmlns:a16="http://schemas.microsoft.com/office/drawing/2014/main" id="{E7FAFC5B-76A3-9225-E546-377B5DED948A}"/>
              </a:ext>
            </a:extLst>
          </p:cNvPr>
          <p:cNvGrpSpPr/>
          <p:nvPr/>
        </p:nvGrpSpPr>
        <p:grpSpPr>
          <a:xfrm>
            <a:off x="9372185" y="992226"/>
            <a:ext cx="37204" cy="744085"/>
            <a:chOff x="3655777" y="199407"/>
            <a:chExt cx="37204" cy="744085"/>
          </a:xfrm>
        </p:grpSpPr>
        <p:sp>
          <p:nvSpPr>
            <p:cNvPr id="138" name="直線コネクタ 9">
              <a:extLst>
                <a:ext uri="{FF2B5EF4-FFF2-40B4-BE49-F238E27FC236}">
                  <a16:creationId xmlns:a16="http://schemas.microsoft.com/office/drawing/2014/main" id="{DDF411B6-D4B1-02CE-966A-B386CB70DF28}"/>
                </a:ext>
              </a:extLst>
            </p:cNvPr>
            <p:cNvSpPr/>
            <p:nvPr/>
          </p:nvSpPr>
          <p:spPr>
            <a:xfrm rot="18289469">
              <a:off x="3302337" y="562628"/>
              <a:ext cx="744085" cy="17644"/>
            </a:xfrm>
            <a:custGeom>
              <a:avLst/>
              <a:gdLst/>
              <a:ahLst/>
              <a:cxnLst/>
              <a:rect l="0" t="0" r="0" b="0"/>
              <a:pathLst>
                <a:path>
                  <a:moveTo>
                    <a:pt x="0" y="8822"/>
                  </a:moveTo>
                  <a:lnTo>
                    <a:pt x="744085"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9" name="直線コネクタ 10">
              <a:extLst>
                <a:ext uri="{FF2B5EF4-FFF2-40B4-BE49-F238E27FC236}">
                  <a16:creationId xmlns:a16="http://schemas.microsoft.com/office/drawing/2014/main" id="{A8FF17EF-E958-69DE-43C4-7B7F59E840E7}"/>
                </a:ext>
              </a:extLst>
            </p:cNvPr>
            <p:cNvSpPr txBox="1"/>
            <p:nvPr/>
          </p:nvSpPr>
          <p:spPr>
            <a:xfrm rot="18289469">
              <a:off x="3655777" y="552848"/>
              <a:ext cx="37204" cy="372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75" name="グループ化 74">
            <a:extLst>
              <a:ext uri="{FF2B5EF4-FFF2-40B4-BE49-F238E27FC236}">
                <a16:creationId xmlns:a16="http://schemas.microsoft.com/office/drawing/2014/main" id="{B2F54B7E-4C0B-4D39-733A-74D1E1221785}"/>
              </a:ext>
            </a:extLst>
          </p:cNvPr>
          <p:cNvGrpSpPr/>
          <p:nvPr/>
        </p:nvGrpSpPr>
        <p:grpSpPr>
          <a:xfrm>
            <a:off x="9603248" y="793282"/>
            <a:ext cx="1062302" cy="531151"/>
            <a:chOff x="3886840" y="463"/>
            <a:chExt cx="1062302" cy="531151"/>
          </a:xfrm>
        </p:grpSpPr>
        <p:sp>
          <p:nvSpPr>
            <p:cNvPr id="136" name="四角形: 角を丸くする 135">
              <a:extLst>
                <a:ext uri="{FF2B5EF4-FFF2-40B4-BE49-F238E27FC236}">
                  <a16:creationId xmlns:a16="http://schemas.microsoft.com/office/drawing/2014/main" id="{CA2AF726-DFF4-BDEA-3658-8C09B6EDC8D4}"/>
                </a:ext>
              </a:extLst>
            </p:cNvPr>
            <p:cNvSpPr/>
            <p:nvPr/>
          </p:nvSpPr>
          <p:spPr>
            <a:xfrm>
              <a:off x="3886840" y="463"/>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7" name="四角形: 角を丸くする 12">
              <a:extLst>
                <a:ext uri="{FF2B5EF4-FFF2-40B4-BE49-F238E27FC236}">
                  <a16:creationId xmlns:a16="http://schemas.microsoft.com/office/drawing/2014/main" id="{3B243AA6-128A-1347-EE6A-6DDF7D2CF988}"/>
                </a:ext>
              </a:extLst>
            </p:cNvPr>
            <p:cNvSpPr txBox="1"/>
            <p:nvPr/>
          </p:nvSpPr>
          <p:spPr>
            <a:xfrm>
              <a:off x="3902397" y="16020"/>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a:t>
              </a:r>
              <a:r>
                <a:rPr kumimoji="1" lang="en-US" altLang="ja-JP" sz="1600" kern="1200" dirty="0">
                  <a:latin typeface="ＭＳ Ｐゴシック" panose="020B0600070205080204" pitchFamily="50" charset="-128"/>
                  <a:ea typeface="ＭＳ Ｐゴシック" panose="020B0600070205080204" pitchFamily="50" charset="-128"/>
                </a:rPr>
                <a:t>2</a:t>
              </a:r>
              <a:endParaRPr kumimoji="1" lang="ja-JP" altLang="en-US" sz="1600" kern="1200" dirty="0">
                <a:latin typeface="ＭＳ Ｐゴシック" panose="020B0600070205080204" pitchFamily="50" charset="-128"/>
                <a:ea typeface="ＭＳ Ｐゴシック" panose="020B0600070205080204" pitchFamily="50" charset="-128"/>
              </a:endParaRPr>
            </a:p>
          </p:txBody>
        </p:sp>
      </p:grpSp>
      <p:grpSp>
        <p:nvGrpSpPr>
          <p:cNvPr id="76" name="グループ化 75">
            <a:extLst>
              <a:ext uri="{FF2B5EF4-FFF2-40B4-BE49-F238E27FC236}">
                <a16:creationId xmlns:a16="http://schemas.microsoft.com/office/drawing/2014/main" id="{B778FEF0-C176-C697-BA88-36A64D3DAD52}"/>
              </a:ext>
            </a:extLst>
          </p:cNvPr>
          <p:cNvGrpSpPr/>
          <p:nvPr/>
        </p:nvGrpSpPr>
        <p:grpSpPr>
          <a:xfrm>
            <a:off x="9178327" y="1659058"/>
            <a:ext cx="424920" cy="21246"/>
            <a:chOff x="3461919" y="866239"/>
            <a:chExt cx="424920" cy="21246"/>
          </a:xfrm>
        </p:grpSpPr>
        <p:sp>
          <p:nvSpPr>
            <p:cNvPr id="134" name="直線コネクタ 13">
              <a:extLst>
                <a:ext uri="{FF2B5EF4-FFF2-40B4-BE49-F238E27FC236}">
                  <a16:creationId xmlns:a16="http://schemas.microsoft.com/office/drawing/2014/main" id="{1DCB187E-EC3F-F310-7C4C-AE8591773586}"/>
                </a:ext>
              </a:extLst>
            </p:cNvPr>
            <p:cNvSpPr/>
            <p:nvPr/>
          </p:nvSpPr>
          <p:spPr>
            <a:xfrm>
              <a:off x="3461919" y="868040"/>
              <a:ext cx="424920" cy="17644"/>
            </a:xfrm>
            <a:custGeom>
              <a:avLst/>
              <a:gdLst/>
              <a:ahLst/>
              <a:cxnLst/>
              <a:rect l="0" t="0" r="0" b="0"/>
              <a:pathLst>
                <a:path>
                  <a:moveTo>
                    <a:pt x="0" y="8822"/>
                  </a:moveTo>
                  <a:lnTo>
                    <a:pt x="424920"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5" name="直線コネクタ 14">
              <a:extLst>
                <a:ext uri="{FF2B5EF4-FFF2-40B4-BE49-F238E27FC236}">
                  <a16:creationId xmlns:a16="http://schemas.microsoft.com/office/drawing/2014/main" id="{56E5E4E3-EE04-11CC-F474-EDD2D3E7323B}"/>
                </a:ext>
              </a:extLst>
            </p:cNvPr>
            <p:cNvSpPr txBox="1"/>
            <p:nvPr/>
          </p:nvSpPr>
          <p:spPr>
            <a:xfrm>
              <a:off x="3663756" y="866239"/>
              <a:ext cx="21246" cy="212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77" name="グループ化 76">
            <a:extLst>
              <a:ext uri="{FF2B5EF4-FFF2-40B4-BE49-F238E27FC236}">
                <a16:creationId xmlns:a16="http://schemas.microsoft.com/office/drawing/2014/main" id="{D09EA13C-E6FC-DAF3-C593-F73A88398E23}"/>
              </a:ext>
            </a:extLst>
          </p:cNvPr>
          <p:cNvGrpSpPr/>
          <p:nvPr/>
        </p:nvGrpSpPr>
        <p:grpSpPr>
          <a:xfrm>
            <a:off x="9603248" y="1404105"/>
            <a:ext cx="1062302" cy="531151"/>
            <a:chOff x="3886840" y="611286"/>
            <a:chExt cx="1062302" cy="531151"/>
          </a:xfrm>
        </p:grpSpPr>
        <p:sp>
          <p:nvSpPr>
            <p:cNvPr id="132" name="四角形: 角を丸くする 131">
              <a:extLst>
                <a:ext uri="{FF2B5EF4-FFF2-40B4-BE49-F238E27FC236}">
                  <a16:creationId xmlns:a16="http://schemas.microsoft.com/office/drawing/2014/main" id="{57007E07-7E2B-58C8-47B4-8C13E5D868D2}"/>
                </a:ext>
              </a:extLst>
            </p:cNvPr>
            <p:cNvSpPr/>
            <p:nvPr/>
          </p:nvSpPr>
          <p:spPr>
            <a:xfrm>
              <a:off x="3886840" y="611286"/>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3" name="四角形: 角を丸くする 16">
              <a:extLst>
                <a:ext uri="{FF2B5EF4-FFF2-40B4-BE49-F238E27FC236}">
                  <a16:creationId xmlns:a16="http://schemas.microsoft.com/office/drawing/2014/main" id="{52C620EA-8BFB-9D9F-0D2B-2FA8BC9B3BC5}"/>
                </a:ext>
              </a:extLst>
            </p:cNvPr>
            <p:cNvSpPr txBox="1"/>
            <p:nvPr/>
          </p:nvSpPr>
          <p:spPr>
            <a:xfrm>
              <a:off x="3902397" y="626843"/>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a:t>
              </a:r>
              <a:r>
                <a:rPr kumimoji="1" lang="en-US" altLang="ja-JP" sz="1600" kern="1200" dirty="0">
                  <a:latin typeface="ＭＳ Ｐゴシック" panose="020B0600070205080204" pitchFamily="50" charset="-128"/>
                  <a:ea typeface="ＭＳ Ｐゴシック" panose="020B0600070205080204" pitchFamily="50" charset="-128"/>
                </a:rPr>
                <a:t>2</a:t>
              </a:r>
              <a:endParaRPr kumimoji="1" lang="ja-JP" altLang="en-US" sz="1600" kern="1200" dirty="0">
                <a:latin typeface="ＭＳ Ｐゴシック" panose="020B0600070205080204" pitchFamily="50" charset="-128"/>
                <a:ea typeface="ＭＳ Ｐゴシック" panose="020B0600070205080204" pitchFamily="50" charset="-128"/>
              </a:endParaRPr>
            </a:p>
          </p:txBody>
        </p:sp>
      </p:grpSp>
      <p:grpSp>
        <p:nvGrpSpPr>
          <p:cNvPr id="78" name="グループ化 77">
            <a:extLst>
              <a:ext uri="{FF2B5EF4-FFF2-40B4-BE49-F238E27FC236}">
                <a16:creationId xmlns:a16="http://schemas.microsoft.com/office/drawing/2014/main" id="{A579AE47-E455-5D51-3920-997A189C981A}"/>
              </a:ext>
            </a:extLst>
          </p:cNvPr>
          <p:cNvGrpSpPr/>
          <p:nvPr/>
        </p:nvGrpSpPr>
        <p:grpSpPr>
          <a:xfrm>
            <a:off x="9372185" y="1603050"/>
            <a:ext cx="37204" cy="744085"/>
            <a:chOff x="3655777" y="810231"/>
            <a:chExt cx="37204" cy="744085"/>
          </a:xfrm>
        </p:grpSpPr>
        <p:sp>
          <p:nvSpPr>
            <p:cNvPr id="130" name="直線コネクタ 17">
              <a:extLst>
                <a:ext uri="{FF2B5EF4-FFF2-40B4-BE49-F238E27FC236}">
                  <a16:creationId xmlns:a16="http://schemas.microsoft.com/office/drawing/2014/main" id="{926FA33E-1288-33C3-ECEB-4E14BE6635DC}"/>
                </a:ext>
              </a:extLst>
            </p:cNvPr>
            <p:cNvSpPr/>
            <p:nvPr/>
          </p:nvSpPr>
          <p:spPr>
            <a:xfrm rot="3310531">
              <a:off x="3302337" y="1173452"/>
              <a:ext cx="744085" cy="17644"/>
            </a:xfrm>
            <a:custGeom>
              <a:avLst/>
              <a:gdLst/>
              <a:ahLst/>
              <a:cxnLst/>
              <a:rect l="0" t="0" r="0" b="0"/>
              <a:pathLst>
                <a:path>
                  <a:moveTo>
                    <a:pt x="0" y="8822"/>
                  </a:moveTo>
                  <a:lnTo>
                    <a:pt x="744085"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1" name="直線コネクタ 18">
              <a:extLst>
                <a:ext uri="{FF2B5EF4-FFF2-40B4-BE49-F238E27FC236}">
                  <a16:creationId xmlns:a16="http://schemas.microsoft.com/office/drawing/2014/main" id="{580CE00C-1C09-AF0A-C995-420C4204A33C}"/>
                </a:ext>
              </a:extLst>
            </p:cNvPr>
            <p:cNvSpPr txBox="1"/>
            <p:nvPr/>
          </p:nvSpPr>
          <p:spPr>
            <a:xfrm rot="3310531">
              <a:off x="3655777" y="1163672"/>
              <a:ext cx="37204" cy="372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79" name="グループ化 78">
            <a:extLst>
              <a:ext uri="{FF2B5EF4-FFF2-40B4-BE49-F238E27FC236}">
                <a16:creationId xmlns:a16="http://schemas.microsoft.com/office/drawing/2014/main" id="{875E7FFE-7619-9DFD-34ED-7047F32DF05E}"/>
              </a:ext>
            </a:extLst>
          </p:cNvPr>
          <p:cNvGrpSpPr/>
          <p:nvPr/>
        </p:nvGrpSpPr>
        <p:grpSpPr>
          <a:xfrm>
            <a:off x="9603248" y="2014929"/>
            <a:ext cx="1062302" cy="531151"/>
            <a:chOff x="3886840" y="1222110"/>
            <a:chExt cx="1062302" cy="531151"/>
          </a:xfrm>
        </p:grpSpPr>
        <p:sp>
          <p:nvSpPr>
            <p:cNvPr id="128" name="四角形: 角を丸くする 127">
              <a:extLst>
                <a:ext uri="{FF2B5EF4-FFF2-40B4-BE49-F238E27FC236}">
                  <a16:creationId xmlns:a16="http://schemas.microsoft.com/office/drawing/2014/main" id="{7102A05B-507A-1E0B-1D41-42D51C1DE391}"/>
                </a:ext>
              </a:extLst>
            </p:cNvPr>
            <p:cNvSpPr/>
            <p:nvPr/>
          </p:nvSpPr>
          <p:spPr>
            <a:xfrm>
              <a:off x="3886840" y="1222110"/>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9" name="四角形: 角を丸くする 20">
              <a:extLst>
                <a:ext uri="{FF2B5EF4-FFF2-40B4-BE49-F238E27FC236}">
                  <a16:creationId xmlns:a16="http://schemas.microsoft.com/office/drawing/2014/main" id="{8A3C5D9B-7BE4-0C3A-9137-21EFB18A0574}"/>
                </a:ext>
              </a:extLst>
            </p:cNvPr>
            <p:cNvSpPr txBox="1"/>
            <p:nvPr/>
          </p:nvSpPr>
          <p:spPr>
            <a:xfrm>
              <a:off x="3902397" y="1237667"/>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a:t>
              </a:r>
              <a:r>
                <a:rPr kumimoji="1" lang="en-US" altLang="ja-JP" sz="1600" kern="1200" dirty="0">
                  <a:latin typeface="ＭＳ Ｐゴシック" panose="020B0600070205080204" pitchFamily="50" charset="-128"/>
                  <a:ea typeface="ＭＳ Ｐゴシック" panose="020B0600070205080204" pitchFamily="50" charset="-128"/>
                </a:rPr>
                <a:t>2</a:t>
              </a:r>
              <a:endParaRPr kumimoji="1" lang="ja-JP" altLang="en-US" sz="1600" kern="1200" dirty="0">
                <a:latin typeface="ＭＳ Ｐゴシック" panose="020B0600070205080204" pitchFamily="50" charset="-128"/>
                <a:ea typeface="ＭＳ Ｐゴシック" panose="020B0600070205080204" pitchFamily="50" charset="-128"/>
              </a:endParaRPr>
            </a:p>
          </p:txBody>
        </p:sp>
      </p:grpSp>
      <p:grpSp>
        <p:nvGrpSpPr>
          <p:cNvPr id="80" name="グループ化 79">
            <a:extLst>
              <a:ext uri="{FF2B5EF4-FFF2-40B4-BE49-F238E27FC236}">
                <a16:creationId xmlns:a16="http://schemas.microsoft.com/office/drawing/2014/main" id="{F39FD45D-51E6-8562-E747-082306599A79}"/>
              </a:ext>
            </a:extLst>
          </p:cNvPr>
          <p:cNvGrpSpPr/>
          <p:nvPr/>
        </p:nvGrpSpPr>
        <p:grpSpPr>
          <a:xfrm>
            <a:off x="7691104" y="3491529"/>
            <a:ext cx="424920" cy="21246"/>
            <a:chOff x="1974696" y="2698710"/>
            <a:chExt cx="424920" cy="21246"/>
          </a:xfrm>
        </p:grpSpPr>
        <p:sp>
          <p:nvSpPr>
            <p:cNvPr id="126" name="直線コネクタ 21">
              <a:extLst>
                <a:ext uri="{FF2B5EF4-FFF2-40B4-BE49-F238E27FC236}">
                  <a16:creationId xmlns:a16="http://schemas.microsoft.com/office/drawing/2014/main" id="{A9C13673-1254-597E-DE64-6B0701B8F013}"/>
                </a:ext>
              </a:extLst>
            </p:cNvPr>
            <p:cNvSpPr/>
            <p:nvPr/>
          </p:nvSpPr>
          <p:spPr>
            <a:xfrm>
              <a:off x="1974696" y="2700511"/>
              <a:ext cx="424920" cy="17644"/>
            </a:xfrm>
            <a:custGeom>
              <a:avLst/>
              <a:gdLst/>
              <a:ahLst/>
              <a:cxnLst/>
              <a:rect l="0" t="0" r="0" b="0"/>
              <a:pathLst>
                <a:path>
                  <a:moveTo>
                    <a:pt x="0" y="8822"/>
                  </a:moveTo>
                  <a:lnTo>
                    <a:pt x="424920"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7" name="直線コネクタ 22">
              <a:extLst>
                <a:ext uri="{FF2B5EF4-FFF2-40B4-BE49-F238E27FC236}">
                  <a16:creationId xmlns:a16="http://schemas.microsoft.com/office/drawing/2014/main" id="{2A0DA3C1-CE0C-C435-4A25-FFF080320AC9}"/>
                </a:ext>
              </a:extLst>
            </p:cNvPr>
            <p:cNvSpPr txBox="1"/>
            <p:nvPr/>
          </p:nvSpPr>
          <p:spPr>
            <a:xfrm>
              <a:off x="2176533" y="2698710"/>
              <a:ext cx="21246" cy="212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81" name="グループ化 80">
            <a:extLst>
              <a:ext uri="{FF2B5EF4-FFF2-40B4-BE49-F238E27FC236}">
                <a16:creationId xmlns:a16="http://schemas.microsoft.com/office/drawing/2014/main" id="{A12282B5-0F10-BDE2-4FEC-D78AE36C27F5}"/>
              </a:ext>
            </a:extLst>
          </p:cNvPr>
          <p:cNvGrpSpPr/>
          <p:nvPr/>
        </p:nvGrpSpPr>
        <p:grpSpPr>
          <a:xfrm>
            <a:off x="8116025" y="3236576"/>
            <a:ext cx="1062302" cy="531151"/>
            <a:chOff x="2399617" y="2443757"/>
            <a:chExt cx="1062302" cy="531151"/>
          </a:xfrm>
        </p:grpSpPr>
        <p:sp>
          <p:nvSpPr>
            <p:cNvPr id="124" name="四角形: 角を丸くする 123">
              <a:extLst>
                <a:ext uri="{FF2B5EF4-FFF2-40B4-BE49-F238E27FC236}">
                  <a16:creationId xmlns:a16="http://schemas.microsoft.com/office/drawing/2014/main" id="{2CB66BC3-A2E6-16B2-5919-0BC6F47A6E60}"/>
                </a:ext>
              </a:extLst>
            </p:cNvPr>
            <p:cNvSpPr/>
            <p:nvPr/>
          </p:nvSpPr>
          <p:spPr>
            <a:xfrm>
              <a:off x="2399617" y="2443757"/>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5" name="四角形: 角を丸くする 24">
              <a:extLst>
                <a:ext uri="{FF2B5EF4-FFF2-40B4-BE49-F238E27FC236}">
                  <a16:creationId xmlns:a16="http://schemas.microsoft.com/office/drawing/2014/main" id="{F2AD9C18-02B8-B69F-A609-9BB05A73CF46}"/>
                </a:ext>
              </a:extLst>
            </p:cNvPr>
            <p:cNvSpPr txBox="1"/>
            <p:nvPr/>
          </p:nvSpPr>
          <p:spPr>
            <a:xfrm>
              <a:off x="2415174" y="2459314"/>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コピー情報１</a:t>
              </a:r>
            </a:p>
          </p:txBody>
        </p:sp>
      </p:grpSp>
      <p:grpSp>
        <p:nvGrpSpPr>
          <p:cNvPr id="82" name="グループ化 81">
            <a:extLst>
              <a:ext uri="{FF2B5EF4-FFF2-40B4-BE49-F238E27FC236}">
                <a16:creationId xmlns:a16="http://schemas.microsoft.com/office/drawing/2014/main" id="{D70B5D34-C04A-57AE-F27C-94D42B35E085}"/>
              </a:ext>
            </a:extLst>
          </p:cNvPr>
          <p:cNvGrpSpPr/>
          <p:nvPr/>
        </p:nvGrpSpPr>
        <p:grpSpPr>
          <a:xfrm>
            <a:off x="9372185" y="2824697"/>
            <a:ext cx="37204" cy="744085"/>
            <a:chOff x="3655777" y="2031878"/>
            <a:chExt cx="37204" cy="744085"/>
          </a:xfrm>
        </p:grpSpPr>
        <p:sp>
          <p:nvSpPr>
            <p:cNvPr id="122" name="直線コネクタ 25">
              <a:extLst>
                <a:ext uri="{FF2B5EF4-FFF2-40B4-BE49-F238E27FC236}">
                  <a16:creationId xmlns:a16="http://schemas.microsoft.com/office/drawing/2014/main" id="{AE9F46CC-0178-A8DE-E25C-0B5D3CD567EE}"/>
                </a:ext>
              </a:extLst>
            </p:cNvPr>
            <p:cNvSpPr/>
            <p:nvPr/>
          </p:nvSpPr>
          <p:spPr>
            <a:xfrm rot="18289469">
              <a:off x="3302337" y="2395099"/>
              <a:ext cx="744085" cy="17644"/>
            </a:xfrm>
            <a:custGeom>
              <a:avLst/>
              <a:gdLst/>
              <a:ahLst/>
              <a:cxnLst/>
              <a:rect l="0" t="0" r="0" b="0"/>
              <a:pathLst>
                <a:path>
                  <a:moveTo>
                    <a:pt x="0" y="8822"/>
                  </a:moveTo>
                  <a:lnTo>
                    <a:pt x="744085"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3" name="直線コネクタ 26">
              <a:extLst>
                <a:ext uri="{FF2B5EF4-FFF2-40B4-BE49-F238E27FC236}">
                  <a16:creationId xmlns:a16="http://schemas.microsoft.com/office/drawing/2014/main" id="{0E520409-0437-AC0B-6F70-2BD714D6B75D}"/>
                </a:ext>
              </a:extLst>
            </p:cNvPr>
            <p:cNvSpPr txBox="1"/>
            <p:nvPr/>
          </p:nvSpPr>
          <p:spPr>
            <a:xfrm rot="18289469">
              <a:off x="3655777" y="2385319"/>
              <a:ext cx="37204" cy="372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83" name="グループ化 82">
            <a:extLst>
              <a:ext uri="{FF2B5EF4-FFF2-40B4-BE49-F238E27FC236}">
                <a16:creationId xmlns:a16="http://schemas.microsoft.com/office/drawing/2014/main" id="{E995430C-9BED-8070-8943-8329AB480FDD}"/>
              </a:ext>
            </a:extLst>
          </p:cNvPr>
          <p:cNvGrpSpPr/>
          <p:nvPr/>
        </p:nvGrpSpPr>
        <p:grpSpPr>
          <a:xfrm>
            <a:off x="9603248" y="2625753"/>
            <a:ext cx="1062302" cy="531151"/>
            <a:chOff x="3886840" y="1832934"/>
            <a:chExt cx="1062302" cy="531151"/>
          </a:xfrm>
        </p:grpSpPr>
        <p:sp>
          <p:nvSpPr>
            <p:cNvPr id="120" name="四角形: 角を丸くする 119">
              <a:extLst>
                <a:ext uri="{FF2B5EF4-FFF2-40B4-BE49-F238E27FC236}">
                  <a16:creationId xmlns:a16="http://schemas.microsoft.com/office/drawing/2014/main" id="{EA4F9B4A-C1B5-6E7A-545E-2B10C41FC3CE}"/>
                </a:ext>
              </a:extLst>
            </p:cNvPr>
            <p:cNvSpPr/>
            <p:nvPr/>
          </p:nvSpPr>
          <p:spPr>
            <a:xfrm>
              <a:off x="3886840" y="1832934"/>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1" name="四角形: 角を丸くする 28">
              <a:extLst>
                <a:ext uri="{FF2B5EF4-FFF2-40B4-BE49-F238E27FC236}">
                  <a16:creationId xmlns:a16="http://schemas.microsoft.com/office/drawing/2014/main" id="{C7BBADD3-B15D-CCE2-E267-8C2A7641B5B5}"/>
                </a:ext>
              </a:extLst>
            </p:cNvPr>
            <p:cNvSpPr txBox="1"/>
            <p:nvPr/>
          </p:nvSpPr>
          <p:spPr>
            <a:xfrm>
              <a:off x="3902397" y="1848491"/>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a:t>
              </a:r>
              <a:r>
                <a:rPr kumimoji="1" lang="en-US" altLang="ja-JP" sz="1600" kern="1200" dirty="0">
                  <a:latin typeface="ＭＳ Ｐゴシック" panose="020B0600070205080204" pitchFamily="50" charset="-128"/>
                  <a:ea typeface="ＭＳ Ｐゴシック" panose="020B0600070205080204" pitchFamily="50" charset="-128"/>
                </a:rPr>
                <a:t>2</a:t>
              </a:r>
              <a:endParaRPr kumimoji="1" lang="ja-JP" altLang="en-US" sz="1600" kern="1200" dirty="0">
                <a:latin typeface="ＭＳ Ｐゴシック" panose="020B0600070205080204" pitchFamily="50" charset="-128"/>
                <a:ea typeface="ＭＳ Ｐゴシック" panose="020B0600070205080204" pitchFamily="50" charset="-128"/>
              </a:endParaRPr>
            </a:p>
          </p:txBody>
        </p:sp>
      </p:grpSp>
      <p:grpSp>
        <p:nvGrpSpPr>
          <p:cNvPr id="84" name="グループ化 83">
            <a:extLst>
              <a:ext uri="{FF2B5EF4-FFF2-40B4-BE49-F238E27FC236}">
                <a16:creationId xmlns:a16="http://schemas.microsoft.com/office/drawing/2014/main" id="{DB6CA806-0744-1A69-EF1D-609EC58E777E}"/>
              </a:ext>
            </a:extLst>
          </p:cNvPr>
          <p:cNvGrpSpPr/>
          <p:nvPr/>
        </p:nvGrpSpPr>
        <p:grpSpPr>
          <a:xfrm>
            <a:off x="9178327" y="3491529"/>
            <a:ext cx="424920" cy="21246"/>
            <a:chOff x="3461919" y="2698710"/>
            <a:chExt cx="424920" cy="21246"/>
          </a:xfrm>
        </p:grpSpPr>
        <p:sp>
          <p:nvSpPr>
            <p:cNvPr id="118" name="直線コネクタ 29">
              <a:extLst>
                <a:ext uri="{FF2B5EF4-FFF2-40B4-BE49-F238E27FC236}">
                  <a16:creationId xmlns:a16="http://schemas.microsoft.com/office/drawing/2014/main" id="{FA7C46EF-5B58-7592-69C7-877758E5A3A0}"/>
                </a:ext>
              </a:extLst>
            </p:cNvPr>
            <p:cNvSpPr/>
            <p:nvPr/>
          </p:nvSpPr>
          <p:spPr>
            <a:xfrm>
              <a:off x="3461919" y="2700511"/>
              <a:ext cx="424920" cy="17644"/>
            </a:xfrm>
            <a:custGeom>
              <a:avLst/>
              <a:gdLst/>
              <a:ahLst/>
              <a:cxnLst/>
              <a:rect l="0" t="0" r="0" b="0"/>
              <a:pathLst>
                <a:path>
                  <a:moveTo>
                    <a:pt x="0" y="8822"/>
                  </a:moveTo>
                  <a:lnTo>
                    <a:pt x="424920"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9" name="直線コネクタ 30">
              <a:extLst>
                <a:ext uri="{FF2B5EF4-FFF2-40B4-BE49-F238E27FC236}">
                  <a16:creationId xmlns:a16="http://schemas.microsoft.com/office/drawing/2014/main" id="{A513593F-721C-B749-0966-81E57ED2040B}"/>
                </a:ext>
              </a:extLst>
            </p:cNvPr>
            <p:cNvSpPr txBox="1"/>
            <p:nvPr/>
          </p:nvSpPr>
          <p:spPr>
            <a:xfrm>
              <a:off x="3663756" y="2698710"/>
              <a:ext cx="21246" cy="212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85" name="グループ化 84">
            <a:extLst>
              <a:ext uri="{FF2B5EF4-FFF2-40B4-BE49-F238E27FC236}">
                <a16:creationId xmlns:a16="http://schemas.microsoft.com/office/drawing/2014/main" id="{4E3D1601-111A-362C-94BA-0BF9362284B9}"/>
              </a:ext>
            </a:extLst>
          </p:cNvPr>
          <p:cNvGrpSpPr/>
          <p:nvPr/>
        </p:nvGrpSpPr>
        <p:grpSpPr>
          <a:xfrm>
            <a:off x="9603248" y="3236576"/>
            <a:ext cx="1062302" cy="531151"/>
            <a:chOff x="3886840" y="2443757"/>
            <a:chExt cx="1062302" cy="531151"/>
          </a:xfrm>
        </p:grpSpPr>
        <p:sp>
          <p:nvSpPr>
            <p:cNvPr id="116" name="四角形: 角を丸くする 115">
              <a:extLst>
                <a:ext uri="{FF2B5EF4-FFF2-40B4-BE49-F238E27FC236}">
                  <a16:creationId xmlns:a16="http://schemas.microsoft.com/office/drawing/2014/main" id="{50720201-F535-D929-3003-D2C17DC4B5D8}"/>
                </a:ext>
              </a:extLst>
            </p:cNvPr>
            <p:cNvSpPr/>
            <p:nvPr/>
          </p:nvSpPr>
          <p:spPr>
            <a:xfrm>
              <a:off x="3886840" y="2443757"/>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7" name="四角形: 角を丸くする 32">
              <a:extLst>
                <a:ext uri="{FF2B5EF4-FFF2-40B4-BE49-F238E27FC236}">
                  <a16:creationId xmlns:a16="http://schemas.microsoft.com/office/drawing/2014/main" id="{70668D30-F2C9-8E0E-487E-86AFD3F2E705}"/>
                </a:ext>
              </a:extLst>
            </p:cNvPr>
            <p:cNvSpPr txBox="1"/>
            <p:nvPr/>
          </p:nvSpPr>
          <p:spPr>
            <a:xfrm>
              <a:off x="3902397" y="2459314"/>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a:t>
              </a:r>
              <a:r>
                <a:rPr kumimoji="1" lang="en-US" altLang="ja-JP" sz="1600" kern="1200" dirty="0">
                  <a:latin typeface="ＭＳ Ｐゴシック" panose="020B0600070205080204" pitchFamily="50" charset="-128"/>
                  <a:ea typeface="ＭＳ Ｐゴシック" panose="020B0600070205080204" pitchFamily="50" charset="-128"/>
                </a:rPr>
                <a:t>2</a:t>
              </a:r>
              <a:endParaRPr kumimoji="1" lang="ja-JP" altLang="en-US" sz="1600" kern="1200" dirty="0">
                <a:latin typeface="ＭＳ Ｐゴシック" panose="020B0600070205080204" pitchFamily="50" charset="-128"/>
                <a:ea typeface="ＭＳ Ｐゴシック" panose="020B0600070205080204" pitchFamily="50" charset="-128"/>
              </a:endParaRPr>
            </a:p>
          </p:txBody>
        </p:sp>
      </p:grpSp>
      <p:grpSp>
        <p:nvGrpSpPr>
          <p:cNvPr id="86" name="グループ化 85">
            <a:extLst>
              <a:ext uri="{FF2B5EF4-FFF2-40B4-BE49-F238E27FC236}">
                <a16:creationId xmlns:a16="http://schemas.microsoft.com/office/drawing/2014/main" id="{0DBCBFF7-9967-9CAE-FD6F-F5F3AEF21BFD}"/>
              </a:ext>
            </a:extLst>
          </p:cNvPr>
          <p:cNvGrpSpPr/>
          <p:nvPr/>
        </p:nvGrpSpPr>
        <p:grpSpPr>
          <a:xfrm>
            <a:off x="9372185" y="3435521"/>
            <a:ext cx="37204" cy="744085"/>
            <a:chOff x="3655777" y="2642702"/>
            <a:chExt cx="37204" cy="744085"/>
          </a:xfrm>
        </p:grpSpPr>
        <p:sp>
          <p:nvSpPr>
            <p:cNvPr id="114" name="直線コネクタ 33">
              <a:extLst>
                <a:ext uri="{FF2B5EF4-FFF2-40B4-BE49-F238E27FC236}">
                  <a16:creationId xmlns:a16="http://schemas.microsoft.com/office/drawing/2014/main" id="{4A1A8F84-5C0A-BBE9-C32B-B6CF83786FF8}"/>
                </a:ext>
              </a:extLst>
            </p:cNvPr>
            <p:cNvSpPr/>
            <p:nvPr/>
          </p:nvSpPr>
          <p:spPr>
            <a:xfrm rot="3310531">
              <a:off x="3302337" y="3005923"/>
              <a:ext cx="744085" cy="17644"/>
            </a:xfrm>
            <a:custGeom>
              <a:avLst/>
              <a:gdLst/>
              <a:ahLst/>
              <a:cxnLst/>
              <a:rect l="0" t="0" r="0" b="0"/>
              <a:pathLst>
                <a:path>
                  <a:moveTo>
                    <a:pt x="0" y="8822"/>
                  </a:moveTo>
                  <a:lnTo>
                    <a:pt x="744085"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5" name="直線コネクタ 34">
              <a:extLst>
                <a:ext uri="{FF2B5EF4-FFF2-40B4-BE49-F238E27FC236}">
                  <a16:creationId xmlns:a16="http://schemas.microsoft.com/office/drawing/2014/main" id="{3CE83D02-1ED9-7D70-B066-52ED57DBF7F6}"/>
                </a:ext>
              </a:extLst>
            </p:cNvPr>
            <p:cNvSpPr txBox="1"/>
            <p:nvPr/>
          </p:nvSpPr>
          <p:spPr>
            <a:xfrm rot="3310531">
              <a:off x="3655777" y="2996143"/>
              <a:ext cx="37204" cy="372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87" name="グループ化 86">
            <a:extLst>
              <a:ext uri="{FF2B5EF4-FFF2-40B4-BE49-F238E27FC236}">
                <a16:creationId xmlns:a16="http://schemas.microsoft.com/office/drawing/2014/main" id="{7A3E2A46-1552-4392-821C-682F3AFB122F}"/>
              </a:ext>
            </a:extLst>
          </p:cNvPr>
          <p:cNvGrpSpPr/>
          <p:nvPr/>
        </p:nvGrpSpPr>
        <p:grpSpPr>
          <a:xfrm>
            <a:off x="9603248" y="3847400"/>
            <a:ext cx="1062302" cy="531151"/>
            <a:chOff x="3886840" y="3054581"/>
            <a:chExt cx="1062302" cy="531151"/>
          </a:xfrm>
        </p:grpSpPr>
        <p:sp>
          <p:nvSpPr>
            <p:cNvPr id="112" name="四角形: 角を丸くする 111">
              <a:extLst>
                <a:ext uri="{FF2B5EF4-FFF2-40B4-BE49-F238E27FC236}">
                  <a16:creationId xmlns:a16="http://schemas.microsoft.com/office/drawing/2014/main" id="{7530076C-FCF1-BF9A-26B5-23E1ABDF9074}"/>
                </a:ext>
              </a:extLst>
            </p:cNvPr>
            <p:cNvSpPr/>
            <p:nvPr/>
          </p:nvSpPr>
          <p:spPr>
            <a:xfrm>
              <a:off x="3886840" y="3054581"/>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3" name="四角形: 角を丸くする 36">
              <a:extLst>
                <a:ext uri="{FF2B5EF4-FFF2-40B4-BE49-F238E27FC236}">
                  <a16:creationId xmlns:a16="http://schemas.microsoft.com/office/drawing/2014/main" id="{D598F4B7-21CC-A2EE-24B2-6AB2A7100BE5}"/>
                </a:ext>
              </a:extLst>
            </p:cNvPr>
            <p:cNvSpPr txBox="1"/>
            <p:nvPr/>
          </p:nvSpPr>
          <p:spPr>
            <a:xfrm>
              <a:off x="3902397" y="3070138"/>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a:t>
              </a:r>
              <a:r>
                <a:rPr kumimoji="1" lang="en-US" altLang="ja-JP" sz="1600" kern="1200" dirty="0">
                  <a:latin typeface="ＭＳ Ｐゴシック" panose="020B0600070205080204" pitchFamily="50" charset="-128"/>
                  <a:ea typeface="ＭＳ Ｐゴシック" panose="020B0600070205080204" pitchFamily="50" charset="-128"/>
                </a:rPr>
                <a:t>2</a:t>
              </a:r>
              <a:endParaRPr kumimoji="1" lang="ja-JP" altLang="en-US" sz="1600" kern="1200" dirty="0">
                <a:latin typeface="ＭＳ Ｐゴシック" panose="020B0600070205080204" pitchFamily="50" charset="-128"/>
                <a:ea typeface="ＭＳ Ｐゴシック" panose="020B0600070205080204" pitchFamily="50" charset="-128"/>
              </a:endParaRPr>
            </a:p>
          </p:txBody>
        </p:sp>
      </p:grpSp>
      <p:grpSp>
        <p:nvGrpSpPr>
          <p:cNvPr id="88" name="グループ化 87">
            <a:extLst>
              <a:ext uri="{FF2B5EF4-FFF2-40B4-BE49-F238E27FC236}">
                <a16:creationId xmlns:a16="http://schemas.microsoft.com/office/drawing/2014/main" id="{582BB6A4-2BB4-CB8E-05A9-99CADA3B2F9F}"/>
              </a:ext>
            </a:extLst>
          </p:cNvPr>
          <p:cNvGrpSpPr/>
          <p:nvPr/>
        </p:nvGrpSpPr>
        <p:grpSpPr>
          <a:xfrm>
            <a:off x="7856537" y="3477842"/>
            <a:ext cx="94054" cy="1881092"/>
            <a:chOff x="2140129" y="2685023"/>
            <a:chExt cx="94054" cy="1881092"/>
          </a:xfrm>
        </p:grpSpPr>
        <p:sp>
          <p:nvSpPr>
            <p:cNvPr id="110" name="直線コネクタ 37">
              <a:extLst>
                <a:ext uri="{FF2B5EF4-FFF2-40B4-BE49-F238E27FC236}">
                  <a16:creationId xmlns:a16="http://schemas.microsoft.com/office/drawing/2014/main" id="{BA5240D0-3809-0C96-115E-EF6BB16BF0D7}"/>
                </a:ext>
              </a:extLst>
            </p:cNvPr>
            <p:cNvSpPr/>
            <p:nvPr/>
          </p:nvSpPr>
          <p:spPr>
            <a:xfrm rot="4616685">
              <a:off x="1246610" y="3616747"/>
              <a:ext cx="1881092" cy="17644"/>
            </a:xfrm>
            <a:custGeom>
              <a:avLst/>
              <a:gdLst/>
              <a:ahLst/>
              <a:cxnLst/>
              <a:rect l="0" t="0" r="0" b="0"/>
              <a:pathLst>
                <a:path>
                  <a:moveTo>
                    <a:pt x="0" y="8822"/>
                  </a:moveTo>
                  <a:lnTo>
                    <a:pt x="1881092"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1" name="直線コネクタ 38">
              <a:extLst>
                <a:ext uri="{FF2B5EF4-FFF2-40B4-BE49-F238E27FC236}">
                  <a16:creationId xmlns:a16="http://schemas.microsoft.com/office/drawing/2014/main" id="{2033E5D4-7207-33FF-C228-EE474EA9A0B1}"/>
                </a:ext>
              </a:extLst>
            </p:cNvPr>
            <p:cNvSpPr txBox="1"/>
            <p:nvPr/>
          </p:nvSpPr>
          <p:spPr>
            <a:xfrm rot="4616685">
              <a:off x="2140129" y="3578541"/>
              <a:ext cx="94054" cy="940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89" name="グループ化 88">
            <a:extLst>
              <a:ext uri="{FF2B5EF4-FFF2-40B4-BE49-F238E27FC236}">
                <a16:creationId xmlns:a16="http://schemas.microsoft.com/office/drawing/2014/main" id="{E5B172E6-F9DF-9276-7365-31A657EB2E5C}"/>
              </a:ext>
            </a:extLst>
          </p:cNvPr>
          <p:cNvGrpSpPr/>
          <p:nvPr/>
        </p:nvGrpSpPr>
        <p:grpSpPr>
          <a:xfrm>
            <a:off x="8116025" y="5069048"/>
            <a:ext cx="1062302" cy="531151"/>
            <a:chOff x="2399617" y="4276229"/>
            <a:chExt cx="1062302" cy="531151"/>
          </a:xfrm>
        </p:grpSpPr>
        <p:sp>
          <p:nvSpPr>
            <p:cNvPr id="108" name="四角形: 角を丸くする 107">
              <a:extLst>
                <a:ext uri="{FF2B5EF4-FFF2-40B4-BE49-F238E27FC236}">
                  <a16:creationId xmlns:a16="http://schemas.microsoft.com/office/drawing/2014/main" id="{AB99EC63-F413-BFEA-AC95-D152AB8732BC}"/>
                </a:ext>
              </a:extLst>
            </p:cNvPr>
            <p:cNvSpPr/>
            <p:nvPr/>
          </p:nvSpPr>
          <p:spPr>
            <a:xfrm>
              <a:off x="2399617" y="4276229"/>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9" name="四角形: 角を丸くする 40">
              <a:extLst>
                <a:ext uri="{FF2B5EF4-FFF2-40B4-BE49-F238E27FC236}">
                  <a16:creationId xmlns:a16="http://schemas.microsoft.com/office/drawing/2014/main" id="{7DD17D8B-0922-B031-601A-F96C8001A548}"/>
                </a:ext>
              </a:extLst>
            </p:cNvPr>
            <p:cNvSpPr txBox="1"/>
            <p:nvPr/>
          </p:nvSpPr>
          <p:spPr>
            <a:xfrm>
              <a:off x="2415174" y="4291786"/>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コピー情報１</a:t>
              </a:r>
            </a:p>
          </p:txBody>
        </p:sp>
      </p:grpSp>
      <p:grpSp>
        <p:nvGrpSpPr>
          <p:cNvPr id="90" name="グループ化 89">
            <a:extLst>
              <a:ext uri="{FF2B5EF4-FFF2-40B4-BE49-F238E27FC236}">
                <a16:creationId xmlns:a16="http://schemas.microsoft.com/office/drawing/2014/main" id="{7C81B762-D98E-8E82-8A47-D7B91B8C3004}"/>
              </a:ext>
            </a:extLst>
          </p:cNvPr>
          <p:cNvGrpSpPr/>
          <p:nvPr/>
        </p:nvGrpSpPr>
        <p:grpSpPr>
          <a:xfrm>
            <a:off x="9372185" y="4657168"/>
            <a:ext cx="37204" cy="744085"/>
            <a:chOff x="3655777" y="3864349"/>
            <a:chExt cx="37204" cy="744085"/>
          </a:xfrm>
        </p:grpSpPr>
        <p:sp>
          <p:nvSpPr>
            <p:cNvPr id="106" name="直線コネクタ 41">
              <a:extLst>
                <a:ext uri="{FF2B5EF4-FFF2-40B4-BE49-F238E27FC236}">
                  <a16:creationId xmlns:a16="http://schemas.microsoft.com/office/drawing/2014/main" id="{77C706EF-441B-6C69-E744-283F231D896C}"/>
                </a:ext>
              </a:extLst>
            </p:cNvPr>
            <p:cNvSpPr/>
            <p:nvPr/>
          </p:nvSpPr>
          <p:spPr>
            <a:xfrm rot="18289469">
              <a:off x="3302337" y="4227570"/>
              <a:ext cx="744085" cy="17644"/>
            </a:xfrm>
            <a:custGeom>
              <a:avLst/>
              <a:gdLst/>
              <a:ahLst/>
              <a:cxnLst/>
              <a:rect l="0" t="0" r="0" b="0"/>
              <a:pathLst>
                <a:path>
                  <a:moveTo>
                    <a:pt x="0" y="8822"/>
                  </a:moveTo>
                  <a:lnTo>
                    <a:pt x="744085"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7" name="直線コネクタ 42">
              <a:extLst>
                <a:ext uri="{FF2B5EF4-FFF2-40B4-BE49-F238E27FC236}">
                  <a16:creationId xmlns:a16="http://schemas.microsoft.com/office/drawing/2014/main" id="{35160D2F-423A-DC77-9E90-6D659D65DCE5}"/>
                </a:ext>
              </a:extLst>
            </p:cNvPr>
            <p:cNvSpPr txBox="1"/>
            <p:nvPr/>
          </p:nvSpPr>
          <p:spPr>
            <a:xfrm rot="18289469">
              <a:off x="3655777" y="4217790"/>
              <a:ext cx="37204" cy="372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91" name="グループ化 90">
            <a:extLst>
              <a:ext uri="{FF2B5EF4-FFF2-40B4-BE49-F238E27FC236}">
                <a16:creationId xmlns:a16="http://schemas.microsoft.com/office/drawing/2014/main" id="{735F71F9-A778-DB2C-DF08-ED4AD7A9C353}"/>
              </a:ext>
            </a:extLst>
          </p:cNvPr>
          <p:cNvGrpSpPr/>
          <p:nvPr/>
        </p:nvGrpSpPr>
        <p:grpSpPr>
          <a:xfrm>
            <a:off x="9603248" y="4458224"/>
            <a:ext cx="1062302" cy="531151"/>
            <a:chOff x="3886840" y="3665405"/>
            <a:chExt cx="1062302" cy="531151"/>
          </a:xfrm>
        </p:grpSpPr>
        <p:sp>
          <p:nvSpPr>
            <p:cNvPr id="104" name="四角形: 角を丸くする 103">
              <a:extLst>
                <a:ext uri="{FF2B5EF4-FFF2-40B4-BE49-F238E27FC236}">
                  <a16:creationId xmlns:a16="http://schemas.microsoft.com/office/drawing/2014/main" id="{A12C276D-75DE-474F-94F6-E3A8B60FE130}"/>
                </a:ext>
              </a:extLst>
            </p:cNvPr>
            <p:cNvSpPr/>
            <p:nvPr/>
          </p:nvSpPr>
          <p:spPr>
            <a:xfrm>
              <a:off x="3886840" y="3665405"/>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5" name="四角形: 角を丸くする 44">
              <a:extLst>
                <a:ext uri="{FF2B5EF4-FFF2-40B4-BE49-F238E27FC236}">
                  <a16:creationId xmlns:a16="http://schemas.microsoft.com/office/drawing/2014/main" id="{DBACCD09-68DE-4061-78A3-2270043B2B8E}"/>
                </a:ext>
              </a:extLst>
            </p:cNvPr>
            <p:cNvSpPr txBox="1"/>
            <p:nvPr/>
          </p:nvSpPr>
          <p:spPr>
            <a:xfrm>
              <a:off x="3902397" y="3680962"/>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a:t>
              </a:r>
              <a:r>
                <a:rPr kumimoji="1" lang="en-US" altLang="ja-JP" sz="1600" kern="1200" dirty="0">
                  <a:latin typeface="ＭＳ Ｐゴシック" panose="020B0600070205080204" pitchFamily="50" charset="-128"/>
                  <a:ea typeface="ＭＳ Ｐゴシック" panose="020B0600070205080204" pitchFamily="50" charset="-128"/>
                </a:rPr>
                <a:t>2</a:t>
              </a:r>
              <a:endParaRPr kumimoji="1" lang="ja-JP" altLang="en-US" sz="1600" kern="1200" dirty="0">
                <a:latin typeface="ＭＳ Ｐゴシック" panose="020B0600070205080204" pitchFamily="50" charset="-128"/>
                <a:ea typeface="ＭＳ Ｐゴシック" panose="020B0600070205080204" pitchFamily="50" charset="-128"/>
              </a:endParaRPr>
            </a:p>
          </p:txBody>
        </p:sp>
      </p:grpSp>
      <p:grpSp>
        <p:nvGrpSpPr>
          <p:cNvPr id="92" name="グループ化 91">
            <a:extLst>
              <a:ext uri="{FF2B5EF4-FFF2-40B4-BE49-F238E27FC236}">
                <a16:creationId xmlns:a16="http://schemas.microsoft.com/office/drawing/2014/main" id="{6D4E36D8-492E-3006-14D1-199863BABE39}"/>
              </a:ext>
            </a:extLst>
          </p:cNvPr>
          <p:cNvGrpSpPr/>
          <p:nvPr/>
        </p:nvGrpSpPr>
        <p:grpSpPr>
          <a:xfrm>
            <a:off x="9178327" y="5324000"/>
            <a:ext cx="424920" cy="21246"/>
            <a:chOff x="3461919" y="4531181"/>
            <a:chExt cx="424920" cy="21246"/>
          </a:xfrm>
        </p:grpSpPr>
        <p:sp>
          <p:nvSpPr>
            <p:cNvPr id="102" name="直線コネクタ 45">
              <a:extLst>
                <a:ext uri="{FF2B5EF4-FFF2-40B4-BE49-F238E27FC236}">
                  <a16:creationId xmlns:a16="http://schemas.microsoft.com/office/drawing/2014/main" id="{BEFB7851-E1DB-6387-E97E-04CDFBEC0227}"/>
                </a:ext>
              </a:extLst>
            </p:cNvPr>
            <p:cNvSpPr/>
            <p:nvPr/>
          </p:nvSpPr>
          <p:spPr>
            <a:xfrm>
              <a:off x="3461919" y="4532982"/>
              <a:ext cx="424920" cy="17644"/>
            </a:xfrm>
            <a:custGeom>
              <a:avLst/>
              <a:gdLst/>
              <a:ahLst/>
              <a:cxnLst/>
              <a:rect l="0" t="0" r="0" b="0"/>
              <a:pathLst>
                <a:path>
                  <a:moveTo>
                    <a:pt x="0" y="8822"/>
                  </a:moveTo>
                  <a:lnTo>
                    <a:pt x="424920"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3" name="直線コネクタ 46">
              <a:extLst>
                <a:ext uri="{FF2B5EF4-FFF2-40B4-BE49-F238E27FC236}">
                  <a16:creationId xmlns:a16="http://schemas.microsoft.com/office/drawing/2014/main" id="{4FE2B475-B9C9-F14D-EDF6-09ED226D280A}"/>
                </a:ext>
              </a:extLst>
            </p:cNvPr>
            <p:cNvSpPr txBox="1"/>
            <p:nvPr/>
          </p:nvSpPr>
          <p:spPr>
            <a:xfrm>
              <a:off x="3663756" y="4531181"/>
              <a:ext cx="21246" cy="212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93" name="グループ化 92">
            <a:extLst>
              <a:ext uri="{FF2B5EF4-FFF2-40B4-BE49-F238E27FC236}">
                <a16:creationId xmlns:a16="http://schemas.microsoft.com/office/drawing/2014/main" id="{E2B0FDB4-0595-24DE-1D23-497E51ADE9AA}"/>
              </a:ext>
            </a:extLst>
          </p:cNvPr>
          <p:cNvGrpSpPr/>
          <p:nvPr/>
        </p:nvGrpSpPr>
        <p:grpSpPr>
          <a:xfrm>
            <a:off x="9603248" y="5069048"/>
            <a:ext cx="1062302" cy="531151"/>
            <a:chOff x="3886840" y="4276229"/>
            <a:chExt cx="1062302" cy="531151"/>
          </a:xfrm>
        </p:grpSpPr>
        <p:sp>
          <p:nvSpPr>
            <p:cNvPr id="100" name="四角形: 角を丸くする 99">
              <a:extLst>
                <a:ext uri="{FF2B5EF4-FFF2-40B4-BE49-F238E27FC236}">
                  <a16:creationId xmlns:a16="http://schemas.microsoft.com/office/drawing/2014/main" id="{E2CEA49E-A822-237A-64E3-D186F366E308}"/>
                </a:ext>
              </a:extLst>
            </p:cNvPr>
            <p:cNvSpPr/>
            <p:nvPr/>
          </p:nvSpPr>
          <p:spPr>
            <a:xfrm>
              <a:off x="3886840" y="4276229"/>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1" name="四角形: 角を丸くする 48">
              <a:extLst>
                <a:ext uri="{FF2B5EF4-FFF2-40B4-BE49-F238E27FC236}">
                  <a16:creationId xmlns:a16="http://schemas.microsoft.com/office/drawing/2014/main" id="{FC7ADB62-DFFA-100B-5374-824F4F56FC49}"/>
                </a:ext>
              </a:extLst>
            </p:cNvPr>
            <p:cNvSpPr txBox="1"/>
            <p:nvPr/>
          </p:nvSpPr>
          <p:spPr>
            <a:xfrm>
              <a:off x="3902397" y="4291786"/>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コピー情報</a:t>
              </a:r>
              <a:r>
                <a:rPr kumimoji="1" lang="en-US" altLang="ja-JP" sz="1600" kern="1200" dirty="0">
                  <a:latin typeface="ＭＳ Ｐゴシック" panose="020B0600070205080204" pitchFamily="50" charset="-128"/>
                  <a:ea typeface="ＭＳ Ｐゴシック" panose="020B0600070205080204" pitchFamily="50" charset="-128"/>
                </a:rPr>
                <a:t>2</a:t>
              </a:r>
              <a:endParaRPr kumimoji="1" lang="ja-JP" altLang="en-US" sz="1600" kern="1200" dirty="0">
                <a:latin typeface="ＭＳ Ｐゴシック" panose="020B0600070205080204" pitchFamily="50" charset="-128"/>
                <a:ea typeface="ＭＳ Ｐゴシック" panose="020B0600070205080204" pitchFamily="50" charset="-128"/>
              </a:endParaRPr>
            </a:p>
          </p:txBody>
        </p:sp>
      </p:grpSp>
      <p:grpSp>
        <p:nvGrpSpPr>
          <p:cNvPr id="94" name="グループ化 93">
            <a:extLst>
              <a:ext uri="{FF2B5EF4-FFF2-40B4-BE49-F238E27FC236}">
                <a16:creationId xmlns:a16="http://schemas.microsoft.com/office/drawing/2014/main" id="{B4729906-438B-35C9-DE7A-C5DD14BE068E}"/>
              </a:ext>
            </a:extLst>
          </p:cNvPr>
          <p:cNvGrpSpPr/>
          <p:nvPr/>
        </p:nvGrpSpPr>
        <p:grpSpPr>
          <a:xfrm>
            <a:off x="9372185" y="5267992"/>
            <a:ext cx="37204" cy="744085"/>
            <a:chOff x="3655777" y="4475173"/>
            <a:chExt cx="37204" cy="744085"/>
          </a:xfrm>
        </p:grpSpPr>
        <p:sp>
          <p:nvSpPr>
            <p:cNvPr id="98" name="直線コネクタ 49">
              <a:extLst>
                <a:ext uri="{FF2B5EF4-FFF2-40B4-BE49-F238E27FC236}">
                  <a16:creationId xmlns:a16="http://schemas.microsoft.com/office/drawing/2014/main" id="{8AB8225D-E679-DFEB-E63A-74AB108DEFE3}"/>
                </a:ext>
              </a:extLst>
            </p:cNvPr>
            <p:cNvSpPr/>
            <p:nvPr/>
          </p:nvSpPr>
          <p:spPr>
            <a:xfrm rot="3310531">
              <a:off x="3302337" y="4838394"/>
              <a:ext cx="744085" cy="17644"/>
            </a:xfrm>
            <a:custGeom>
              <a:avLst/>
              <a:gdLst/>
              <a:ahLst/>
              <a:cxnLst/>
              <a:rect l="0" t="0" r="0" b="0"/>
              <a:pathLst>
                <a:path>
                  <a:moveTo>
                    <a:pt x="0" y="8822"/>
                  </a:moveTo>
                  <a:lnTo>
                    <a:pt x="744085" y="8822"/>
                  </a:lnTo>
                </a:path>
              </a:pathLst>
            </a:custGeom>
            <a:noFill/>
            <a:ln w="25400">
              <a:solidFill>
                <a:srgbClr val="00206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9" name="直線コネクタ 50">
              <a:extLst>
                <a:ext uri="{FF2B5EF4-FFF2-40B4-BE49-F238E27FC236}">
                  <a16:creationId xmlns:a16="http://schemas.microsoft.com/office/drawing/2014/main" id="{65E98E90-22FA-1294-9C35-C52C26A0957E}"/>
                </a:ext>
              </a:extLst>
            </p:cNvPr>
            <p:cNvSpPr txBox="1"/>
            <p:nvPr/>
          </p:nvSpPr>
          <p:spPr>
            <a:xfrm rot="3310531">
              <a:off x="3655777" y="4828614"/>
              <a:ext cx="37204" cy="372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p:txBody>
        </p:sp>
      </p:grpSp>
      <p:grpSp>
        <p:nvGrpSpPr>
          <p:cNvPr id="95" name="グループ化 94">
            <a:extLst>
              <a:ext uri="{FF2B5EF4-FFF2-40B4-BE49-F238E27FC236}">
                <a16:creationId xmlns:a16="http://schemas.microsoft.com/office/drawing/2014/main" id="{F8C4D9A8-3188-0B5F-719B-4A70B05A4C93}"/>
              </a:ext>
            </a:extLst>
          </p:cNvPr>
          <p:cNvGrpSpPr/>
          <p:nvPr/>
        </p:nvGrpSpPr>
        <p:grpSpPr>
          <a:xfrm>
            <a:off x="9603248" y="5679871"/>
            <a:ext cx="1062302" cy="531151"/>
            <a:chOff x="3886840" y="4887052"/>
            <a:chExt cx="1062302" cy="531151"/>
          </a:xfrm>
        </p:grpSpPr>
        <p:sp>
          <p:nvSpPr>
            <p:cNvPr id="96" name="四角形: 角を丸くする 95">
              <a:extLst>
                <a:ext uri="{FF2B5EF4-FFF2-40B4-BE49-F238E27FC236}">
                  <a16:creationId xmlns:a16="http://schemas.microsoft.com/office/drawing/2014/main" id="{37F877DB-9561-85F7-DDA3-CE4DA585D136}"/>
                </a:ext>
              </a:extLst>
            </p:cNvPr>
            <p:cNvSpPr/>
            <p:nvPr/>
          </p:nvSpPr>
          <p:spPr>
            <a:xfrm>
              <a:off x="3886840" y="4887052"/>
              <a:ext cx="1062302" cy="531151"/>
            </a:xfrm>
            <a:prstGeom prst="roundRect">
              <a:avLst>
                <a:gd name="adj" fmla="val 10000"/>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7" name="四角形: 角を丸くする 52">
              <a:extLst>
                <a:ext uri="{FF2B5EF4-FFF2-40B4-BE49-F238E27FC236}">
                  <a16:creationId xmlns:a16="http://schemas.microsoft.com/office/drawing/2014/main" id="{EE068C65-F961-127B-EA86-B4C3E775C4C5}"/>
                </a:ext>
              </a:extLst>
            </p:cNvPr>
            <p:cNvSpPr txBox="1"/>
            <p:nvPr/>
          </p:nvSpPr>
          <p:spPr>
            <a:xfrm>
              <a:off x="3902397" y="4902609"/>
              <a:ext cx="1031188" cy="50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a:latin typeface="ＭＳ Ｐゴシック" panose="020B0600070205080204" pitchFamily="50" charset="-128"/>
                  <a:ea typeface="ＭＳ Ｐゴシック" panose="020B0600070205080204" pitchFamily="50" charset="-128"/>
                </a:rPr>
                <a:t>コピー情報</a:t>
              </a:r>
              <a:r>
                <a:rPr kumimoji="1" lang="en-US" altLang="en-US" sz="1600" kern="1200">
                  <a:latin typeface="ＭＳ Ｐゴシック" panose="020B0600070205080204" pitchFamily="50" charset="-128"/>
                  <a:ea typeface="ＭＳ Ｐゴシック" panose="020B0600070205080204" pitchFamily="50" charset="-128"/>
                </a:rPr>
                <a:t>2</a:t>
              </a:r>
              <a:endParaRPr kumimoji="1" lang="ja-JP" altLang="en-US" sz="1600" kern="1200" dirty="0">
                <a:latin typeface="ＭＳ Ｐゴシック" panose="020B0600070205080204" pitchFamily="50" charset="-128"/>
                <a:ea typeface="ＭＳ Ｐゴシック" panose="020B0600070205080204" pitchFamily="50" charset="-128"/>
              </a:endParaRPr>
            </a:p>
          </p:txBody>
        </p:sp>
      </p:grpSp>
      <p:sp>
        <p:nvSpPr>
          <p:cNvPr id="2" name="テキスト ボックス 1">
            <a:extLst>
              <a:ext uri="{FF2B5EF4-FFF2-40B4-BE49-F238E27FC236}">
                <a16:creationId xmlns:a16="http://schemas.microsoft.com/office/drawing/2014/main" id="{B6541224-FFB7-565D-0DBD-F1BA27EE069C}"/>
              </a:ext>
            </a:extLst>
          </p:cNvPr>
          <p:cNvSpPr txBox="1"/>
          <p:nvPr/>
        </p:nvSpPr>
        <p:spPr>
          <a:xfrm>
            <a:off x="889233" y="419450"/>
            <a:ext cx="8019875"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物と情報の伝搬</a:t>
            </a:r>
          </a:p>
        </p:txBody>
      </p:sp>
    </p:spTree>
    <p:extLst>
      <p:ext uri="{BB962C8B-B14F-4D97-AF65-F5344CB8AC3E}">
        <p14:creationId xmlns:p14="http://schemas.microsoft.com/office/powerpoint/2010/main" val="11853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fill="hold" grpId="0" nodeType="clickEffect">
                                  <p:stCondLst>
                                    <p:cond delay="0"/>
                                  </p:stCondLst>
                                  <p:childTnLst>
                                    <p:animMotion origin="layout" path="M -4.375E-6 1.48148E-6 L 0.01823 -0.06528 C 0.02201 -0.07986 0.02761 -0.08773 0.0336 -0.08773 C 0.0405 -0.08773 0.04584 -0.07986 0.04961 -0.06528 L 0.06797 1.48148E-6 " pathEditMode="relative" rAng="0" ptsTypes="AAAAA">
                                      <p:cBhvr>
                                        <p:cTn id="6" dur="500" fill="hold"/>
                                        <p:tgtEl>
                                          <p:spTgt spid="13"/>
                                        </p:tgtEl>
                                        <p:attrNameLst>
                                          <p:attrName>ppt_x</p:attrName>
                                          <p:attrName>ppt_y</p:attrName>
                                        </p:attrNameLst>
                                      </p:cBhvr>
                                      <p:rCtr x="3398" y="-439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7" presetClass="path" presetSubtype="0" fill="hold" grpId="0" nodeType="clickEffect">
                                  <p:stCondLst>
                                    <p:cond delay="0"/>
                                  </p:stCondLst>
                                  <p:childTnLst>
                                    <p:animMotion origin="layout" path="M -1.66667E-6 3.33333E-6 L 0.03451 -0.06528 C 0.04167 -0.07986 0.05222 -0.08773 0.06354 -0.08773 C 0.07669 -0.08773 0.08672 -0.07986 0.09388 -0.06528 L 0.12878 3.33333E-6 " pathEditMode="relative" rAng="0" ptsTypes="AAAAA">
                                      <p:cBhvr>
                                        <p:cTn id="16" dur="500" fill="hold"/>
                                        <p:tgtEl>
                                          <p:spTgt spid="21"/>
                                        </p:tgtEl>
                                        <p:attrNameLst>
                                          <p:attrName>ppt_x</p:attrName>
                                          <p:attrName>ppt_y</p:attrName>
                                        </p:attrNameLst>
                                      </p:cBhvr>
                                      <p:rCtr x="6432" y="-4398"/>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1" grpId="0" animBg="1"/>
      <p:bldP spid="2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8|2.8|13.4|25.5|17.6|11.2"/>
</p:tagLst>
</file>

<file path=ppt/tags/tag10.xml><?xml version="1.0" encoding="utf-8"?>
<p:tagLst xmlns:a="http://schemas.openxmlformats.org/drawingml/2006/main" xmlns:r="http://schemas.openxmlformats.org/officeDocument/2006/relationships" xmlns:p="http://schemas.openxmlformats.org/presentationml/2006/main">
  <p:tag name="TIMING" val="|8.8|13.7|7.6|8.1|4.1|24.1"/>
</p:tagLst>
</file>

<file path=ppt/tags/tag11.xml><?xml version="1.0" encoding="utf-8"?>
<p:tagLst xmlns:a="http://schemas.openxmlformats.org/drawingml/2006/main" xmlns:r="http://schemas.openxmlformats.org/officeDocument/2006/relationships" xmlns:p="http://schemas.openxmlformats.org/presentationml/2006/main">
  <p:tag name="TIMING" val="|8.3|1.4|6.3|59.7|11.4|13.1"/>
</p:tagLst>
</file>

<file path=ppt/tags/tag12.xml><?xml version="1.0" encoding="utf-8"?>
<p:tagLst xmlns:a="http://schemas.openxmlformats.org/drawingml/2006/main" xmlns:r="http://schemas.openxmlformats.org/officeDocument/2006/relationships" xmlns:p="http://schemas.openxmlformats.org/presentationml/2006/main">
  <p:tag name="TIMING" val="|38.1|2.1|2.8|4|6.9|24.3|5.7"/>
</p:tagLst>
</file>

<file path=ppt/tags/tag13.xml><?xml version="1.0" encoding="utf-8"?>
<p:tagLst xmlns:a="http://schemas.openxmlformats.org/drawingml/2006/main" xmlns:r="http://schemas.openxmlformats.org/officeDocument/2006/relationships" xmlns:p="http://schemas.openxmlformats.org/presentationml/2006/main">
  <p:tag name="TIMING" val="|23.2|0.8|23.6|6.2|7.4"/>
</p:tagLst>
</file>

<file path=ppt/tags/tag14.xml><?xml version="1.0" encoding="utf-8"?>
<p:tagLst xmlns:a="http://schemas.openxmlformats.org/drawingml/2006/main" xmlns:r="http://schemas.openxmlformats.org/officeDocument/2006/relationships" xmlns:p="http://schemas.openxmlformats.org/presentationml/2006/main">
  <p:tag name="TIMING" val="|13.8|4.1"/>
</p:tagLst>
</file>

<file path=ppt/tags/tag15.xml><?xml version="1.0" encoding="utf-8"?>
<p:tagLst xmlns:a="http://schemas.openxmlformats.org/drawingml/2006/main" xmlns:r="http://schemas.openxmlformats.org/officeDocument/2006/relationships" xmlns:p="http://schemas.openxmlformats.org/presentationml/2006/main">
  <p:tag name="TIMING" val="|5.2|6.3|5.7|4.5|13.1"/>
</p:tagLst>
</file>

<file path=ppt/tags/tag16.xml><?xml version="1.0" encoding="utf-8"?>
<p:tagLst xmlns:a="http://schemas.openxmlformats.org/drawingml/2006/main" xmlns:r="http://schemas.openxmlformats.org/officeDocument/2006/relationships" xmlns:p="http://schemas.openxmlformats.org/presentationml/2006/main">
  <p:tag name="TIMING" val="|3|19.1|1.4"/>
</p:tagLst>
</file>

<file path=ppt/tags/tag17.xml><?xml version="1.0" encoding="utf-8"?>
<p:tagLst xmlns:a="http://schemas.openxmlformats.org/drawingml/2006/main" xmlns:r="http://schemas.openxmlformats.org/officeDocument/2006/relationships" xmlns:p="http://schemas.openxmlformats.org/presentationml/2006/main">
  <p:tag name="TIMING" val="|10.5|10.2"/>
</p:tagLst>
</file>

<file path=ppt/tags/tag18.xml><?xml version="1.0" encoding="utf-8"?>
<p:tagLst xmlns:a="http://schemas.openxmlformats.org/drawingml/2006/main" xmlns:r="http://schemas.openxmlformats.org/officeDocument/2006/relationships" xmlns:p="http://schemas.openxmlformats.org/presentationml/2006/main">
  <p:tag name="TIMING" val="|7.3|1|7.6|3.8|4.9"/>
</p:tagLst>
</file>

<file path=ppt/tags/tag19.xml><?xml version="1.0" encoding="utf-8"?>
<p:tagLst xmlns:a="http://schemas.openxmlformats.org/drawingml/2006/main" xmlns:r="http://schemas.openxmlformats.org/officeDocument/2006/relationships" xmlns:p="http://schemas.openxmlformats.org/presentationml/2006/main">
  <p:tag name="TIMING" val="|5.8|0.8|10.7"/>
</p:tagLst>
</file>

<file path=ppt/tags/tag2.xml><?xml version="1.0" encoding="utf-8"?>
<p:tagLst xmlns:a="http://schemas.openxmlformats.org/drawingml/2006/main" xmlns:r="http://schemas.openxmlformats.org/officeDocument/2006/relationships" xmlns:p="http://schemas.openxmlformats.org/presentationml/2006/main">
  <p:tag name="TIMING" val="|3.9|11.3|19.5|14.5|12.8"/>
</p:tagLst>
</file>

<file path=ppt/tags/tag20.xml><?xml version="1.0" encoding="utf-8"?>
<p:tagLst xmlns:a="http://schemas.openxmlformats.org/drawingml/2006/main" xmlns:r="http://schemas.openxmlformats.org/officeDocument/2006/relationships" xmlns:p="http://schemas.openxmlformats.org/presentationml/2006/main">
  <p:tag name="TIMING" val="|3.9|15.4|26.5|12|9.7|4.2"/>
</p:tagLst>
</file>

<file path=ppt/tags/tag21.xml><?xml version="1.0" encoding="utf-8"?>
<p:tagLst xmlns:a="http://schemas.openxmlformats.org/drawingml/2006/main" xmlns:r="http://schemas.openxmlformats.org/officeDocument/2006/relationships" xmlns:p="http://schemas.openxmlformats.org/presentationml/2006/main">
  <p:tag name="TIMING" val="|5.8|0.6|21.5|1.9|4.6|14.4"/>
</p:tagLst>
</file>

<file path=ppt/tags/tag22.xml><?xml version="1.0" encoding="utf-8"?>
<p:tagLst xmlns:a="http://schemas.openxmlformats.org/drawingml/2006/main" xmlns:r="http://schemas.openxmlformats.org/officeDocument/2006/relationships" xmlns:p="http://schemas.openxmlformats.org/presentationml/2006/main">
  <p:tag name="TIMING" val="|5.8|5.7"/>
</p:tagLst>
</file>

<file path=ppt/tags/tag23.xml><?xml version="1.0" encoding="utf-8"?>
<p:tagLst xmlns:a="http://schemas.openxmlformats.org/drawingml/2006/main" xmlns:r="http://schemas.openxmlformats.org/officeDocument/2006/relationships" xmlns:p="http://schemas.openxmlformats.org/presentationml/2006/main">
  <p:tag name="TIMING" val="|11.8|1.8|11.3|3.7|7|10.9|8.1|8.6|11"/>
</p:tagLst>
</file>

<file path=ppt/tags/tag24.xml><?xml version="1.0" encoding="utf-8"?>
<p:tagLst xmlns:a="http://schemas.openxmlformats.org/drawingml/2006/main" xmlns:r="http://schemas.openxmlformats.org/officeDocument/2006/relationships" xmlns:p="http://schemas.openxmlformats.org/presentationml/2006/main">
  <p:tag name="TIMING" val="|6.3|1.4|9.6"/>
</p:tagLst>
</file>

<file path=ppt/tags/tag25.xml><?xml version="1.0" encoding="utf-8"?>
<p:tagLst xmlns:a="http://schemas.openxmlformats.org/drawingml/2006/main" xmlns:r="http://schemas.openxmlformats.org/officeDocument/2006/relationships" xmlns:p="http://schemas.openxmlformats.org/presentationml/2006/main">
  <p:tag name="TIMING" val="|5.6|1.1"/>
</p:tagLst>
</file>

<file path=ppt/tags/tag26.xml><?xml version="1.0" encoding="utf-8"?>
<p:tagLst xmlns:a="http://schemas.openxmlformats.org/drawingml/2006/main" xmlns:r="http://schemas.openxmlformats.org/officeDocument/2006/relationships" xmlns:p="http://schemas.openxmlformats.org/presentationml/2006/main">
  <p:tag name="TIMING" val="|3.1|7.5"/>
</p:tagLst>
</file>

<file path=ppt/tags/tag27.xml><?xml version="1.0" encoding="utf-8"?>
<p:tagLst xmlns:a="http://schemas.openxmlformats.org/drawingml/2006/main" xmlns:r="http://schemas.openxmlformats.org/officeDocument/2006/relationships" xmlns:p="http://schemas.openxmlformats.org/presentationml/2006/main">
  <p:tag name="TIMING" val="|8.1|3|9"/>
</p:tagLst>
</file>

<file path=ppt/tags/tag28.xml><?xml version="1.0" encoding="utf-8"?>
<p:tagLst xmlns:a="http://schemas.openxmlformats.org/drawingml/2006/main" xmlns:r="http://schemas.openxmlformats.org/officeDocument/2006/relationships" xmlns:p="http://schemas.openxmlformats.org/presentationml/2006/main">
  <p:tag name="TIMING" val="|3.5|4.7|10.6|5.9|19.8|7.2"/>
</p:tagLst>
</file>

<file path=ppt/tags/tag29.xml><?xml version="1.0" encoding="utf-8"?>
<p:tagLst xmlns:a="http://schemas.openxmlformats.org/drawingml/2006/main" xmlns:r="http://schemas.openxmlformats.org/officeDocument/2006/relationships" xmlns:p="http://schemas.openxmlformats.org/presentationml/2006/main">
  <p:tag name="TIMING" val="|35.6|24.8"/>
</p:tagLst>
</file>

<file path=ppt/tags/tag3.xml><?xml version="1.0" encoding="utf-8"?>
<p:tagLst xmlns:a="http://schemas.openxmlformats.org/drawingml/2006/main" xmlns:r="http://schemas.openxmlformats.org/officeDocument/2006/relationships" xmlns:p="http://schemas.openxmlformats.org/presentationml/2006/main">
  <p:tag name="TIMING" val="|4.5|7.2|3.3|3.9|5.3|5.3"/>
</p:tagLst>
</file>

<file path=ppt/tags/tag30.xml><?xml version="1.0" encoding="utf-8"?>
<p:tagLst xmlns:a="http://schemas.openxmlformats.org/drawingml/2006/main" xmlns:r="http://schemas.openxmlformats.org/officeDocument/2006/relationships" xmlns:p="http://schemas.openxmlformats.org/presentationml/2006/main">
  <p:tag name="TIMING" val="|11.4|0.7|8.2"/>
</p:tagLst>
</file>

<file path=ppt/tags/tag31.xml><?xml version="1.0" encoding="utf-8"?>
<p:tagLst xmlns:a="http://schemas.openxmlformats.org/drawingml/2006/main" xmlns:r="http://schemas.openxmlformats.org/officeDocument/2006/relationships" xmlns:p="http://schemas.openxmlformats.org/presentationml/2006/main">
  <p:tag name="TIMING" val="|7.4|5.6|9.5|8.7"/>
</p:tagLst>
</file>

<file path=ppt/tags/tag32.xml><?xml version="1.0" encoding="utf-8"?>
<p:tagLst xmlns:a="http://schemas.openxmlformats.org/drawingml/2006/main" xmlns:r="http://schemas.openxmlformats.org/officeDocument/2006/relationships" xmlns:p="http://schemas.openxmlformats.org/presentationml/2006/main">
  <p:tag name="TIMING" val="|3.2|3|7.3|13.3"/>
</p:tagLst>
</file>

<file path=ppt/tags/tag33.xml><?xml version="1.0" encoding="utf-8"?>
<p:tagLst xmlns:a="http://schemas.openxmlformats.org/drawingml/2006/main" xmlns:r="http://schemas.openxmlformats.org/officeDocument/2006/relationships" xmlns:p="http://schemas.openxmlformats.org/presentationml/2006/main">
  <p:tag name="TIMING" val="|0.5|6.5"/>
</p:tagLst>
</file>

<file path=ppt/tags/tag34.xml><?xml version="1.0" encoding="utf-8"?>
<p:tagLst xmlns:a="http://schemas.openxmlformats.org/drawingml/2006/main" xmlns:r="http://schemas.openxmlformats.org/officeDocument/2006/relationships" xmlns:p="http://schemas.openxmlformats.org/presentationml/2006/main">
  <p:tag name="TIMING" val="|28.7|4.4|6.9|1.4"/>
</p:tagLst>
</file>

<file path=ppt/tags/tag35.xml><?xml version="1.0" encoding="utf-8"?>
<p:tagLst xmlns:a="http://schemas.openxmlformats.org/drawingml/2006/main" xmlns:r="http://schemas.openxmlformats.org/officeDocument/2006/relationships" xmlns:p="http://schemas.openxmlformats.org/presentationml/2006/main">
  <p:tag name="TIMING" val="|0.8|12.3|17.7|12.4|16.6"/>
</p:tagLst>
</file>

<file path=ppt/tags/tag36.xml><?xml version="1.0" encoding="utf-8"?>
<p:tagLst xmlns:a="http://schemas.openxmlformats.org/drawingml/2006/main" xmlns:r="http://schemas.openxmlformats.org/officeDocument/2006/relationships" xmlns:p="http://schemas.openxmlformats.org/presentationml/2006/main">
  <p:tag name="TIMING" val="|21.3|5.9|5.9|8.3"/>
</p:tagLst>
</file>

<file path=ppt/tags/tag37.xml><?xml version="1.0" encoding="utf-8"?>
<p:tagLst xmlns:a="http://schemas.openxmlformats.org/drawingml/2006/main" xmlns:r="http://schemas.openxmlformats.org/officeDocument/2006/relationships" xmlns:p="http://schemas.openxmlformats.org/presentationml/2006/main">
  <p:tag name="TIMING" val="|17|1.5|1.6|4.4|2|2|9.9"/>
</p:tagLst>
</file>

<file path=ppt/tags/tag38.xml><?xml version="1.0" encoding="utf-8"?>
<p:tagLst xmlns:a="http://schemas.openxmlformats.org/drawingml/2006/main" xmlns:r="http://schemas.openxmlformats.org/officeDocument/2006/relationships" xmlns:p="http://schemas.openxmlformats.org/presentationml/2006/main">
  <p:tag name="TIMING" val="|13.7|26.3|5.4|5.2"/>
</p:tagLst>
</file>

<file path=ppt/tags/tag39.xml><?xml version="1.0" encoding="utf-8"?>
<p:tagLst xmlns:a="http://schemas.openxmlformats.org/drawingml/2006/main" xmlns:r="http://schemas.openxmlformats.org/officeDocument/2006/relationships" xmlns:p="http://schemas.openxmlformats.org/presentationml/2006/main">
  <p:tag name="TIMING" val="|13.4|3.3|5|5.7|3.3|4.2"/>
</p:tagLst>
</file>

<file path=ppt/tags/tag4.xml><?xml version="1.0" encoding="utf-8"?>
<p:tagLst xmlns:a="http://schemas.openxmlformats.org/drawingml/2006/main" xmlns:r="http://schemas.openxmlformats.org/officeDocument/2006/relationships" xmlns:p="http://schemas.openxmlformats.org/presentationml/2006/main">
  <p:tag name="TIMING" val="|3.5|7|1.7|1"/>
</p:tagLst>
</file>

<file path=ppt/tags/tag40.xml><?xml version="1.0" encoding="utf-8"?>
<p:tagLst xmlns:a="http://schemas.openxmlformats.org/drawingml/2006/main" xmlns:r="http://schemas.openxmlformats.org/officeDocument/2006/relationships" xmlns:p="http://schemas.openxmlformats.org/presentationml/2006/main">
  <p:tag name="TIMING" val="|7.6|11.6|31.4|1.6"/>
</p:tagLst>
</file>

<file path=ppt/tags/tag5.xml><?xml version="1.0" encoding="utf-8"?>
<p:tagLst xmlns:a="http://schemas.openxmlformats.org/drawingml/2006/main" xmlns:r="http://schemas.openxmlformats.org/officeDocument/2006/relationships" xmlns:p="http://schemas.openxmlformats.org/presentationml/2006/main">
  <p:tag name="TIMING" val="|8.3|15.8"/>
</p:tagLst>
</file>

<file path=ppt/tags/tag6.xml><?xml version="1.0" encoding="utf-8"?>
<p:tagLst xmlns:a="http://schemas.openxmlformats.org/drawingml/2006/main" xmlns:r="http://schemas.openxmlformats.org/officeDocument/2006/relationships" xmlns:p="http://schemas.openxmlformats.org/presentationml/2006/main">
  <p:tag name="TIMING" val="|6.9|19.4|8.8|20.4|6.4|3.2|5.1|5.8|8.4|4.5|2.6|13.2"/>
</p:tagLst>
</file>

<file path=ppt/tags/tag7.xml><?xml version="1.0" encoding="utf-8"?>
<p:tagLst xmlns:a="http://schemas.openxmlformats.org/drawingml/2006/main" xmlns:r="http://schemas.openxmlformats.org/officeDocument/2006/relationships" xmlns:p="http://schemas.openxmlformats.org/presentationml/2006/main">
  <p:tag name="TIMING" val="|6.5|30.6|4|8.3"/>
</p:tagLst>
</file>

<file path=ppt/tags/tag8.xml><?xml version="1.0" encoding="utf-8"?>
<p:tagLst xmlns:a="http://schemas.openxmlformats.org/drawingml/2006/main" xmlns:r="http://schemas.openxmlformats.org/officeDocument/2006/relationships" xmlns:p="http://schemas.openxmlformats.org/presentationml/2006/main">
  <p:tag name="TIMING" val="|8.1|4.5|6.8"/>
</p:tagLst>
</file>

<file path=ppt/tags/tag9.xml><?xml version="1.0" encoding="utf-8"?>
<p:tagLst xmlns:a="http://schemas.openxmlformats.org/drawingml/2006/main" xmlns:r="http://schemas.openxmlformats.org/officeDocument/2006/relationships" xmlns:p="http://schemas.openxmlformats.org/presentationml/2006/main">
  <p:tag name="TIMING" val="|25.4|5.8|11.6|15.8|1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2500</TotalTime>
  <Words>6983</Words>
  <Application>Microsoft Office PowerPoint</Application>
  <PresentationFormat>ワイド画面</PresentationFormat>
  <Paragraphs>898</Paragraphs>
  <Slides>65</Slides>
  <Notes>19</Notes>
  <HiddenSlides>0</HiddenSlides>
  <MMClips>2</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65</vt:i4>
      </vt:variant>
    </vt:vector>
  </HeadingPairs>
  <TitlesOfParts>
    <vt:vector size="72" baseType="lpstr">
      <vt:lpstr>ＭＳ Ｐゴシック</vt:lpstr>
      <vt:lpstr>ＭＳ ゴシック</vt:lpstr>
      <vt:lpstr>游ゴシック</vt:lpstr>
      <vt:lpstr>游ゴシック Light</vt:lpstr>
      <vt:lpstr>Arial</vt:lpstr>
      <vt:lpstr>Rockwell Condensed</vt:lpstr>
      <vt:lpstr>Office テーマ</vt:lpstr>
      <vt:lpstr>PowerPoint プレゼンテーション</vt:lpstr>
      <vt:lpstr>１　情報社会と情報　　 （　　）内に適する語句を下のタイルを移動して埋めよ (1)　DIKW　データ（Data）→情報（Information）→知識(Knowledge)→Wisdom（知恵）</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ディジタル化された情報　 （　　）内に適する語句を下のタイルを移動して埋めよ</vt:lpstr>
      <vt:lpstr>PowerPoint プレゼンテーション</vt:lpstr>
      <vt:lpstr>(5)　情報社会の光（利便性）と影（危険性）</vt:lpstr>
      <vt:lpstr>PowerPoint プレゼンテーション</vt:lpstr>
      <vt:lpstr>(5-2)　情報化の影(ネットで起こりうる問題やマナー違反)</vt:lpstr>
      <vt:lpstr>(６)　個人情報保護</vt:lpstr>
      <vt:lpstr>(7)　企業・行政・学校・医療機関など法人の立場からの個人情報保護と情報公開に関する遵守事項：個人情報保護法：個人情報流出や無断転売を防止 ➡個人情報を収集し管理する側が「セキュリティポリシー」に基づいて守る</vt:lpstr>
      <vt:lpstr>３　メディアの特徴　　（　　）内に右のタイルを埋めよ</vt:lpstr>
      <vt:lpstr>(1)　メディアの特徴　　右側モデルは実教出版社「最新情報の科学」より一部を画像として引用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情報メディア比較　</vt:lpstr>
      <vt:lpstr>PowerPoint プレゼンテーション</vt:lpstr>
      <vt:lpstr>PowerPoint プレゼンテーション</vt:lpstr>
      <vt:lpstr>(５)　伝達メディア：詳細は「コンピュータのしくみ」「ネットワーク」で学習</vt:lpstr>
      <vt:lpstr>４　メディアリテラシー</vt:lpstr>
      <vt:lpstr>PowerPoint プレゼンテーション</vt:lpstr>
      <vt:lpstr>④　メディアリテラシー再掲</vt:lpstr>
      <vt:lpstr>PowerPoint プレゼンテーション</vt:lpstr>
      <vt:lpstr>５　知的所有権</vt:lpstr>
      <vt:lpstr>(1) 産業財産権 (1-1) 産業財産権に関する概要と存続期間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④商標権実例をネット上で検索して、画像キャプチャを行い、下枠中に張ってください。</vt:lpstr>
      <vt:lpstr>PowerPoint プレゼンテーション</vt:lpstr>
      <vt:lpstr>PowerPoint プレゼンテーション</vt:lpstr>
      <vt:lpstr>PowerPoint プレゼンテーション</vt:lpstr>
      <vt:lpstr>(2-2)  著作権に関する概要から権利の名称と分類を(　　)内にタイルを埋めて回答せよ</vt:lpstr>
      <vt:lpstr>PowerPoint プレゼンテーション</vt:lpstr>
      <vt:lpstr>(2-3) 法体系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情報Ⅰ</dc:title>
  <dc:creator>n s</dc:creator>
  <cp:lastModifiedBy>s n</cp:lastModifiedBy>
  <cp:revision>59</cp:revision>
  <dcterms:created xsi:type="dcterms:W3CDTF">2023-04-02T15:52:43Z</dcterms:created>
  <dcterms:modified xsi:type="dcterms:W3CDTF">2024-05-08T04:06:04Z</dcterms:modified>
</cp:coreProperties>
</file>