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3" r:id="rId4"/>
    <p:sldId id="274" r:id="rId5"/>
    <p:sldId id="277" r:id="rId6"/>
    <p:sldId id="276" r:id="rId7"/>
    <p:sldId id="278" r:id="rId8"/>
    <p:sldId id="279" r:id="rId9"/>
    <p:sldId id="283" r:id="rId10"/>
    <p:sldId id="287" r:id="rId11"/>
    <p:sldId id="288" r:id="rId12"/>
    <p:sldId id="267" r:id="rId13"/>
    <p:sldId id="280" r:id="rId14"/>
    <p:sldId id="290" r:id="rId15"/>
    <p:sldId id="291" r:id="rId16"/>
    <p:sldId id="269" r:id="rId17"/>
    <p:sldId id="271" r:id="rId18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274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FA9FF-1778-4041-9817-E32A4FA6879E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50131-571E-4F87-B545-CCC22C14D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42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68099-62C8-4F12-8427-0253608CDC78}" type="datetimeFigureOut">
              <a:rPr kumimoji="1" lang="ja-JP" altLang="en-US" smtClean="0"/>
              <a:pPr/>
              <a:t>2023/5/11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1D6C-B86F-47E5-AB94-6F4A618D64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11760" y="2859782"/>
            <a:ext cx="4896544" cy="129614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1-14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論理回路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基本論理回路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AND,OR,NOT,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応用として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NAND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50A3A1D-FD6F-BA42-B129-353F8E5E468D}"/>
              </a:ext>
            </a:extLst>
          </p:cNvPr>
          <p:cNvSpPr txBox="1"/>
          <p:nvPr/>
        </p:nvSpPr>
        <p:spPr>
          <a:xfrm>
            <a:off x="3343710" y="1491630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EDA7AA0-591B-5A21-AEDC-24A6E99A0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339502"/>
            <a:ext cx="8511540" cy="428396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653055E-74B2-0118-B5F1-ECD9D077E588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AA315B-6726-FC9A-FDF9-A70C7D421A25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831BAF-1ADA-0427-E446-700490F8FAD8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D85021-12EC-599D-9480-1AB89A90C30E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B83F91-6C9B-63B1-87E1-279144973875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1738A8-8205-AEC0-785F-D5C0C7DC9DCE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E94D0D-1E62-3A51-8008-C1C980321FC6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686106-EF10-1596-1A5E-0D34209ED786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041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BC2D68F6-0B74-1096-FB59-0336891945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84"/>
          <a:stretch/>
        </p:blipFill>
        <p:spPr>
          <a:xfrm>
            <a:off x="244602" y="252222"/>
            <a:ext cx="8405128" cy="4639056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3D84128-7C26-AA51-CBD0-5802383D13B7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61499EF-C137-520C-D294-A1012DA864C9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46638DC-32AD-63C7-E84F-C6F15CBCB3F6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652690A-FAA3-426F-F7BB-A8F1940EC7DB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AC65069-47A7-0A64-332F-1CD5C9F3149E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99DA766-EF7B-9635-F414-704BCA8D0810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28F4C51-0A9D-E8DF-585E-4C40A5A89233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25BE7DB-0DC5-F223-1523-6BEE523BE307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549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547664" y="794742"/>
          <a:ext cx="2802880" cy="4097288"/>
        </p:xfrm>
        <a:graphic>
          <a:graphicData uri="http://schemas.openxmlformats.org/drawingml/2006/table">
            <a:tbl>
              <a:tblPr/>
              <a:tblGrid>
                <a:gridCol w="70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3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問題２　真理値表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20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出力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2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2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2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2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2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2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4860032" y="771551"/>
          <a:ext cx="2730872" cy="4104454"/>
        </p:xfrm>
        <a:graphic>
          <a:graphicData uri="http://schemas.openxmlformats.org/drawingml/2006/table">
            <a:tbl>
              <a:tblPr/>
              <a:tblGrid>
                <a:gridCol w="682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26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問題３　真理値表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出力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DF11931-B2E9-7B98-7075-6FBED24F9D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98"/>
          <a:stretch/>
        </p:blipFill>
        <p:spPr>
          <a:xfrm>
            <a:off x="184404" y="119634"/>
            <a:ext cx="8354115" cy="490423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2B8700A-D0FB-7610-D21D-522852467147}"/>
              </a:ext>
            </a:extLst>
          </p:cNvPr>
          <p:cNvSpPr txBox="1"/>
          <p:nvPr/>
        </p:nvSpPr>
        <p:spPr>
          <a:xfrm>
            <a:off x="8460432" y="170765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0</a:t>
            </a:r>
            <a:endParaRPr lang="ja-JP" altLang="en-US" sz="2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483D62-9875-CB69-1898-47AE2BE81E58}"/>
              </a:ext>
            </a:extLst>
          </p:cNvPr>
          <p:cNvSpPr txBox="1"/>
          <p:nvPr/>
        </p:nvSpPr>
        <p:spPr>
          <a:xfrm>
            <a:off x="8460432" y="350785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0</a:t>
            </a:r>
            <a:endParaRPr lang="ja-JP" altLang="en-US" sz="2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FAF4B6-BCCB-A3F7-7A51-593ED9E070E2}"/>
              </a:ext>
            </a:extLst>
          </p:cNvPr>
          <p:cNvSpPr txBox="1"/>
          <p:nvPr/>
        </p:nvSpPr>
        <p:spPr>
          <a:xfrm>
            <a:off x="8460432" y="221171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1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74009B-A4E3-059B-BE2D-9C6FEDC7EE31}"/>
              </a:ext>
            </a:extLst>
          </p:cNvPr>
          <p:cNvSpPr txBox="1"/>
          <p:nvPr/>
        </p:nvSpPr>
        <p:spPr>
          <a:xfrm>
            <a:off x="8460432" y="386789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0</a:t>
            </a:r>
            <a:endParaRPr lang="ja-JP" altLang="en-US" sz="2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5AAABC-253E-DEC7-FC2D-7A6E98CFD053}"/>
              </a:ext>
            </a:extLst>
          </p:cNvPr>
          <p:cNvSpPr txBox="1"/>
          <p:nvPr/>
        </p:nvSpPr>
        <p:spPr>
          <a:xfrm>
            <a:off x="8460432" y="314781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1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6BFF45-31FB-5126-056A-D7F25A9EF884}"/>
              </a:ext>
            </a:extLst>
          </p:cNvPr>
          <p:cNvSpPr txBox="1"/>
          <p:nvPr/>
        </p:nvSpPr>
        <p:spPr>
          <a:xfrm>
            <a:off x="8460432" y="264375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1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56BD58-2905-FC03-531D-4D02A5DFD36E}"/>
              </a:ext>
            </a:extLst>
          </p:cNvPr>
          <p:cNvSpPr txBox="1"/>
          <p:nvPr/>
        </p:nvSpPr>
        <p:spPr>
          <a:xfrm>
            <a:off x="8532440" y="134761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0</a:t>
            </a:r>
            <a:endParaRPr lang="ja-JP" altLang="en-US" sz="28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7FCBF9-0E91-FFBF-27E2-EE319D60AF87}"/>
              </a:ext>
            </a:extLst>
          </p:cNvPr>
          <p:cNvSpPr txBox="1"/>
          <p:nvPr/>
        </p:nvSpPr>
        <p:spPr>
          <a:xfrm>
            <a:off x="8460432" y="429994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0</a:t>
            </a:r>
            <a:endParaRPr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42DF61CF-1895-54E1-D9EE-55A59266B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42" y="73914"/>
            <a:ext cx="8852916" cy="499567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DDF04E-EA58-13F1-8FBA-AE8C2984EE78}"/>
              </a:ext>
            </a:extLst>
          </p:cNvPr>
          <p:cNvSpPr txBox="1"/>
          <p:nvPr/>
        </p:nvSpPr>
        <p:spPr>
          <a:xfrm>
            <a:off x="1475656" y="1059582"/>
            <a:ext cx="259228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３入力加算結果の１桁目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55A10C-152B-697D-8B52-D0B4C9D00F0A}"/>
              </a:ext>
            </a:extLst>
          </p:cNvPr>
          <p:cNvSpPr txBox="1"/>
          <p:nvPr/>
        </p:nvSpPr>
        <p:spPr>
          <a:xfrm>
            <a:off x="251520" y="699542"/>
            <a:ext cx="259228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３入力加算結果の２桁目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805388-08D5-DBC4-70E0-DFD472043AF9}"/>
              </a:ext>
            </a:extLst>
          </p:cNvPr>
          <p:cNvSpPr txBox="1"/>
          <p:nvPr/>
        </p:nvSpPr>
        <p:spPr>
          <a:xfrm>
            <a:off x="179512" y="1203598"/>
            <a:ext cx="134989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全加算器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878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676A1DC-5BCA-6789-200C-E5891C1F5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98" y="96012"/>
            <a:ext cx="8566404" cy="495147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F3B2FC-33B5-7107-BD1A-083AAA2F44ED}"/>
              </a:ext>
            </a:extLst>
          </p:cNvPr>
          <p:cNvSpPr txBox="1"/>
          <p:nvPr/>
        </p:nvSpPr>
        <p:spPr>
          <a:xfrm>
            <a:off x="8028384" y="339502"/>
            <a:ext cx="64807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</a:t>
            </a:r>
            <a:endParaRPr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945EBB-A16C-3B1F-9B18-9A4CCCEE7356}"/>
              </a:ext>
            </a:extLst>
          </p:cNvPr>
          <p:cNvSpPr txBox="1"/>
          <p:nvPr/>
        </p:nvSpPr>
        <p:spPr>
          <a:xfrm>
            <a:off x="8028384" y="1347614"/>
            <a:ext cx="64807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</a:t>
            </a:r>
            <a:endParaRPr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55E95C-D5D0-8AB2-0A90-B3B520EBB358}"/>
              </a:ext>
            </a:extLst>
          </p:cNvPr>
          <p:cNvSpPr txBox="1"/>
          <p:nvPr/>
        </p:nvSpPr>
        <p:spPr>
          <a:xfrm>
            <a:off x="8028384" y="843558"/>
            <a:ext cx="64807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</a:t>
            </a:r>
            <a:endParaRPr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A49F4C-2E6D-8248-30EF-5F08FC87B1B2}"/>
              </a:ext>
            </a:extLst>
          </p:cNvPr>
          <p:cNvSpPr txBox="1"/>
          <p:nvPr/>
        </p:nvSpPr>
        <p:spPr>
          <a:xfrm>
            <a:off x="7668344" y="1851670"/>
            <a:ext cx="100811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n-1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94776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467544" y="1779662"/>
          <a:ext cx="3336033" cy="185420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112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入力①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入力②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図 2" descr="1920px-NAND_ANSI_Labelle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771550"/>
            <a:ext cx="2304256" cy="96010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83568" y="33950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応用・発展項目　　ＮＡＮＤ回路：</a:t>
            </a:r>
            <a:r>
              <a:rPr kumimoji="1" lang="en-US" altLang="ja-JP" sz="2000" dirty="0"/>
              <a:t>NOT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AND</a:t>
            </a:r>
            <a:r>
              <a:rPr kumimoji="1" lang="ja-JP" altLang="en-US" sz="2000" dirty="0" err="1"/>
              <a:t>、</a:t>
            </a:r>
            <a:r>
              <a:rPr kumimoji="1" lang="ja-JP" altLang="en-US" sz="2000" dirty="0"/>
              <a:t>すなわち</a:t>
            </a:r>
            <a:r>
              <a:rPr kumimoji="1" lang="en-US" altLang="ja-JP" sz="2000" dirty="0"/>
              <a:t>AND</a:t>
            </a:r>
            <a:r>
              <a:rPr kumimoji="1" lang="ja-JP" altLang="en-US" sz="2000" dirty="0"/>
              <a:t>回路の反転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55976" y="113159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NAND</a:t>
            </a:r>
            <a:r>
              <a:rPr kumimoji="1" lang="ja-JP" altLang="en-US" dirty="0"/>
              <a:t>回路の組合せで</a:t>
            </a:r>
            <a:endParaRPr kumimoji="1" lang="en-US" altLang="ja-JP" dirty="0"/>
          </a:p>
          <a:p>
            <a:r>
              <a:rPr lang="ja-JP" altLang="en-US" dirty="0"/>
              <a:t>あらゆる回路を組むことができる</a:t>
            </a:r>
            <a:endParaRPr lang="en-US" altLang="ja-JP" dirty="0"/>
          </a:p>
          <a:p>
            <a:r>
              <a:rPr kumimoji="1" lang="ja-JP" altLang="en-US" dirty="0"/>
              <a:t>➡大量生産でコストカット可能</a:t>
            </a:r>
          </a:p>
        </p:txBody>
      </p:sp>
      <p:pic>
        <p:nvPicPr>
          <p:cNvPr id="8" name="図 7" descr="1920px-NAND_ANSI_Labelle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283718"/>
            <a:ext cx="2304256" cy="960106"/>
          </a:xfrm>
          <a:prstGeom prst="rect">
            <a:avLst/>
          </a:prstGeom>
        </p:spPr>
      </p:pic>
      <p:cxnSp>
        <p:nvCxnSpPr>
          <p:cNvPr id="10" name="直線コネクタ 9"/>
          <p:cNvCxnSpPr/>
          <p:nvPr/>
        </p:nvCxnSpPr>
        <p:spPr>
          <a:xfrm>
            <a:off x="5364088" y="2552700"/>
            <a:ext cx="0" cy="4320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4932040" y="2764914"/>
            <a:ext cx="432048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5273030" y="269671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07905" y="3363838"/>
            <a:ext cx="5436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上は</a:t>
            </a:r>
            <a:r>
              <a:rPr kumimoji="1" lang="en-US" altLang="ja-JP" sz="2400" dirty="0"/>
              <a:t>NAND</a:t>
            </a:r>
            <a:r>
              <a:rPr kumimoji="1" lang="ja-JP" altLang="en-US" sz="2400" dirty="0"/>
              <a:t>回路</a:t>
            </a:r>
            <a:r>
              <a:rPr lang="ja-JP" altLang="en-US" sz="2400" dirty="0"/>
              <a:t>で組んだ</a:t>
            </a:r>
            <a:r>
              <a:rPr lang="en-US" altLang="ja-JP" sz="2400" dirty="0"/>
              <a:t>NOT</a:t>
            </a:r>
            <a:r>
              <a:rPr kumimoji="1" lang="ja-JP" altLang="en-US" sz="2400"/>
              <a:t>回路</a:t>
            </a:r>
            <a:endParaRPr kumimoji="1" lang="en-US" altLang="ja-JP" sz="2400" dirty="0"/>
          </a:p>
          <a:p>
            <a:r>
              <a:rPr lang="ja-JP" altLang="en-US" sz="2400" dirty="0"/>
              <a:t>では、</a:t>
            </a:r>
            <a:r>
              <a:rPr lang="en-US" altLang="ja-JP" sz="2400" dirty="0"/>
              <a:t>NAND</a:t>
            </a:r>
            <a:r>
              <a:rPr lang="ja-JP" altLang="en-US" sz="2400" dirty="0"/>
              <a:t>回路で</a:t>
            </a:r>
            <a:r>
              <a:rPr lang="en-US" altLang="ja-JP" sz="2400" dirty="0"/>
              <a:t>AND</a:t>
            </a:r>
            <a:r>
              <a:rPr lang="ja-JP" altLang="en-US" sz="2400" dirty="0"/>
              <a:t>回路、</a:t>
            </a:r>
            <a:r>
              <a:rPr lang="en-US" altLang="ja-JP" sz="2400" dirty="0"/>
              <a:t>OR</a:t>
            </a:r>
            <a:r>
              <a:rPr lang="ja-JP" altLang="en-US" sz="2400" dirty="0"/>
              <a:t>回路を</a:t>
            </a:r>
            <a:endParaRPr lang="en-US" altLang="ja-JP" sz="2400" dirty="0"/>
          </a:p>
          <a:p>
            <a:r>
              <a:rPr lang="ja-JP" altLang="en-US" sz="2400" dirty="0"/>
              <a:t>組む方法は？</a:t>
            </a:r>
            <a:endParaRPr lang="en-US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1920px-NAND_ANSI_Labelle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771550"/>
            <a:ext cx="2304256" cy="960106"/>
          </a:xfrm>
          <a:prstGeom prst="rect">
            <a:avLst/>
          </a:prstGeom>
        </p:spPr>
      </p:pic>
      <p:pic>
        <p:nvPicPr>
          <p:cNvPr id="3" name="図 2" descr="1920px-NAND_ANSI_Labelle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771550"/>
            <a:ext cx="2304256" cy="960106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3131840" y="1040532"/>
            <a:ext cx="0" cy="4320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699792" y="1252746"/>
            <a:ext cx="432048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3040782" y="118454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1920px-NAND_ANSI_Labelle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27734"/>
            <a:ext cx="2304256" cy="960106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>
          <a:xfrm>
            <a:off x="1331640" y="2696716"/>
            <a:ext cx="0" cy="4320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899592" y="2908930"/>
            <a:ext cx="432048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1240582" y="284073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1920px-NAND_ANSI_Labelle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507854"/>
            <a:ext cx="2304256" cy="960106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331640" y="3776836"/>
            <a:ext cx="0" cy="4320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899592" y="3989050"/>
            <a:ext cx="432048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1240582" y="39208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 descr="1920px-NAND_ANSI_Labelle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003798"/>
            <a:ext cx="2304256" cy="960106"/>
          </a:xfrm>
          <a:prstGeom prst="rect">
            <a:avLst/>
          </a:prstGeom>
        </p:spPr>
      </p:pic>
      <p:cxnSp>
        <p:nvCxnSpPr>
          <p:cNvPr id="16" name="直線コネクタ 15"/>
          <p:cNvCxnSpPr/>
          <p:nvPr/>
        </p:nvCxnSpPr>
        <p:spPr>
          <a:xfrm>
            <a:off x="3059832" y="2931790"/>
            <a:ext cx="0" cy="36956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059832" y="3651870"/>
            <a:ext cx="0" cy="36004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067944" y="39399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400" dirty="0"/>
              <a:t>NAND</a:t>
            </a:r>
            <a:r>
              <a:rPr lang="ja-JP" altLang="en-US" sz="2400" dirty="0"/>
              <a:t>回路で組んだ　</a:t>
            </a:r>
            <a:r>
              <a:rPr lang="en-US" altLang="ja-JP" sz="2400" dirty="0"/>
              <a:t>OR</a:t>
            </a:r>
            <a:r>
              <a:rPr lang="ja-JP" altLang="en-US" sz="2400" dirty="0"/>
              <a:t>回路</a:t>
            </a:r>
            <a:endParaRPr lang="en-US" altLang="ja-JP" sz="2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4067944" y="1779662"/>
            <a:ext cx="4116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NAND</a:t>
            </a:r>
            <a:r>
              <a:rPr lang="ja-JP" altLang="en-US" sz="2400" dirty="0"/>
              <a:t>回路で組んだ　</a:t>
            </a:r>
            <a:r>
              <a:rPr lang="en-US" altLang="ja-JP" sz="2400" dirty="0"/>
              <a:t>AND</a:t>
            </a:r>
            <a:r>
              <a:rPr lang="ja-JP" altLang="en-US" sz="2400" dirty="0"/>
              <a:t>回路</a:t>
            </a:r>
            <a:endParaRPr lang="en-US" altLang="ja-JP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1469BEE-A5B8-2485-E86B-A55FEAC1C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3478"/>
            <a:ext cx="8388096" cy="483717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F9A7E97-84B4-D6E0-7169-918C10131CBA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84502E-9BBD-5D7C-26AB-E4EBB7FCB66B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D9E4B2-2D3B-062C-A760-8D53E4F55BE0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1C0833-06C7-850A-EC0A-EEDF596CD33E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712E46-D633-7F7A-E1B0-E42DE284BB8C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7BBDC5-D9AA-EB92-FFAD-9F5345ABFE61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D8A571-8A9B-00A3-37CF-344DE4A20F33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A86EB8-A9E1-6054-5B0D-20F31B932770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8EF5171-22B1-39A5-0EC6-7C2E1AE71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466" y="535686"/>
            <a:ext cx="3973068" cy="4072128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15B425F-525A-BA22-4AED-F17B49F80D93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FC9A12-1B4B-D574-AA6F-1710B9A15E89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38680B-62D2-C3AA-0D42-CB6E845A5078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5DEE60-CB28-BDDA-9301-85509204408B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AA17B6-39F2-1217-D24A-D00891DEFF94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170D271-778A-DE22-5D53-4B86180E4BEE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011536-F6F6-08BC-E0AD-158DF91DF544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ADABED-514A-EB26-4FFB-49FF7FA669E0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5A07D4A-8243-8D09-321E-E67193DA15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93"/>
          <a:stretch/>
        </p:blipFill>
        <p:spPr>
          <a:xfrm>
            <a:off x="251520" y="51470"/>
            <a:ext cx="8181285" cy="501396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9286865-A110-6018-16D0-A70E1514FFA5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A4CBF8-9884-12F6-12DF-DED2F2E97117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8C55B2-D835-A5D2-AC24-D1FD1802D6F0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0A6F90-00CE-648C-F509-0A24650383E6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1565C8-9AF9-6ABF-BA13-0C4B576FCDCB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FF643DA-43A3-21BD-5923-7C8ECD1160DD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04D4DC-0F18-6AAD-E6FD-55A93494CC2E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2A11F01-BAAC-00D8-26C2-42CF9467D65D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EA3A87D-5F7A-B893-C57E-9EF72E6EE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516" y="464058"/>
            <a:ext cx="3934968" cy="421538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A206C4-DCC4-FBE8-7D0E-BD32AE5F093E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A9B8BD-7A44-9D0F-B318-2BB782863E8D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127CB5-9B81-77E4-8ACF-D3FBF524CC74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304FD0-81E4-2FC3-1370-A6716E546381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2E468B-8EC0-5D2D-484E-505E7E503B10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C07181-53D7-DFC0-FC7D-AFF00B117A7A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3A094A9-ADA0-654E-96C6-AC98B02E7893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624350-94DD-4BC4-4068-0E403524D00C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CE8F63B-CCCF-86C8-2BC6-91E87C84A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55526"/>
            <a:ext cx="8368284" cy="392125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7B49558-4564-4431-8B9D-46938BA3DC49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7BB27B-C5FA-FA18-3B0E-3EA4694704D7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AA2964-5634-5D70-84CA-01A90870A5F1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E85773-1F01-F598-60D6-3DF9A529C37C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3C2F39-FA53-B37D-B82F-EE2FED87ED5D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B2354A-4D4D-E495-034E-9DE30181FBA5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9A18F7-4CBF-96ED-13B0-410F98767D12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88E6C-5B81-15D6-E944-58C8BD0B8E92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EBFAC87-ACBA-F02A-553F-B607E68F0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684" y="1332738"/>
            <a:ext cx="4294632" cy="247802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1BFB7FD-52C3-152A-4344-82A7923FD699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939728-D3EC-9CEB-5CA3-27666E08498D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2D7AB1-DD67-333B-9CB8-9F1D56D98EF4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0D1025-ACA6-4282-5F1C-5770EDF866E2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D84FE7-BCC0-7732-B33E-3F2EE6716C87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67CAE8-C44D-D3D0-434C-CD41C829D995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690507-168D-C00B-3740-0EC354987FE2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2C8E88-CAD0-BE26-CA31-26A6EE3553D8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133FE2D-CEF3-06A8-81CA-9FEE2AA7D2D0}"/>
              </a:ext>
            </a:extLst>
          </p:cNvPr>
          <p:cNvSpPr/>
          <p:nvPr/>
        </p:nvSpPr>
        <p:spPr bwMode="auto">
          <a:xfrm>
            <a:off x="716877" y="1817152"/>
            <a:ext cx="371475" cy="3619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1F020EF-DD30-559E-6FA9-AB68F82FFD40}"/>
              </a:ext>
            </a:extLst>
          </p:cNvPr>
          <p:cNvCxnSpPr/>
          <p:nvPr/>
        </p:nvCxnSpPr>
        <p:spPr>
          <a:xfrm rot="10800000" flipV="1">
            <a:off x="1089712" y="1997659"/>
            <a:ext cx="666421" cy="3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2E7B35-EB31-7F98-6FC1-BA0FE3AF666C}"/>
              </a:ext>
            </a:extLst>
          </p:cNvPr>
          <p:cNvSpPr/>
          <p:nvPr/>
        </p:nvSpPr>
        <p:spPr bwMode="auto">
          <a:xfrm>
            <a:off x="716877" y="2217202"/>
            <a:ext cx="371475" cy="3714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9E56CE4-D94C-E286-D9FC-8AEC8944241D}"/>
              </a:ext>
            </a:extLst>
          </p:cNvPr>
          <p:cNvCxnSpPr/>
          <p:nvPr/>
        </p:nvCxnSpPr>
        <p:spPr>
          <a:xfrm rot="10800000" flipV="1">
            <a:off x="1097595" y="2392689"/>
            <a:ext cx="666421" cy="3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C374CB8-2BFB-1B62-9E01-98F8B423493B}"/>
              </a:ext>
            </a:extLst>
          </p:cNvPr>
          <p:cNvSpPr/>
          <p:nvPr/>
        </p:nvSpPr>
        <p:spPr bwMode="auto">
          <a:xfrm>
            <a:off x="735927" y="3531652"/>
            <a:ext cx="371475" cy="3714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5DFD39F-2F75-0F4B-4071-585E6A795F22}"/>
              </a:ext>
            </a:extLst>
          </p:cNvPr>
          <p:cNvCxnSpPr/>
          <p:nvPr/>
        </p:nvCxnSpPr>
        <p:spPr>
          <a:xfrm rot="10800000" flipV="1">
            <a:off x="1115523" y="3700268"/>
            <a:ext cx="666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カギ線コネクタ 31">
            <a:extLst>
              <a:ext uri="{FF2B5EF4-FFF2-40B4-BE49-F238E27FC236}">
                <a16:creationId xmlns:a16="http://schemas.microsoft.com/office/drawing/2014/main" id="{B155A6F7-6AC2-6A1C-CF61-5EECEBA835ED}"/>
              </a:ext>
            </a:extLst>
          </p:cNvPr>
          <p:cNvCxnSpPr/>
          <p:nvPr/>
        </p:nvCxnSpPr>
        <p:spPr>
          <a:xfrm flipV="1">
            <a:off x="2620069" y="2558033"/>
            <a:ext cx="1595085" cy="113417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55BA4B0-7E08-723C-4EF3-CB85DC568F2B}"/>
              </a:ext>
            </a:extLst>
          </p:cNvPr>
          <p:cNvCxnSpPr/>
          <p:nvPr/>
        </p:nvCxnSpPr>
        <p:spPr>
          <a:xfrm rot="10800000" flipV="1">
            <a:off x="2601194" y="2173660"/>
            <a:ext cx="1611039" cy="23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0084718-F74D-63CB-2B10-4BA20C1EF19C}"/>
              </a:ext>
            </a:extLst>
          </p:cNvPr>
          <p:cNvCxnSpPr/>
          <p:nvPr/>
        </p:nvCxnSpPr>
        <p:spPr>
          <a:xfrm rot="10800000">
            <a:off x="4984975" y="2360817"/>
            <a:ext cx="621968" cy="7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42AEBAB-CC69-11B7-7931-3587AF82146E}"/>
              </a:ext>
            </a:extLst>
          </p:cNvPr>
          <p:cNvGrpSpPr>
            <a:grpSpLocks/>
          </p:cNvGrpSpPr>
          <p:nvPr/>
        </p:nvGrpSpPr>
        <p:grpSpPr bwMode="auto">
          <a:xfrm>
            <a:off x="5574639" y="1893352"/>
            <a:ext cx="466794" cy="638175"/>
            <a:chOff x="4972050" y="352425"/>
            <a:chExt cx="464142" cy="647700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A45A27CF-235B-B890-67F2-D28D8FF23595}"/>
                </a:ext>
              </a:extLst>
            </p:cNvPr>
            <p:cNvSpPr/>
            <p:nvPr/>
          </p:nvSpPr>
          <p:spPr>
            <a:xfrm>
              <a:off x="5019405" y="632773"/>
              <a:ext cx="369365" cy="3673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" name="テキスト ボックス 46">
              <a:extLst>
                <a:ext uri="{FF2B5EF4-FFF2-40B4-BE49-F238E27FC236}">
                  <a16:creationId xmlns:a16="http://schemas.microsoft.com/office/drawing/2014/main" id="{4BC0B83B-F83C-1C61-575C-1C7D3A962FA7}"/>
                </a:ext>
              </a:extLst>
            </p:cNvPr>
            <p:cNvSpPr txBox="1"/>
            <p:nvPr/>
          </p:nvSpPr>
          <p:spPr>
            <a:xfrm>
              <a:off x="4972050" y="352425"/>
              <a:ext cx="464142" cy="26551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100" b="1" dirty="0"/>
                <a:t>出力</a:t>
              </a:r>
            </a:p>
          </p:txBody>
        </p:sp>
      </p:grpSp>
      <p:sp>
        <p:nvSpPr>
          <p:cNvPr id="15" name="テキスト ボックス 137">
            <a:extLst>
              <a:ext uri="{FF2B5EF4-FFF2-40B4-BE49-F238E27FC236}">
                <a16:creationId xmlns:a16="http://schemas.microsoft.com/office/drawing/2014/main" id="{272A7E46-46D9-59DC-A6F8-14C93793BB16}"/>
              </a:ext>
            </a:extLst>
          </p:cNvPr>
          <p:cNvSpPr txBox="1"/>
          <p:nvPr/>
        </p:nvSpPr>
        <p:spPr bwMode="auto">
          <a:xfrm>
            <a:off x="602577" y="1540927"/>
            <a:ext cx="607859" cy="27571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/>
              <a:t>入力①</a:t>
            </a:r>
          </a:p>
        </p:txBody>
      </p:sp>
      <p:sp>
        <p:nvSpPr>
          <p:cNvPr id="16" name="テキスト ボックス 140">
            <a:extLst>
              <a:ext uri="{FF2B5EF4-FFF2-40B4-BE49-F238E27FC236}">
                <a16:creationId xmlns:a16="http://schemas.microsoft.com/office/drawing/2014/main" id="{6F885118-B028-A77F-C1FC-CD7C34AF3E1E}"/>
              </a:ext>
            </a:extLst>
          </p:cNvPr>
          <p:cNvSpPr txBox="1"/>
          <p:nvPr/>
        </p:nvSpPr>
        <p:spPr bwMode="auto">
          <a:xfrm>
            <a:off x="612102" y="2617252"/>
            <a:ext cx="607859" cy="27571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/>
              <a:t>入力②</a:t>
            </a:r>
          </a:p>
        </p:txBody>
      </p:sp>
      <p:sp>
        <p:nvSpPr>
          <p:cNvPr id="17" name="テキスト ボックス 143">
            <a:extLst>
              <a:ext uri="{FF2B5EF4-FFF2-40B4-BE49-F238E27FC236}">
                <a16:creationId xmlns:a16="http://schemas.microsoft.com/office/drawing/2014/main" id="{EC3FF8B1-9D01-EA29-36D1-35A11D3305F5}"/>
              </a:ext>
            </a:extLst>
          </p:cNvPr>
          <p:cNvSpPr txBox="1"/>
          <p:nvPr/>
        </p:nvSpPr>
        <p:spPr bwMode="auto">
          <a:xfrm>
            <a:off x="631152" y="3922177"/>
            <a:ext cx="607859" cy="27571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/>
              <a:t>入力③</a:t>
            </a: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62BB708F-4799-AF48-1AD1-CEAD4F7DBD60}"/>
              </a:ext>
            </a:extLst>
          </p:cNvPr>
          <p:cNvGraphicFramePr>
            <a:graphicFrameLocks noGrp="1"/>
          </p:cNvGraphicFramePr>
          <p:nvPr/>
        </p:nvGraphicFramePr>
        <p:xfrm>
          <a:off x="6300192" y="1131590"/>
          <a:ext cx="2082800" cy="3376761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07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真理値表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出力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2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" name="フローチャート : 記憶データ 43">
            <a:extLst>
              <a:ext uri="{FF2B5EF4-FFF2-40B4-BE49-F238E27FC236}">
                <a16:creationId xmlns:a16="http://schemas.microsoft.com/office/drawing/2014/main" id="{304F0FF7-CE27-FA82-CF3A-0E6CE565089C}"/>
              </a:ext>
            </a:extLst>
          </p:cNvPr>
          <p:cNvSpPr/>
          <p:nvPr/>
        </p:nvSpPr>
        <p:spPr>
          <a:xfrm flipH="1">
            <a:off x="4067944" y="1972826"/>
            <a:ext cx="914399" cy="797286"/>
          </a:xfrm>
          <a:prstGeom prst="flowChartOnlineStorag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>
                <a:latin typeface="+mn-ea"/>
              </a:rPr>
              <a:t>OR</a:t>
            </a:r>
            <a:endParaRPr lang="ja-JP" altLang="en-US" sz="2000" dirty="0">
              <a:latin typeface="+mn-ea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E0FBBC5-2FD6-A85B-43AA-59E5844D326A}"/>
              </a:ext>
            </a:extLst>
          </p:cNvPr>
          <p:cNvGrpSpPr>
            <a:grpSpLocks/>
          </p:cNvGrpSpPr>
          <p:nvPr/>
        </p:nvGrpSpPr>
        <p:grpSpPr bwMode="auto">
          <a:xfrm>
            <a:off x="1791490" y="3253904"/>
            <a:ext cx="828674" cy="866775"/>
            <a:chOff x="1057275" y="697394"/>
            <a:chExt cx="820134" cy="867103"/>
          </a:xfrm>
        </p:grpSpPr>
        <p:sp>
          <p:nvSpPr>
            <p:cNvPr id="21" name="フローチャート : 組合せ 45">
              <a:extLst>
                <a:ext uri="{FF2B5EF4-FFF2-40B4-BE49-F238E27FC236}">
                  <a16:creationId xmlns:a16="http://schemas.microsoft.com/office/drawing/2014/main" id="{9CDF68A1-5C4C-8267-6B17-36E25F167F8D}"/>
                </a:ext>
              </a:extLst>
            </p:cNvPr>
            <p:cNvSpPr/>
            <p:nvPr/>
          </p:nvSpPr>
          <p:spPr>
            <a:xfrm rot="16200000">
              <a:off x="963089" y="791580"/>
              <a:ext cx="867103" cy="678732"/>
            </a:xfrm>
            <a:prstGeom prst="flowChartMerg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lIns="0" tIns="0" rIns="0" b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400" dirty="0"/>
                <a:t>NOT</a:t>
              </a:r>
              <a:endParaRPr lang="ja-JP" altLang="en-US" sz="1400" dirty="0"/>
            </a:p>
          </p:txBody>
        </p:sp>
        <p:sp>
          <p:nvSpPr>
            <p:cNvPr id="22" name="フローチャート : 結合子 46">
              <a:extLst>
                <a:ext uri="{FF2B5EF4-FFF2-40B4-BE49-F238E27FC236}">
                  <a16:creationId xmlns:a16="http://schemas.microsoft.com/office/drawing/2014/main" id="{6A1FCEF8-0DEC-7B7C-D976-AD01F06B7365}"/>
                </a:ext>
              </a:extLst>
            </p:cNvPr>
            <p:cNvSpPr/>
            <p:nvPr/>
          </p:nvSpPr>
          <p:spPr>
            <a:xfrm>
              <a:off x="1745433" y="1069010"/>
              <a:ext cx="131976" cy="1334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23" name="フローチャート : 論理積ゲート 47">
            <a:extLst>
              <a:ext uri="{FF2B5EF4-FFF2-40B4-BE49-F238E27FC236}">
                <a16:creationId xmlns:a16="http://schemas.microsoft.com/office/drawing/2014/main" id="{2EA1CA3E-3CDD-BD2E-EF8B-E5B78DB4FB90}"/>
              </a:ext>
            </a:extLst>
          </p:cNvPr>
          <p:cNvSpPr/>
          <p:nvPr/>
        </p:nvSpPr>
        <p:spPr>
          <a:xfrm>
            <a:off x="1763688" y="1779662"/>
            <a:ext cx="847726" cy="792685"/>
          </a:xfrm>
          <a:prstGeom prst="flowChartDelay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>
                <a:latin typeface="+mn-ea"/>
              </a:rPr>
              <a:t>AND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DEFB4-47B3-3243-C544-9EA9653768A0}"/>
              </a:ext>
            </a:extLst>
          </p:cNvPr>
          <p:cNvSpPr txBox="1"/>
          <p:nvPr/>
        </p:nvSpPr>
        <p:spPr>
          <a:xfrm>
            <a:off x="251520" y="429011"/>
            <a:ext cx="84020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1-14-4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練習問題</a:t>
            </a:r>
            <a:r>
              <a:rPr lang="en-US" altLang="ja-JP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：右の真理値表を完成させよう</a:t>
            </a:r>
            <a:endParaRPr kumimoji="1" lang="ja-JP" altLang="en-US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37552CE-E15F-3C9A-ADDE-3BA7478E4700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6166867-EA7A-8F50-E4F5-EFE28802B2FA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D8414C2-43F0-1438-F0BE-F75E60AC5006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132767B-7246-6996-ABA9-C75A50523B46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544D586-461A-E4E7-9E2A-0ADF5012B7BF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FF09EEB-F440-2EF5-3D10-C675953CD6BE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3E9D9A6-0031-DB67-1C98-00F4AD1C6D0E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D185A1B-57F0-4932-F478-F06A59DC30F3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 bwMode="auto">
          <a:xfrm>
            <a:off x="644870" y="1601128"/>
            <a:ext cx="371475" cy="3619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 rot="10800000" flipV="1">
            <a:off x="1017705" y="1781635"/>
            <a:ext cx="666421" cy="3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644870" y="2001179"/>
            <a:ext cx="371475" cy="3714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rot="10800000" flipV="1">
            <a:off x="1025588" y="2176666"/>
            <a:ext cx="666421" cy="3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 bwMode="auto">
          <a:xfrm>
            <a:off x="663920" y="3315629"/>
            <a:ext cx="371475" cy="3714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 rot="10800000" flipV="1">
            <a:off x="1043516" y="3484244"/>
            <a:ext cx="666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/>
          <p:nvPr/>
        </p:nvCxnSpPr>
        <p:spPr>
          <a:xfrm flipV="1">
            <a:off x="2548061" y="2342009"/>
            <a:ext cx="1595085" cy="113417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10800000" flipV="1">
            <a:off x="2529187" y="1957637"/>
            <a:ext cx="1611039" cy="23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10800000">
            <a:off x="4912968" y="2144794"/>
            <a:ext cx="621968" cy="7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>
            <a:grpSpLocks/>
          </p:cNvGrpSpPr>
          <p:nvPr/>
        </p:nvGrpSpPr>
        <p:grpSpPr bwMode="auto">
          <a:xfrm>
            <a:off x="5502633" y="1677329"/>
            <a:ext cx="466794" cy="638175"/>
            <a:chOff x="4972050" y="352425"/>
            <a:chExt cx="464141" cy="647700"/>
          </a:xfrm>
        </p:grpSpPr>
        <p:sp>
          <p:nvSpPr>
            <p:cNvPr id="39" name="正方形/長方形 38"/>
            <p:cNvSpPr/>
            <p:nvPr/>
          </p:nvSpPr>
          <p:spPr>
            <a:xfrm>
              <a:off x="5019405" y="632773"/>
              <a:ext cx="369365" cy="3673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0" name="テキスト ボックス 46"/>
            <p:cNvSpPr txBox="1"/>
            <p:nvPr/>
          </p:nvSpPr>
          <p:spPr>
            <a:xfrm>
              <a:off x="4972050" y="352425"/>
              <a:ext cx="464141" cy="26551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b="1" dirty="0"/>
                <a:t>出力</a:t>
              </a:r>
            </a:p>
          </p:txBody>
        </p:sp>
      </p:grpSp>
      <p:sp>
        <p:nvSpPr>
          <p:cNvPr id="36" name="テキスト ボックス 137"/>
          <p:cNvSpPr txBox="1"/>
          <p:nvPr/>
        </p:nvSpPr>
        <p:spPr bwMode="auto">
          <a:xfrm>
            <a:off x="530570" y="1324904"/>
            <a:ext cx="607859" cy="27571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入力①</a:t>
            </a:r>
          </a:p>
        </p:txBody>
      </p:sp>
      <p:sp>
        <p:nvSpPr>
          <p:cNvPr id="37" name="テキスト ボックス 140"/>
          <p:cNvSpPr txBox="1"/>
          <p:nvPr/>
        </p:nvSpPr>
        <p:spPr bwMode="auto">
          <a:xfrm>
            <a:off x="540095" y="2401229"/>
            <a:ext cx="607859" cy="27571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入力②</a:t>
            </a:r>
          </a:p>
        </p:txBody>
      </p:sp>
      <p:sp>
        <p:nvSpPr>
          <p:cNvPr id="38" name="テキスト ボックス 143"/>
          <p:cNvSpPr txBox="1"/>
          <p:nvPr/>
        </p:nvSpPr>
        <p:spPr bwMode="auto">
          <a:xfrm>
            <a:off x="559145" y="3706154"/>
            <a:ext cx="607859" cy="27571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入力③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634485"/>
              </p:ext>
            </p:extLst>
          </p:nvPr>
        </p:nvGraphicFramePr>
        <p:xfrm>
          <a:off x="6228184" y="915566"/>
          <a:ext cx="2082800" cy="3390900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07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真理値表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latin typeface="HGPｺﾞｼｯｸE"/>
                        </a:rPr>
                        <a:t>出力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latin typeface="HGPｺﾞｼｯｸE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latin typeface="HGPｺﾞｼｯｸE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4" name="フローチャート : 記憶データ 43"/>
          <p:cNvSpPr/>
          <p:nvPr/>
        </p:nvSpPr>
        <p:spPr>
          <a:xfrm flipH="1">
            <a:off x="3995937" y="1756802"/>
            <a:ext cx="914399" cy="797286"/>
          </a:xfrm>
          <a:prstGeom prst="flowChartOnlineStorag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>
                <a:latin typeface="+mn-ea"/>
              </a:rPr>
              <a:t>OR</a:t>
            </a:r>
            <a:endParaRPr lang="ja-JP" altLang="en-US" sz="2000" dirty="0">
              <a:latin typeface="+mn-ea"/>
            </a:endParaRPr>
          </a:p>
        </p:txBody>
      </p:sp>
      <p:grpSp>
        <p:nvGrpSpPr>
          <p:cNvPr id="45" name="グループ化 44"/>
          <p:cNvGrpSpPr>
            <a:grpSpLocks/>
          </p:cNvGrpSpPr>
          <p:nvPr/>
        </p:nvGrpSpPr>
        <p:grpSpPr bwMode="auto">
          <a:xfrm>
            <a:off x="1719483" y="3037880"/>
            <a:ext cx="828674" cy="866775"/>
            <a:chOff x="1057275" y="697394"/>
            <a:chExt cx="820134" cy="867103"/>
          </a:xfrm>
        </p:grpSpPr>
        <p:sp>
          <p:nvSpPr>
            <p:cNvPr id="46" name="フローチャート : 組合せ 45"/>
            <p:cNvSpPr/>
            <p:nvPr/>
          </p:nvSpPr>
          <p:spPr>
            <a:xfrm rot="16200000">
              <a:off x="963089" y="791580"/>
              <a:ext cx="867103" cy="678732"/>
            </a:xfrm>
            <a:prstGeom prst="flowChartMerg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lIns="0" tIns="0" rIns="0" bIns="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400" dirty="0"/>
                <a:t>NOT</a:t>
              </a:r>
              <a:endParaRPr lang="ja-JP" altLang="en-US" sz="1400" dirty="0"/>
            </a:p>
          </p:txBody>
        </p:sp>
        <p:sp>
          <p:nvSpPr>
            <p:cNvPr id="47" name="フローチャート : 結合子 46"/>
            <p:cNvSpPr/>
            <p:nvPr/>
          </p:nvSpPr>
          <p:spPr>
            <a:xfrm>
              <a:off x="1745433" y="1069010"/>
              <a:ext cx="131976" cy="133400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48" name="フローチャート : 論理積ゲート 47"/>
          <p:cNvSpPr/>
          <p:nvPr/>
        </p:nvSpPr>
        <p:spPr>
          <a:xfrm>
            <a:off x="1691681" y="1563639"/>
            <a:ext cx="847726" cy="792685"/>
          </a:xfrm>
          <a:prstGeom prst="flowChartDelay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>
                <a:latin typeface="+mn-ea"/>
              </a:rPr>
              <a:t>AND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31F4401D-55F6-4DF1-A9C6-BC0B351402AC}"/>
              </a:ext>
            </a:extLst>
          </p:cNvPr>
          <p:cNvSpPr/>
          <p:nvPr/>
        </p:nvSpPr>
        <p:spPr>
          <a:xfrm>
            <a:off x="3598877" y="1252057"/>
            <a:ext cx="1717646" cy="168772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2563FE2-F1FD-431B-B4A5-7EB78B772E2D}"/>
              </a:ext>
            </a:extLst>
          </p:cNvPr>
          <p:cNvSpPr txBox="1"/>
          <p:nvPr/>
        </p:nvSpPr>
        <p:spPr>
          <a:xfrm>
            <a:off x="3452411" y="3021083"/>
            <a:ext cx="2775773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350" dirty="0"/>
              <a:t>最終段が</a:t>
            </a:r>
            <a:r>
              <a:rPr lang="en-US" altLang="ja-JP" sz="1350" dirty="0"/>
              <a:t>OR</a:t>
            </a:r>
            <a:r>
              <a:rPr lang="ja-JP" altLang="en-US" sz="1350" dirty="0"/>
              <a:t>なら出力</a:t>
            </a:r>
            <a:r>
              <a:rPr lang="en-US" altLang="ja-JP" sz="1350" dirty="0"/>
              <a:t>1</a:t>
            </a:r>
            <a:r>
              <a:rPr lang="ja-JP" altLang="en-US" sz="1350" dirty="0"/>
              <a:t>になりやすい。故に</a:t>
            </a:r>
            <a:r>
              <a:rPr lang="ja-JP" altLang="en-US" sz="1350" b="1" dirty="0">
                <a:solidFill>
                  <a:srgbClr val="FF0000"/>
                </a:solidFill>
              </a:rPr>
              <a:t>レアケースの出力</a:t>
            </a:r>
            <a:r>
              <a:rPr lang="en-US" altLang="ja-JP" sz="1350" b="1" dirty="0">
                <a:solidFill>
                  <a:srgbClr val="FF0000"/>
                </a:solidFill>
              </a:rPr>
              <a:t>0</a:t>
            </a:r>
            <a:r>
              <a:rPr lang="ja-JP" altLang="en-US" sz="1350" b="1" dirty="0">
                <a:solidFill>
                  <a:srgbClr val="FF0000"/>
                </a:solidFill>
              </a:rPr>
              <a:t>の場合を見つけ</a:t>
            </a:r>
            <a:r>
              <a:rPr lang="ja-JP" altLang="en-US" sz="1350" dirty="0"/>
              <a:t>たら、</a:t>
            </a:r>
            <a:r>
              <a:rPr lang="ja-JP" altLang="en-US" sz="1350" b="1" dirty="0">
                <a:solidFill>
                  <a:srgbClr val="FF0000"/>
                </a:solidFill>
              </a:rPr>
              <a:t>後は全部</a:t>
            </a:r>
            <a:r>
              <a:rPr lang="en-US" altLang="ja-JP" sz="1350" b="1" dirty="0">
                <a:solidFill>
                  <a:srgbClr val="FF0000"/>
                </a:solidFill>
              </a:rPr>
              <a:t>1</a:t>
            </a:r>
            <a:r>
              <a:rPr lang="ja-JP" altLang="en-US" sz="1350" dirty="0"/>
              <a:t>であろう。</a:t>
            </a:r>
            <a:endParaRPr lang="en-US" altLang="ja-JP" sz="1350" dirty="0"/>
          </a:p>
          <a:p>
            <a:r>
              <a:rPr lang="ja-JP" altLang="en-US" sz="1350" dirty="0"/>
              <a:t>この場合、</a:t>
            </a:r>
            <a:r>
              <a:rPr lang="en-US" altLang="ja-JP" sz="1350" dirty="0"/>
              <a:t>OR</a:t>
            </a:r>
            <a:r>
              <a:rPr lang="ja-JP" altLang="en-US" sz="1350" dirty="0"/>
              <a:t>の入力が</a:t>
            </a:r>
            <a:r>
              <a:rPr lang="en-US" altLang="ja-JP" sz="1350" b="1" dirty="0">
                <a:solidFill>
                  <a:srgbClr val="FF0000"/>
                </a:solidFill>
              </a:rPr>
              <a:t>0</a:t>
            </a:r>
            <a:r>
              <a:rPr lang="ja-JP" altLang="en-US" sz="1350" b="1" dirty="0">
                <a:solidFill>
                  <a:srgbClr val="FF0000"/>
                </a:solidFill>
              </a:rPr>
              <a:t>，</a:t>
            </a:r>
            <a:r>
              <a:rPr lang="en-US" altLang="ja-JP" sz="1350" b="1" dirty="0">
                <a:solidFill>
                  <a:srgbClr val="FF0000"/>
                </a:solidFill>
              </a:rPr>
              <a:t>0</a:t>
            </a:r>
            <a:r>
              <a:rPr lang="ja-JP" altLang="en-US" sz="1350" dirty="0"/>
              <a:t>だ。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36A32FB-CFCA-4F92-8BA7-7C6F5A985B55}"/>
              </a:ext>
            </a:extLst>
          </p:cNvPr>
          <p:cNvSpPr txBox="1"/>
          <p:nvPr/>
        </p:nvSpPr>
        <p:spPr>
          <a:xfrm>
            <a:off x="4921192" y="178750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</a:rPr>
              <a:t>0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B3F77F3E-7ECF-41BA-A3D3-38100BD5780D}"/>
              </a:ext>
            </a:extLst>
          </p:cNvPr>
          <p:cNvSpPr txBox="1"/>
          <p:nvPr/>
        </p:nvSpPr>
        <p:spPr>
          <a:xfrm>
            <a:off x="3077110" y="264125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</a:rPr>
              <a:t>0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54EA394B-5209-4374-A325-2FD2E497CFC8}"/>
              </a:ext>
            </a:extLst>
          </p:cNvPr>
          <p:cNvSpPr txBox="1"/>
          <p:nvPr/>
        </p:nvSpPr>
        <p:spPr>
          <a:xfrm>
            <a:off x="3087430" y="160062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</a:rPr>
              <a:t>0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87359951-38F2-467F-BF2F-3659D7C00B22}"/>
              </a:ext>
            </a:extLst>
          </p:cNvPr>
          <p:cNvSpPr txBox="1"/>
          <p:nvPr/>
        </p:nvSpPr>
        <p:spPr>
          <a:xfrm>
            <a:off x="569598" y="825322"/>
            <a:ext cx="5536235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350" dirty="0"/>
              <a:t>AND</a:t>
            </a:r>
            <a:r>
              <a:rPr lang="ja-JP" altLang="en-US" sz="1350" dirty="0"/>
              <a:t>が</a:t>
            </a:r>
            <a:r>
              <a:rPr lang="ja-JP" altLang="en-US" sz="1350" b="1" dirty="0">
                <a:solidFill>
                  <a:srgbClr val="FF0000"/>
                </a:solidFill>
              </a:rPr>
              <a:t>０</a:t>
            </a:r>
            <a:r>
              <a:rPr lang="ja-JP" altLang="en-US" sz="1350" dirty="0"/>
              <a:t>を出す場合は、その入力が</a:t>
            </a:r>
            <a:r>
              <a:rPr lang="ja-JP" altLang="en-US" sz="1350" b="1" dirty="0">
                <a:solidFill>
                  <a:srgbClr val="FF0000"/>
                </a:solidFill>
              </a:rPr>
              <a:t>「</a:t>
            </a:r>
            <a:r>
              <a:rPr lang="en-US" altLang="ja-JP" sz="1350" b="1" dirty="0">
                <a:solidFill>
                  <a:srgbClr val="FF0000"/>
                </a:solidFill>
              </a:rPr>
              <a:t>2</a:t>
            </a:r>
            <a:r>
              <a:rPr lang="ja-JP" altLang="en-US" sz="1350" b="1" dirty="0">
                <a:solidFill>
                  <a:srgbClr val="FF0000"/>
                </a:solidFill>
              </a:rPr>
              <a:t>入力が１，１である」場合以外</a:t>
            </a:r>
            <a:endParaRPr lang="en-US" altLang="ja-JP" sz="1350" b="1" dirty="0">
              <a:solidFill>
                <a:srgbClr val="FF0000"/>
              </a:solidFill>
            </a:endParaRPr>
          </a:p>
          <a:p>
            <a:r>
              <a:rPr lang="ja-JP" altLang="en-US" sz="1350" b="1" dirty="0">
                <a:solidFill>
                  <a:srgbClr val="FF0000"/>
                </a:solidFill>
              </a:rPr>
              <a:t>･･･条件ｘ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954FAB6F-2096-4991-8E9B-10828600B7C0}"/>
              </a:ext>
            </a:extLst>
          </p:cNvPr>
          <p:cNvSpPr txBox="1"/>
          <p:nvPr/>
        </p:nvSpPr>
        <p:spPr>
          <a:xfrm>
            <a:off x="569597" y="4126586"/>
            <a:ext cx="481656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350" dirty="0"/>
              <a:t>NOT</a:t>
            </a:r>
            <a:r>
              <a:rPr lang="ja-JP" altLang="en-US" sz="1350" dirty="0"/>
              <a:t>が</a:t>
            </a:r>
            <a:r>
              <a:rPr lang="ja-JP" altLang="en-US" sz="1350" b="1" dirty="0">
                <a:solidFill>
                  <a:srgbClr val="FF0000"/>
                </a:solidFill>
              </a:rPr>
              <a:t>０</a:t>
            </a:r>
            <a:r>
              <a:rPr lang="ja-JP" altLang="en-US" sz="1350" dirty="0"/>
              <a:t>を出す場合は、その入力が</a:t>
            </a:r>
            <a:r>
              <a:rPr lang="ja-JP" altLang="en-US" sz="1350" b="1" dirty="0">
                <a:solidFill>
                  <a:srgbClr val="003B68"/>
                </a:solidFill>
              </a:rPr>
              <a:t>「入力１である」場合</a:t>
            </a:r>
            <a:endParaRPr lang="en-US" altLang="ja-JP" sz="1350" b="1" dirty="0">
              <a:solidFill>
                <a:srgbClr val="003B68"/>
              </a:solidFill>
            </a:endParaRPr>
          </a:p>
          <a:p>
            <a:r>
              <a:rPr lang="ja-JP" altLang="en-US" sz="1350" b="1" dirty="0">
                <a:solidFill>
                  <a:srgbClr val="003B68"/>
                </a:solidFill>
              </a:rPr>
              <a:t>･･･条件ｙ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C4554355-BDA3-4D69-8627-CD9BC4CF0296}"/>
              </a:ext>
            </a:extLst>
          </p:cNvPr>
          <p:cNvSpPr/>
          <p:nvPr/>
        </p:nvSpPr>
        <p:spPr>
          <a:xfrm rot="10800000">
            <a:off x="4979002" y="2190437"/>
            <a:ext cx="232350" cy="777618"/>
          </a:xfrm>
          <a:prstGeom prst="downArrow">
            <a:avLst>
              <a:gd name="adj1" fmla="val 50000"/>
              <a:gd name="adj2" fmla="val 605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16DB4443-2162-42D1-88C5-CD32C1ACBF29}"/>
              </a:ext>
            </a:extLst>
          </p:cNvPr>
          <p:cNvSpPr txBox="1"/>
          <p:nvPr/>
        </p:nvSpPr>
        <p:spPr>
          <a:xfrm>
            <a:off x="5731329" y="4387770"/>
            <a:ext cx="307436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350" b="1" dirty="0">
                <a:solidFill>
                  <a:srgbClr val="FF0000"/>
                </a:solidFill>
              </a:rPr>
              <a:t>条件ｘ</a:t>
            </a:r>
            <a:r>
              <a:rPr lang="ja-JP" altLang="en-US" sz="1350" b="1" dirty="0"/>
              <a:t>、</a:t>
            </a:r>
            <a:r>
              <a:rPr lang="ja-JP" altLang="en-US" sz="1350" b="1" dirty="0">
                <a:solidFill>
                  <a:srgbClr val="003B68"/>
                </a:solidFill>
              </a:rPr>
              <a:t>条件ｙ</a:t>
            </a:r>
            <a:r>
              <a:rPr lang="ja-JP" altLang="en-US" sz="1350" b="1" dirty="0"/>
              <a:t>が</a:t>
            </a:r>
            <a:r>
              <a:rPr lang="ja-JP" altLang="en-US" sz="1350" b="1" dirty="0">
                <a:solidFill>
                  <a:srgbClr val="007434"/>
                </a:solidFill>
              </a:rPr>
              <a:t>重なる場合は出力０</a:t>
            </a:r>
            <a:r>
              <a:rPr lang="ja-JP" altLang="en-US" sz="1350" b="1" dirty="0"/>
              <a:t>あとは全部１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4C62D70-A093-7B31-F070-C376413520E0}"/>
              </a:ext>
            </a:extLst>
          </p:cNvPr>
          <p:cNvSpPr txBox="1">
            <a:spLocks/>
          </p:cNvSpPr>
          <p:nvPr/>
        </p:nvSpPr>
        <p:spPr>
          <a:xfrm>
            <a:off x="436261" y="148697"/>
            <a:ext cx="6858000" cy="5778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論理回路問題補足解法技術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43547-7795-4858-1818-FB6FAAF2116F}"/>
              </a:ext>
            </a:extLst>
          </p:cNvPr>
          <p:cNvSpPr txBox="1"/>
          <p:nvPr/>
        </p:nvSpPr>
        <p:spPr>
          <a:xfrm>
            <a:off x="8676456" y="206769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A91391-F52A-A2D4-DE51-B294AFFA236A}"/>
              </a:ext>
            </a:extLst>
          </p:cNvPr>
          <p:cNvSpPr txBox="1"/>
          <p:nvPr/>
        </p:nvSpPr>
        <p:spPr>
          <a:xfrm>
            <a:off x="8676456" y="249974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2D49C8-7781-8E6F-A161-A2233D19A30C}"/>
              </a:ext>
            </a:extLst>
          </p:cNvPr>
          <p:cNvSpPr txBox="1"/>
          <p:nvPr/>
        </p:nvSpPr>
        <p:spPr>
          <a:xfrm>
            <a:off x="8676456" y="163564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F733FA-DAF6-8A8D-72F0-AA1934CAB0DE}"/>
              </a:ext>
            </a:extLst>
          </p:cNvPr>
          <p:cNvSpPr txBox="1"/>
          <p:nvPr/>
        </p:nvSpPr>
        <p:spPr>
          <a:xfrm>
            <a:off x="8676456" y="2931790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0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6973B5-C550-55A0-0E84-2781C71DEF3D}"/>
              </a:ext>
            </a:extLst>
          </p:cNvPr>
          <p:cNvSpPr txBox="1"/>
          <p:nvPr/>
        </p:nvSpPr>
        <p:spPr>
          <a:xfrm>
            <a:off x="8676456" y="3795886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04AFC98-0C64-BAF2-DEA3-61131B00B829}"/>
              </a:ext>
            </a:extLst>
          </p:cNvPr>
          <p:cNvSpPr txBox="1"/>
          <p:nvPr/>
        </p:nvSpPr>
        <p:spPr>
          <a:xfrm>
            <a:off x="8676456" y="3363838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FF79D06-766C-40F8-E909-3A0C4F11D34A}"/>
              </a:ext>
            </a:extLst>
          </p:cNvPr>
          <p:cNvSpPr txBox="1"/>
          <p:nvPr/>
        </p:nvSpPr>
        <p:spPr>
          <a:xfrm>
            <a:off x="8676456" y="4227934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8D51D0-4F19-0E46-A381-505DE526DC68}"/>
              </a:ext>
            </a:extLst>
          </p:cNvPr>
          <p:cNvSpPr txBox="1"/>
          <p:nvPr/>
        </p:nvSpPr>
        <p:spPr>
          <a:xfrm>
            <a:off x="8676456" y="4659982"/>
            <a:ext cx="2880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1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534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3" grpId="0"/>
      <p:bldP spid="96" grpId="0"/>
      <p:bldP spid="97" grpId="0"/>
      <p:bldP spid="98" grpId="0"/>
      <p:bldP spid="109" grpId="0"/>
      <p:bldP spid="4" grpId="0" animBg="1"/>
      <p:bldP spid="1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493</Words>
  <Application>Microsoft Office PowerPoint</Application>
  <PresentationFormat>画面に合わせる (16:9)</PresentationFormat>
  <Paragraphs>279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HGPｺﾞｼｯｸE</vt:lpstr>
      <vt:lpstr>ＭＳ Ｐゴシック</vt:lpstr>
      <vt:lpstr>ＭＳ ゴシック</vt:lpstr>
      <vt:lpstr>游ゴシック</vt:lpstr>
      <vt:lpstr>Arial</vt:lpstr>
      <vt:lpstr>Calibri</vt:lpstr>
      <vt:lpstr>Office テーマ</vt:lpstr>
      <vt:lpstr>1-14　　論理回路 　　　 基本論理回路 　　　 AND,OR,NOT,応用としてNAND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 n</dc:creator>
  <cp:lastModifiedBy>n s</cp:lastModifiedBy>
  <cp:revision>83</cp:revision>
  <dcterms:created xsi:type="dcterms:W3CDTF">2020-05-11T13:12:32Z</dcterms:created>
  <dcterms:modified xsi:type="dcterms:W3CDTF">2023-05-11T15:02:06Z</dcterms:modified>
</cp:coreProperties>
</file>