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57" r:id="rId3"/>
    <p:sldId id="258" r:id="rId4"/>
    <p:sldId id="259" r:id="rId5"/>
    <p:sldId id="268" r:id="rId6"/>
    <p:sldId id="269" r:id="rId7"/>
    <p:sldId id="260" r:id="rId8"/>
    <p:sldId id="272" r:id="rId9"/>
    <p:sldId id="311" r:id="rId10"/>
    <p:sldId id="273" r:id="rId11"/>
    <p:sldId id="263" r:id="rId12"/>
    <p:sldId id="276" r:id="rId13"/>
    <p:sldId id="264" r:id="rId14"/>
    <p:sldId id="265" r:id="rId15"/>
    <p:sldId id="274" r:id="rId16"/>
  </p:sldIdLst>
  <p:sldSz cx="9144000" cy="5143500" type="screen16x9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C8C8C"/>
    <a:srgbClr val="777777"/>
    <a:srgbClr val="B6B6B6"/>
    <a:srgbClr val="DBDBDB"/>
    <a:srgbClr val="929292"/>
    <a:srgbClr val="6D6D6D"/>
    <a:srgbClr val="494949"/>
    <a:srgbClr val="2424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E46C9F-532E-4FEB-B2E1-2D03AAD755B6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2D191B-78EE-4CE0-A46C-FB3A30E76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35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D191B-78EE-4CE0-A46C-FB3A30E766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3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0E73-BF1E-4124-B6B4-C81CEEFA7C4B}" type="datetimeFigureOut">
              <a:rPr kumimoji="1" lang="ja-JP" altLang="en-US" smtClean="0"/>
              <a:pPr/>
              <a:t>2023/6/1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93F4-0BA2-4CC7-BB04-805B6EEA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7.bm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7218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情報</a:t>
            </a:r>
            <a:r>
              <a:rPr kumimoji="1" lang="en-US" altLang="ja-JP" dirty="0">
                <a:latin typeface="+mn-ea"/>
                <a:ea typeface="+mn-ea"/>
              </a:rPr>
              <a:t>Ⅰ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1707654"/>
            <a:ext cx="7416824" cy="33123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ja-JP" dirty="0"/>
              <a:t>		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1-13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　　　 画像の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AD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変換</a:t>
            </a:r>
            <a:br>
              <a:rPr lang="ja-JP" altLang="en-US" dirty="0">
                <a:solidFill>
                  <a:schemeClr val="tx1"/>
                </a:solidFill>
                <a:latin typeface="+mn-ea"/>
              </a:rPr>
            </a:br>
            <a:r>
              <a:rPr kumimoji="1" lang="en-US" altLang="ja-JP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  <a:latin typeface="+mn-ea"/>
              </a:rPr>
              <a:t>1-13-1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　　ビットマップ</a:t>
            </a:r>
          </a:p>
          <a:p>
            <a:pPr algn="l"/>
            <a:r>
              <a:rPr kumimoji="1" lang="en-US" altLang="ja-JP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  <a:latin typeface="+mn-ea"/>
              </a:rPr>
              <a:t>1-13-2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　　解像度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kumimoji="1" lang="en-US" altLang="ja-JP" dirty="0">
                <a:solidFill>
                  <a:schemeClr val="tx1"/>
                </a:solidFill>
                <a:latin typeface="+mn-ea"/>
              </a:rPr>
              <a:t>		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zh-CN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-3</a:t>
            </a:r>
            <a:r>
              <a:rPr kumimoji="1" lang="zh-CN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各画素の情報量と表現</a:t>
            </a:r>
            <a:endParaRPr kumimoji="1" lang="zh-CN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ja-JP" dirty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1-13-4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　　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解像度とシャープネス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dirty="0">
                <a:solidFill>
                  <a:schemeClr val="tx1"/>
                </a:solidFill>
                <a:latin typeface="+mn-ea"/>
              </a:rPr>
              <a:t>		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1-13-5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階調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zh-TW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zh-TW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-6</a:t>
            </a:r>
            <a:r>
              <a:rPr kumimoji="1" lang="zh-TW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ビットの深さと情報量</a:t>
            </a:r>
            <a:endParaRPr kumimoji="1" lang="en-US" altLang="zh-TW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zh-TW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1-13-7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加法混色</a:t>
            </a:r>
            <a:endParaRPr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1-13-8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減法混色</a:t>
            </a: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  <a:p>
            <a:pPr algn="l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endParaRPr kumimoji="1" lang="zh-TW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6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424936" cy="637579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1-13-7</a:t>
            </a:r>
            <a:r>
              <a:rPr lang="ja-JP" altLang="en-US" sz="2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（ディスプレー）</a:t>
            </a:r>
            <a:endParaRPr kumimoji="1" lang="ja-JP" altLang="en-US" sz="2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1864" y="935935"/>
            <a:ext cx="8630616" cy="339447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カラー画像加法混色（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256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階調）の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画素の情報量は（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  <a:p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カラー画像（ディスプレイ）の符号化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赤</a:t>
            </a:r>
            <a:r>
              <a:rPr kumimoji="1"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Ｒ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緑</a:t>
            </a:r>
            <a:r>
              <a:rPr kumimoji="1" lang="ja-JP" altLang="en-US" sz="2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Ｇ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青</a:t>
            </a:r>
            <a:r>
              <a:rPr kumimoji="1" lang="ja-JP" altLang="en-US" sz="24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）の三原色といい、値が大きいほど強い光を表現する。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0,0,0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の場合、色表現は（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）、</a:t>
            </a:r>
            <a:r>
              <a:rPr lang="en-US" altLang="ja-JP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 = 255,255,255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の場合、色表現は（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）である。これを（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）という。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37195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Ｒ：８ｂｉｔ</a:t>
            </a:r>
            <a:r>
              <a:rPr kumimoji="1" lang="ja-JP" altLang="en-US" sz="2400" b="1" dirty="0"/>
              <a:t>、</a:t>
            </a:r>
            <a:r>
              <a:rPr kumimoji="1" lang="ja-JP" altLang="en-US" sz="2400" b="1" dirty="0">
                <a:solidFill>
                  <a:srgbClr val="00B050"/>
                </a:solidFill>
              </a:rPr>
              <a:t>Ｇ：８ｂｉｔ</a:t>
            </a:r>
            <a:r>
              <a:rPr kumimoji="1" lang="ja-JP" altLang="en-US" sz="2400" b="1" dirty="0"/>
              <a:t>、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Ｂ：８ｂｉｔ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　計２４ｂｉｔ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451596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408391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192" y="444395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白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444395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加法混色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1"/>
    </mc:Choice>
    <mc:Fallback xmlns="">
      <p:transition spd="slow" advTm="87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9582"/>
            <a:ext cx="4800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光の３原色と色表現</a:t>
            </a:r>
            <a:endParaRPr kumimoji="1" lang="ja-JP" altLang="en-US" sz="2400" dirty="0"/>
          </a:p>
        </p:txBody>
      </p:sp>
      <p:sp>
        <p:nvSpPr>
          <p:cNvPr id="13" name="上カーブ矢印 12"/>
          <p:cNvSpPr/>
          <p:nvPr/>
        </p:nvSpPr>
        <p:spPr>
          <a:xfrm rot="16200000">
            <a:off x="3599892" y="2463738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19872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9582"/>
            <a:ext cx="4772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正方形/長方形 29"/>
          <p:cNvSpPr/>
          <p:nvPr/>
        </p:nvSpPr>
        <p:spPr>
          <a:xfrm>
            <a:off x="3707904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カーブ矢印 30"/>
          <p:cNvSpPr/>
          <p:nvPr/>
        </p:nvSpPr>
        <p:spPr>
          <a:xfrm rot="16200000">
            <a:off x="3887924" y="2319722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865" y="1059582"/>
            <a:ext cx="482527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正方形/長方形 28"/>
          <p:cNvSpPr/>
          <p:nvPr/>
        </p:nvSpPr>
        <p:spPr>
          <a:xfrm>
            <a:off x="3995936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上カーブ矢印 37"/>
          <p:cNvSpPr/>
          <p:nvPr/>
        </p:nvSpPr>
        <p:spPr>
          <a:xfrm rot="16200000">
            <a:off x="4175956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6051" y="1083915"/>
            <a:ext cx="4810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4283968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カーブ矢印 31"/>
          <p:cNvSpPr/>
          <p:nvPr/>
        </p:nvSpPr>
        <p:spPr>
          <a:xfrm rot="16200000">
            <a:off x="446398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059582"/>
            <a:ext cx="47815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4644008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上カーブ矢印 33"/>
          <p:cNvSpPr/>
          <p:nvPr/>
        </p:nvSpPr>
        <p:spPr>
          <a:xfrm rot="16200000">
            <a:off x="482402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059582"/>
            <a:ext cx="4743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4932040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上カーブ矢印 36"/>
          <p:cNvSpPr/>
          <p:nvPr/>
        </p:nvSpPr>
        <p:spPr>
          <a:xfrm rot="16200000">
            <a:off x="5112060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093440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5364088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カーブ矢印 35"/>
          <p:cNvSpPr/>
          <p:nvPr/>
        </p:nvSpPr>
        <p:spPr>
          <a:xfrm rot="16200000">
            <a:off x="554410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098794"/>
            <a:ext cx="4824536" cy="36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5724128" y="3147814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上カーブ矢印 34"/>
          <p:cNvSpPr/>
          <p:nvPr/>
        </p:nvSpPr>
        <p:spPr>
          <a:xfrm rot="16200000">
            <a:off x="590414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96336" y="1635646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   Ｒ</a:t>
            </a:r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rgbClr val="00B050"/>
                </a:solidFill>
              </a:rPr>
              <a:t>Ｇ</a:t>
            </a:r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rgbClr val="0070C0"/>
                </a:solidFill>
              </a:rPr>
              <a:t>Ｂ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r>
              <a:rPr kumimoji="1" lang="ja-JP" altLang="en-US" b="1" dirty="0"/>
              <a:t>＃</a:t>
            </a:r>
            <a:r>
              <a:rPr kumimoji="1" lang="ja-JP" altLang="en-US" b="1" dirty="0">
                <a:solidFill>
                  <a:srgbClr val="FF0000"/>
                </a:solidFill>
              </a:rPr>
              <a:t>ＦＦ</a:t>
            </a:r>
            <a:r>
              <a:rPr kumimoji="1" lang="ja-JP" altLang="en-US" b="1" dirty="0">
                <a:solidFill>
                  <a:srgbClr val="00B050"/>
                </a:solidFill>
              </a:rPr>
              <a:t>００</a:t>
            </a:r>
            <a:r>
              <a:rPr kumimoji="1" lang="ja-JP" altLang="en-US" b="1" dirty="0">
                <a:solidFill>
                  <a:srgbClr val="0070C0"/>
                </a:solidFill>
              </a:rPr>
              <a:t>ＦＦ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endParaRPr lang="en-US" altLang="ja-JP" b="1" dirty="0">
              <a:solidFill>
                <a:srgbClr val="0070C0"/>
              </a:solidFill>
            </a:endParaRPr>
          </a:p>
          <a:p>
            <a:r>
              <a:rPr kumimoji="1" lang="ja-JP" altLang="en-US" b="1" dirty="0"/>
              <a:t>赤・緑・青</a:t>
            </a:r>
            <a:endParaRPr kumimoji="1" lang="en-US" altLang="ja-JP" b="1" dirty="0"/>
          </a:p>
          <a:p>
            <a:r>
              <a:rPr lang="ja-JP" altLang="en-US" b="1" dirty="0"/>
              <a:t>それぞれの</a:t>
            </a:r>
            <a:endParaRPr lang="en-US" altLang="ja-JP" b="1" dirty="0"/>
          </a:p>
          <a:p>
            <a:r>
              <a:rPr kumimoji="1" lang="ja-JP" altLang="en-US" b="1" dirty="0"/>
              <a:t>光の強さ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加算して</a:t>
            </a:r>
            <a:endParaRPr kumimoji="1" lang="en-US" altLang="ja-JP" b="1" dirty="0"/>
          </a:p>
          <a:p>
            <a:r>
              <a:rPr lang="ja-JP" altLang="en-US" b="1" dirty="0"/>
              <a:t>色表現</a:t>
            </a:r>
            <a:endParaRPr kumimoji="1" lang="en-US" altLang="ja-JP" b="1" dirty="0"/>
          </a:p>
          <a:p>
            <a:endParaRPr lang="en-US" altLang="ja-JP" b="1" dirty="0">
              <a:solidFill>
                <a:srgbClr val="0070C0"/>
              </a:solidFill>
            </a:endParaRPr>
          </a:p>
          <a:p>
            <a:r>
              <a:rPr kumimoji="1" lang="ja-JP" altLang="en-US" b="1" dirty="0">
                <a:solidFill>
                  <a:srgbClr val="0070C0"/>
                </a:solidFill>
              </a:rPr>
              <a:t>　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 advTm="1534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30" grpId="0" animBg="1"/>
      <p:bldP spid="31" grpId="0" animBg="1"/>
      <p:bldP spid="29" grpId="0" animBg="1"/>
      <p:bldP spid="38" grpId="0" animBg="1"/>
      <p:bldP spid="28" grpId="0" animBg="1"/>
      <p:bldP spid="32" grpId="0" animBg="1"/>
      <p:bldP spid="25" grpId="0" animBg="1"/>
      <p:bldP spid="34" grpId="0" animBg="1"/>
      <p:bldP spid="27" grpId="0" animBg="1"/>
      <p:bldP spid="37" grpId="0" animBg="1"/>
      <p:bldP spid="26" grpId="0" animBg="1"/>
      <p:bldP spid="36" grpId="0" animBg="1"/>
      <p:bldP spid="1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9582"/>
            <a:ext cx="4800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光の３原色と色表現</a:t>
            </a:r>
            <a:endParaRPr kumimoji="1" lang="ja-JP" altLang="en-US" sz="2400" dirty="0"/>
          </a:p>
        </p:txBody>
      </p:sp>
      <p:sp>
        <p:nvSpPr>
          <p:cNvPr id="13" name="上カーブ矢印 12"/>
          <p:cNvSpPr/>
          <p:nvPr/>
        </p:nvSpPr>
        <p:spPr>
          <a:xfrm rot="16200000">
            <a:off x="3599892" y="2463738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19872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9582"/>
            <a:ext cx="4772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正方形/長方形 29"/>
          <p:cNvSpPr/>
          <p:nvPr/>
        </p:nvSpPr>
        <p:spPr>
          <a:xfrm>
            <a:off x="3707904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カーブ矢印 30"/>
          <p:cNvSpPr/>
          <p:nvPr/>
        </p:nvSpPr>
        <p:spPr>
          <a:xfrm rot="16200000">
            <a:off x="3887924" y="2319722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865" y="1059582"/>
            <a:ext cx="482527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正方形/長方形 28"/>
          <p:cNvSpPr/>
          <p:nvPr/>
        </p:nvSpPr>
        <p:spPr>
          <a:xfrm>
            <a:off x="3995936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上カーブ矢印 37"/>
          <p:cNvSpPr/>
          <p:nvPr/>
        </p:nvSpPr>
        <p:spPr>
          <a:xfrm rot="16200000">
            <a:off x="4175956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6051" y="1083915"/>
            <a:ext cx="4810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4283968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カーブ矢印 31"/>
          <p:cNvSpPr/>
          <p:nvPr/>
        </p:nvSpPr>
        <p:spPr>
          <a:xfrm rot="16200000">
            <a:off x="446398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059582"/>
            <a:ext cx="47815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4644008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上カーブ矢印 33"/>
          <p:cNvSpPr/>
          <p:nvPr/>
        </p:nvSpPr>
        <p:spPr>
          <a:xfrm rot="16200000">
            <a:off x="482402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059582"/>
            <a:ext cx="4743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4932040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上カーブ矢印 36"/>
          <p:cNvSpPr/>
          <p:nvPr/>
        </p:nvSpPr>
        <p:spPr>
          <a:xfrm rot="16200000">
            <a:off x="5112060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093440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5364088" y="3075806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カーブ矢印 35"/>
          <p:cNvSpPr/>
          <p:nvPr/>
        </p:nvSpPr>
        <p:spPr>
          <a:xfrm rot="16200000">
            <a:off x="554410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098794"/>
            <a:ext cx="4824536" cy="36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5724128" y="3147814"/>
            <a:ext cx="93610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上カーブ矢印 34"/>
          <p:cNvSpPr/>
          <p:nvPr/>
        </p:nvSpPr>
        <p:spPr>
          <a:xfrm rot="16200000">
            <a:off x="5904148" y="2391730"/>
            <a:ext cx="194421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96336" y="1635646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   Ｒ</a:t>
            </a:r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rgbClr val="00B050"/>
                </a:solidFill>
              </a:rPr>
              <a:t>Ｇ</a:t>
            </a:r>
            <a:r>
              <a:rPr kumimoji="1" lang="ja-JP" altLang="en-US" b="1" dirty="0"/>
              <a:t>　</a:t>
            </a:r>
            <a:r>
              <a:rPr kumimoji="1" lang="ja-JP" altLang="en-US" b="1" dirty="0">
                <a:solidFill>
                  <a:srgbClr val="0070C0"/>
                </a:solidFill>
              </a:rPr>
              <a:t>Ｂ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r>
              <a:rPr kumimoji="1" lang="ja-JP" altLang="en-US" b="1" dirty="0"/>
              <a:t>＃</a:t>
            </a:r>
            <a:r>
              <a:rPr kumimoji="1" lang="ja-JP" altLang="en-US" b="1" dirty="0">
                <a:solidFill>
                  <a:srgbClr val="FF0000"/>
                </a:solidFill>
              </a:rPr>
              <a:t>ＦＦ</a:t>
            </a:r>
            <a:r>
              <a:rPr kumimoji="1" lang="ja-JP" altLang="en-US" b="1" dirty="0">
                <a:solidFill>
                  <a:srgbClr val="00B050"/>
                </a:solidFill>
              </a:rPr>
              <a:t>００</a:t>
            </a:r>
            <a:r>
              <a:rPr kumimoji="1" lang="ja-JP" altLang="en-US" b="1" dirty="0">
                <a:solidFill>
                  <a:srgbClr val="0070C0"/>
                </a:solidFill>
              </a:rPr>
              <a:t>ＦＦ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endParaRPr lang="en-US" altLang="ja-JP" b="1" dirty="0">
              <a:solidFill>
                <a:srgbClr val="0070C0"/>
              </a:solidFill>
            </a:endParaRPr>
          </a:p>
          <a:p>
            <a:r>
              <a:rPr kumimoji="1" lang="ja-JP" altLang="en-US" b="1" dirty="0"/>
              <a:t>赤・緑・青</a:t>
            </a:r>
            <a:endParaRPr kumimoji="1" lang="en-US" altLang="ja-JP" b="1" dirty="0"/>
          </a:p>
          <a:p>
            <a:r>
              <a:rPr lang="ja-JP" altLang="en-US" b="1" dirty="0"/>
              <a:t>それぞれの</a:t>
            </a:r>
            <a:endParaRPr lang="en-US" altLang="ja-JP" b="1" dirty="0"/>
          </a:p>
          <a:p>
            <a:r>
              <a:rPr kumimoji="1" lang="ja-JP" altLang="en-US" b="1" dirty="0"/>
              <a:t>光の強さ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加算して</a:t>
            </a:r>
            <a:endParaRPr kumimoji="1" lang="en-US" altLang="ja-JP" b="1" dirty="0"/>
          </a:p>
          <a:p>
            <a:r>
              <a:rPr lang="ja-JP" altLang="en-US" b="1" dirty="0"/>
              <a:t>色表現</a:t>
            </a:r>
            <a:endParaRPr kumimoji="1" lang="en-US" altLang="ja-JP" b="1" dirty="0"/>
          </a:p>
          <a:p>
            <a:endParaRPr lang="en-US" altLang="ja-JP" b="1" dirty="0">
              <a:solidFill>
                <a:srgbClr val="0070C0"/>
              </a:solidFill>
            </a:endParaRPr>
          </a:p>
          <a:p>
            <a:r>
              <a:rPr kumimoji="1" lang="ja-JP" altLang="en-US" b="1" dirty="0">
                <a:solidFill>
                  <a:srgbClr val="0070C0"/>
                </a:solidFill>
              </a:rPr>
              <a:t>　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 advTm="6091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30" grpId="0" animBg="1"/>
      <p:bldP spid="31" grpId="0" animBg="1"/>
      <p:bldP spid="29" grpId="0" animBg="1"/>
      <p:bldP spid="38" grpId="0" animBg="1"/>
      <p:bldP spid="28" grpId="0" animBg="1"/>
      <p:bldP spid="32" grpId="0" animBg="1"/>
      <p:bldP spid="25" grpId="0" animBg="1"/>
      <p:bldP spid="34" grpId="0" animBg="1"/>
      <p:bldP spid="27" grpId="0" animBg="1"/>
      <p:bldP spid="37" grpId="0" animBg="1"/>
      <p:bldP spid="26" grpId="0" animBg="1"/>
      <p:bldP spid="36" grpId="0" animBg="1"/>
      <p:bldP spid="1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1-13-8</a:t>
            </a:r>
            <a:r>
              <a:rPr lang="ja-JP" altLang="en-US" sz="2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減法混色（プリンタ）</a:t>
            </a:r>
            <a:endParaRPr kumimoji="1" lang="ja-JP" altLang="en-US" sz="2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730300"/>
            <a:ext cx="8229600" cy="429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カラー画像（印刷物）は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ja-JP" altLang="en-US" sz="2400" b="1" dirty="0">
                <a:solidFill>
                  <a:srgbClr val="00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Ｃ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ja-JP" altLang="en-US" sz="2400" dirty="0">
                <a:solidFill>
                  <a:srgbClr val="FF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Ｍ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lang="ja-JP" altLang="en-US" sz="240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Ｙ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三原色で処理される。これを（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）の三原色といい、</a:t>
            </a:r>
          </a:p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値が最大で、ほぼ（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）を表現する。これを（</a:t>
            </a:r>
            <a:r>
              <a:rPr lang="ja-JP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    　　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）という。</a:t>
            </a:r>
            <a:endParaRPr lang="en-US" altLang="ja-JP" sz="2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2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00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シアン　Ｃ　　　　シアン　Ｃ　　　</a:t>
            </a:r>
            <a:r>
              <a:rPr lang="ja-JP" altLang="en-US" sz="2400" b="1" dirty="0">
                <a:solidFill>
                  <a:srgbClr val="FF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マゼンタＭ</a:t>
            </a:r>
            <a:r>
              <a:rPr lang="ja-JP" altLang="en-US" sz="2400" b="1" dirty="0">
                <a:solidFill>
                  <a:srgbClr val="00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b="1" dirty="0">
              <a:solidFill>
                <a:srgbClr val="00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None/>
            </a:pPr>
            <a:endParaRPr lang="en-US" altLang="ja-JP" sz="2400" b="1" dirty="0">
              <a:solidFill>
                <a:srgbClr val="00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None/>
            </a:pPr>
            <a:r>
              <a:rPr lang="ja-JP" altLang="en-US" sz="2400" b="1" dirty="0">
                <a:solidFill>
                  <a:srgbClr val="FF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マゼンタＭ　　　  </a:t>
            </a:r>
            <a:r>
              <a:rPr lang="ja-JP" altLang="en-US" sz="24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イエローＹ　　　イエローＹ</a:t>
            </a:r>
          </a:p>
          <a:p>
            <a:pPr>
              <a:buNone/>
            </a:pPr>
            <a:endParaRPr lang="ja-JP" altLang="en-US" sz="2600" b="1" dirty="0">
              <a:solidFill>
                <a:srgbClr val="00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buNone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28184" y="12347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FFFF"/>
                </a:solidFill>
              </a:rPr>
              <a:t>シアン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8304" y="12347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FF"/>
                </a:solidFill>
              </a:rPr>
              <a:t>マゼンタ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48351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イエロー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339502"/>
            <a:ext cx="59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黒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52320" y="771550"/>
            <a:ext cx="161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</a:rPr>
              <a:t>減法</a:t>
            </a: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混色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左中かっこ 11"/>
          <p:cNvSpPr/>
          <p:nvPr/>
        </p:nvSpPr>
        <p:spPr>
          <a:xfrm flipH="1">
            <a:off x="2079265" y="3536223"/>
            <a:ext cx="288032" cy="936104"/>
          </a:xfrm>
          <a:prstGeom prst="leftBrace">
            <a:avLst>
              <a:gd name="adj1" fmla="val 8333"/>
              <a:gd name="adj2" fmla="val 53256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7171" y="3836237"/>
            <a:ext cx="108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青</a:t>
            </a:r>
            <a:r>
              <a:rPr lang="ja-JP" altLang="en-US" sz="24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endParaRPr kumimoji="1" lang="ja-JP" altLang="en-US" sz="2400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左中かっこ 13"/>
          <p:cNvSpPr/>
          <p:nvPr/>
        </p:nvSpPr>
        <p:spPr>
          <a:xfrm flipH="1">
            <a:off x="4748125" y="3522312"/>
            <a:ext cx="288032" cy="936104"/>
          </a:xfrm>
          <a:prstGeom prst="leftBrace">
            <a:avLst>
              <a:gd name="adj1" fmla="val 8333"/>
              <a:gd name="adj2" fmla="val 53256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36156" y="3836237"/>
            <a:ext cx="97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緑Ｇ</a:t>
            </a:r>
            <a:endParaRPr kumimoji="1" lang="ja-JP" altLang="en-US" sz="2400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左中かっこ 15"/>
          <p:cNvSpPr/>
          <p:nvPr/>
        </p:nvSpPr>
        <p:spPr>
          <a:xfrm flipH="1">
            <a:off x="7236296" y="3522312"/>
            <a:ext cx="288032" cy="936104"/>
          </a:xfrm>
          <a:prstGeom prst="leftBrace">
            <a:avLst>
              <a:gd name="adj1" fmla="val 8333"/>
              <a:gd name="adj2" fmla="val 53256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24328" y="3836237"/>
            <a:ext cx="10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赤Ｒ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1B170-ECD7-89B2-C086-DEC6628513A4}"/>
              </a:ext>
            </a:extLst>
          </p:cNvPr>
          <p:cNvSpPr txBox="1"/>
          <p:nvPr/>
        </p:nvSpPr>
        <p:spPr>
          <a:xfrm>
            <a:off x="8388424" y="411510"/>
            <a:ext cx="59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色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16"/>
    </mc:Choice>
    <mc:Fallback xmlns="">
      <p:transition spd="slow" advTm="61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5" grpId="0"/>
      <p:bldP spid="1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光の三原色・色の三原色</a:t>
            </a:r>
            <a:endParaRPr kumimoji="1" lang="ja-JP" altLang="en-US" dirty="0"/>
          </a:p>
        </p:txBody>
      </p:sp>
      <p:pic>
        <p:nvPicPr>
          <p:cNvPr id="4" name="コンテンツ プレースホルダ 3" descr="rg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31590"/>
            <a:ext cx="3810000" cy="2857500"/>
          </a:xfrm>
        </p:spPr>
      </p:pic>
      <p:pic>
        <p:nvPicPr>
          <p:cNvPr id="5" name="図 4" descr="rgb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31590"/>
            <a:ext cx="3810000" cy="28575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47664" y="415592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加法混色　　　　　　　　　　　　　　　　　　　　　　　減法混色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00"/>
    </mc:Choice>
    <mc:Fallback xmlns="">
      <p:transition spd="slow" advTm="396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光の３原色・色の３原色と色表現</a:t>
            </a:r>
            <a:endParaRPr kumimoji="1" lang="ja-JP" altLang="en-US" sz="24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67544" y="1059582"/>
          <a:ext cx="8280918" cy="347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9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8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04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04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R(2)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上位桁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R(2)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下位桁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</a:rPr>
                        <a:t>G(2)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rgbClr val="00B050"/>
                          </a:solidFill>
                        </a:rPr>
                        <a:t>上位桁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</a:rPr>
                        <a:t>G(2)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rgbClr val="00B050"/>
                          </a:solidFill>
                        </a:rPr>
                        <a:t>下位桁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0070C0"/>
                          </a:solidFill>
                        </a:rPr>
                        <a:t>B(2)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rgbClr val="0070C0"/>
                          </a:solidFill>
                        </a:rPr>
                        <a:t>上位桁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0070C0"/>
                          </a:solidFill>
                        </a:rPr>
                        <a:t>B(2)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rgbClr val="0070C0"/>
                          </a:solidFill>
                        </a:rPr>
                        <a:t>下位桁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R(16)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</a:rPr>
                        <a:t>G(16)</a:t>
                      </a:r>
                    </a:p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70C0"/>
                          </a:solidFill>
                        </a:rPr>
                        <a:t>B(16)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R(10)</a:t>
                      </a:r>
                      <a:endParaRPr kumimoji="1" lang="ja-JP" altLang="en-US" sz="1200" dirty="0"/>
                    </a:p>
                    <a:p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B050"/>
                          </a:solidFill>
                        </a:rPr>
                        <a:t>G(10)</a:t>
                      </a:r>
                    </a:p>
                    <a:p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rgbClr val="0070C0"/>
                          </a:solidFill>
                        </a:rPr>
                        <a:t>B(10)</a:t>
                      </a:r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  <a:p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マゼンタ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シアン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イエロー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259632" y="987574"/>
            <a:ext cx="4032448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92080" y="987574"/>
            <a:ext cx="1728192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020272" y="987574"/>
            <a:ext cx="1728192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95536" y="1563638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536" y="1923678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5536" y="2283718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5536" y="2643758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95536" y="3075806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5536" y="3435846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5536" y="3795886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95536" y="4155926"/>
            <a:ext cx="842493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1"/>
    </mc:Choice>
    <mc:Fallback xmlns="">
      <p:transition spd="slow" advTm="24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474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1-13-1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ビットマップ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73981"/>
            <a:ext cx="8527976" cy="2837929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アナログ画像を等間隔のマス目（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）（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）（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）に区切り、各マス目に色情報を設定する。この方式を（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　あるいは（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）形式という。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単位長１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〔inch〕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＝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2.54〔cm〕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当たりの画素数を（　　　　　）といい、値が大きいほど（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）な画像が得られる。単位［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］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07896" y="12347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画素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19548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ピクセル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6256" y="19548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ドット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119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ビットマップ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9952" y="48351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ラスタ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62753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解像度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55552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鮮明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4248" y="3723878"/>
            <a:ext cx="2436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ｐｐｉ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、ｄｐｉ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pic per inch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dots per inch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38"/>
    </mc:Choice>
    <mc:Fallback xmlns="">
      <p:transition spd="slow" advTm="50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1626" y="277987"/>
            <a:ext cx="5868806" cy="56557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1-13-2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解像度</a:t>
            </a:r>
          </a:p>
        </p:txBody>
      </p:sp>
      <p:pic>
        <p:nvPicPr>
          <p:cNvPr id="6" name="コンテンツ プレースホルダ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78" y="843558"/>
            <a:ext cx="6306181" cy="36066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084168" y="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16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2888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256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95536" y="339502"/>
            <a:ext cx="1728192" cy="864096"/>
          </a:xfrm>
          <a:prstGeom prst="wedgeRoundRectCallout">
            <a:avLst>
              <a:gd name="adj1" fmla="val 37689"/>
              <a:gd name="adj2" fmla="val 113985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4600"/>
                </a:solidFill>
              </a:rPr>
              <a:t>マス目：画素、ドット、ピクセル</a:t>
            </a:r>
            <a:endParaRPr kumimoji="1" lang="ja-JP" altLang="en-US" dirty="0">
              <a:solidFill>
                <a:srgbClr val="004600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1187624" y="1419622"/>
            <a:ext cx="288032" cy="2808312"/>
          </a:xfrm>
          <a:prstGeom prst="leftBrac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 rot="10800000">
            <a:off x="7668344" y="1419622"/>
            <a:ext cx="288032" cy="2808312"/>
          </a:xfrm>
          <a:prstGeom prst="leftBrac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4371950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各画素に「０➡白、１➡赤」とすると、１画素あたり　　　　　　　　     の情報量</a:t>
            </a:r>
            <a:endParaRPr kumimoji="1" lang="en-US" altLang="ja-JP" sz="1600" dirty="0"/>
          </a:p>
          <a:p>
            <a:r>
              <a:rPr kumimoji="1" lang="ja-JP" altLang="en-US" sz="1600" dirty="0"/>
              <a:t>では左右それぞれ情報量は？　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5147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１６ｂｉｔ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２Ｂ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56376" y="5147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２５６ｂｉｔ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３２Ｂ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2160" y="33950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１ｂｉｔ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23928" y="458797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大きな情報量➡精細な画像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ECE016-4F30-9751-D081-2C75CED93BF3}"/>
              </a:ext>
            </a:extLst>
          </p:cNvPr>
          <p:cNvSpPr txBox="1"/>
          <p:nvPr/>
        </p:nvSpPr>
        <p:spPr>
          <a:xfrm>
            <a:off x="0" y="2643758"/>
            <a:ext cx="1619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EC31F7-8976-3716-99FF-DD0D0ED8889D}"/>
              </a:ext>
            </a:extLst>
          </p:cNvPr>
          <p:cNvSpPr txBox="1"/>
          <p:nvPr/>
        </p:nvSpPr>
        <p:spPr>
          <a:xfrm>
            <a:off x="7668344" y="2571750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7F4100-16C9-00C6-754C-205D4C7E07B8}"/>
              </a:ext>
            </a:extLst>
          </p:cNvPr>
          <p:cNvSpPr txBox="1"/>
          <p:nvPr/>
        </p:nvSpPr>
        <p:spPr>
          <a:xfrm>
            <a:off x="5220072" y="4299942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43"/>
    </mc:Choice>
    <mc:Fallback xmlns="">
      <p:transition spd="slow" advTm="114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1-13-3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/>
              <a:t>各画素の情報量と表現</a:t>
            </a:r>
            <a:endParaRPr kumimoji="1" lang="ja-JP" altLang="en-US" sz="2400" dirty="0"/>
          </a:p>
        </p:txBody>
      </p:sp>
      <p:pic>
        <p:nvPicPr>
          <p:cNvPr id="6" name="コンテンツ プレースホルダ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558"/>
            <a:ext cx="6991741" cy="319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11560" y="422793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各画素に「０➡白、１➡黄、２➡青、３➡赤」とすると、１画素あたり　　　　       　　　の情報量。</a:t>
            </a:r>
            <a:endParaRPr kumimoji="1" lang="en-US" altLang="ja-JP" sz="1600" dirty="0"/>
          </a:p>
          <a:p>
            <a:r>
              <a:rPr kumimoji="1" lang="ja-JP" altLang="en-US" sz="1600" dirty="0"/>
              <a:t>では右画像の情報量は？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00192" y="12347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２ｂｉｔ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444395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２［ｂｉｔ／</a:t>
            </a:r>
            <a:r>
              <a:rPr kumimoji="1" lang="en-US" altLang="ja-JP" b="1" dirty="0">
                <a:solidFill>
                  <a:srgbClr val="FF0000"/>
                </a:solidFill>
              </a:rPr>
              <a:t>dot</a:t>
            </a:r>
            <a:r>
              <a:rPr kumimoji="1" lang="ja-JP" altLang="en-US" b="1" dirty="0">
                <a:solidFill>
                  <a:srgbClr val="FF0000"/>
                </a:solidFill>
              </a:rPr>
              <a:t>］　</a:t>
            </a:r>
            <a:r>
              <a:rPr kumimoji="1" lang="en-US" altLang="ja-JP" b="1" dirty="0">
                <a:solidFill>
                  <a:srgbClr val="FF0000"/>
                </a:solidFill>
              </a:rPr>
              <a:t>×</a:t>
            </a:r>
            <a:r>
              <a:rPr kumimoji="1" lang="ja-JP" altLang="en-US" b="1" dirty="0">
                <a:solidFill>
                  <a:srgbClr val="FF0000"/>
                </a:solidFill>
              </a:rPr>
              <a:t>　２５６［</a:t>
            </a:r>
            <a:r>
              <a:rPr kumimoji="1" lang="en-US" altLang="ja-JP" b="1" dirty="0">
                <a:solidFill>
                  <a:srgbClr val="FF0000"/>
                </a:solidFill>
              </a:rPr>
              <a:t>dot</a:t>
            </a:r>
            <a:r>
              <a:rPr kumimoji="1" lang="ja-JP" altLang="en-US" b="1" dirty="0">
                <a:solidFill>
                  <a:srgbClr val="FF0000"/>
                </a:solidFill>
              </a:rPr>
              <a:t>ｓ］　＝　５１２［ｂｉｔ］＝６４［Ｂ］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E0F909-CC56-69B7-E5DC-DD38ABBE360C}"/>
              </a:ext>
            </a:extLst>
          </p:cNvPr>
          <p:cNvSpPr txBox="1"/>
          <p:nvPr/>
        </p:nvSpPr>
        <p:spPr>
          <a:xfrm>
            <a:off x="6156176" y="4155926"/>
            <a:ext cx="144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000" dirty="0"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40"/>
    </mc:Choice>
    <mc:Fallback xmlns="">
      <p:transition spd="slow" advTm="9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51470"/>
            <a:ext cx="8604448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1-13-4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解像度とシャープネス実験  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  <a:hlinkClick r:id="rId2" action="ppaction://hlinkfile"/>
              </a:rPr>
              <a:t>実験試料取得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5776" y="278777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JPEG</a:t>
            </a:r>
            <a:r>
              <a:rPr kumimoji="1" lang="ja-JP" altLang="en-US" dirty="0"/>
              <a:t>形式低圧縮</a:t>
            </a:r>
            <a:endParaRPr kumimoji="1" lang="en-US" altLang="ja-JP" dirty="0"/>
          </a:p>
          <a:p>
            <a:r>
              <a:rPr lang="ja-JP" altLang="en-US" dirty="0"/>
              <a:t>サイズ（　　）</a:t>
            </a:r>
            <a:r>
              <a:rPr lang="en-US" altLang="ja-JP" dirty="0"/>
              <a:t>KB</a:t>
            </a:r>
          </a:p>
          <a:p>
            <a:r>
              <a:rPr kumimoji="1" lang="ja-JP" altLang="en-US" dirty="0"/>
              <a:t>圧縮率</a:t>
            </a:r>
            <a:r>
              <a:rPr lang="ja-JP" altLang="en-US" dirty="0"/>
              <a:t>（　　）</a:t>
            </a:r>
            <a:r>
              <a:rPr lang="en-US" altLang="ja-JP" dirty="0"/>
              <a:t>%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278777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JPEG</a:t>
            </a:r>
            <a:r>
              <a:rPr kumimoji="1" lang="ja-JP" altLang="en-US" dirty="0"/>
              <a:t>形式中圧縮</a:t>
            </a:r>
            <a:endParaRPr kumimoji="1" lang="en-US" altLang="ja-JP" dirty="0"/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</a:p>
          <a:p>
            <a:r>
              <a:rPr kumimoji="1" lang="ja-JP" altLang="en-US" dirty="0"/>
              <a:t>圧縮率</a:t>
            </a:r>
            <a:r>
              <a:rPr lang="ja-JP" altLang="en-US" dirty="0"/>
              <a:t>（　　）</a:t>
            </a:r>
            <a:r>
              <a:rPr lang="en-US" altLang="ja-JP" dirty="0"/>
              <a:t>%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76256" y="278777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JPEG</a:t>
            </a:r>
            <a:r>
              <a:rPr kumimoji="1" lang="ja-JP" altLang="en-US" dirty="0"/>
              <a:t>形式高圧縮</a:t>
            </a:r>
            <a:endParaRPr kumimoji="1" lang="en-US" altLang="ja-JP" dirty="0"/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</a:p>
          <a:p>
            <a:r>
              <a:rPr kumimoji="1" lang="ja-JP" altLang="en-US" dirty="0"/>
              <a:t>圧縮率</a:t>
            </a:r>
            <a:r>
              <a:rPr lang="ja-JP" altLang="en-US" dirty="0"/>
              <a:t>（　　）</a:t>
            </a:r>
            <a:r>
              <a:rPr lang="en-US" altLang="ja-JP" dirty="0"/>
              <a:t>%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4155926"/>
            <a:ext cx="851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低圧縮画像</a:t>
            </a:r>
            <a:r>
              <a:rPr kumimoji="1" lang="en-US" altLang="ja-JP" dirty="0"/>
              <a:t>(</a:t>
            </a:r>
            <a:r>
              <a:rPr kumimoji="1" lang="ja-JP" altLang="en-US" dirty="0"/>
              <a:t>左</a:t>
            </a:r>
            <a:r>
              <a:rPr kumimoji="1" lang="en-US" altLang="ja-JP" dirty="0"/>
              <a:t>)</a:t>
            </a:r>
            <a:r>
              <a:rPr kumimoji="1" lang="ja-JP" altLang="en-US" dirty="0"/>
              <a:t>　⇔　高</a:t>
            </a:r>
            <a:r>
              <a:rPr lang="ja-JP" altLang="en-US" dirty="0"/>
              <a:t>圧縮画像</a:t>
            </a:r>
            <a:r>
              <a:rPr kumimoji="1" lang="en-US" altLang="ja-JP" dirty="0"/>
              <a:t>(</a:t>
            </a:r>
            <a:r>
              <a:rPr kumimoji="1" lang="ja-JP" altLang="en-US" dirty="0"/>
              <a:t>右</a:t>
            </a:r>
            <a:r>
              <a:rPr kumimoji="1" lang="en-US" altLang="ja-JP" dirty="0"/>
              <a:t>) </a:t>
            </a:r>
            <a:r>
              <a:rPr lang="ja-JP" altLang="en-US" dirty="0"/>
              <a:t>　：拡大時、後者は斜線部にジャギーと呼ばれる</a:t>
            </a:r>
            <a:endParaRPr lang="en-US" altLang="ja-JP" dirty="0"/>
          </a:p>
          <a:p>
            <a:r>
              <a:rPr lang="ja-JP" altLang="en-US" dirty="0"/>
              <a:t>ギザギザが顕著である。先に述べた解像度が前者は高く、後者は低い。</a:t>
            </a:r>
            <a:endParaRPr lang="en-US" altLang="ja-JP" dirty="0"/>
          </a:p>
          <a:p>
            <a:r>
              <a:rPr kumimoji="1" lang="ja-JP" altLang="en-US" dirty="0"/>
              <a:t>次の資料で比較する。　　　</a:t>
            </a:r>
            <a:endParaRPr kumimoji="1" lang="ja-JP" altLang="en-US" sz="1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723135-5CC7-8F88-37D8-65E2D5B52514}"/>
              </a:ext>
            </a:extLst>
          </p:cNvPr>
          <p:cNvSpPr txBox="1"/>
          <p:nvPr/>
        </p:nvSpPr>
        <p:spPr>
          <a:xfrm>
            <a:off x="539552" y="555526"/>
            <a:ext cx="844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（カンバスサイズ　幅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1,000px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、高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1,004px 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822657-F347-463B-820F-95E242C31ABA}"/>
              </a:ext>
            </a:extLst>
          </p:cNvPr>
          <p:cNvSpPr/>
          <p:nvPr/>
        </p:nvSpPr>
        <p:spPr>
          <a:xfrm>
            <a:off x="262778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001758-7BF0-326D-FA1D-DFFB6DD684D3}"/>
              </a:ext>
            </a:extLst>
          </p:cNvPr>
          <p:cNvSpPr/>
          <p:nvPr/>
        </p:nvSpPr>
        <p:spPr>
          <a:xfrm>
            <a:off x="478802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CF8F79-3159-CE70-055A-D785DAAE8C8B}"/>
              </a:ext>
            </a:extLst>
          </p:cNvPr>
          <p:cNvSpPr/>
          <p:nvPr/>
        </p:nvSpPr>
        <p:spPr>
          <a:xfrm>
            <a:off x="694826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AAA0C5-83D9-5B7B-4B2B-967EC80BAEFC}"/>
              </a:ext>
            </a:extLst>
          </p:cNvPr>
          <p:cNvSpPr txBox="1"/>
          <p:nvPr/>
        </p:nvSpPr>
        <p:spPr>
          <a:xfrm>
            <a:off x="539552" y="278777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BMP</a:t>
            </a:r>
            <a:r>
              <a:rPr kumimoji="1" lang="ja-JP" altLang="en-US" dirty="0"/>
              <a:t>形式圧縮なし</a:t>
            </a:r>
            <a:endParaRPr kumimoji="1" lang="en-US" altLang="ja-JP" dirty="0"/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44951B-8A5E-2A66-74A4-0EB96EC416CE}"/>
              </a:ext>
            </a:extLst>
          </p:cNvPr>
          <p:cNvSpPr/>
          <p:nvPr/>
        </p:nvSpPr>
        <p:spPr>
          <a:xfrm>
            <a:off x="539552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FA4F20-0B3E-0B7E-E0A5-FEEF394104B4}"/>
              </a:ext>
            </a:extLst>
          </p:cNvPr>
          <p:cNvSpPr txBox="1"/>
          <p:nvPr/>
        </p:nvSpPr>
        <p:spPr>
          <a:xfrm>
            <a:off x="251520" y="3795886"/>
            <a:ext cx="691276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kumimoji="1" lang="ja-JP" altLang="en-US" dirty="0"/>
              <a:t>圧縮率</a:t>
            </a:r>
            <a:r>
              <a:rPr kumimoji="1" lang="en-US" altLang="ja-JP" dirty="0"/>
              <a:t>=</a:t>
            </a:r>
            <a:r>
              <a:rPr kumimoji="1" lang="ja-JP" altLang="en-US" dirty="0"/>
              <a:t>（圧縮後ファイルサイズ</a:t>
            </a:r>
            <a:r>
              <a:rPr kumimoji="1" lang="en-US" altLang="ja-JP" dirty="0"/>
              <a:t>/</a:t>
            </a:r>
            <a:r>
              <a:rPr kumimoji="1" lang="ja-JP" altLang="en-US" dirty="0"/>
              <a:t>元ファイルサイズ）＊</a:t>
            </a:r>
            <a:r>
              <a:rPr kumimoji="1" lang="en-US" altLang="ja-JP" dirty="0"/>
              <a:t>100[%]</a:t>
            </a:r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88"/>
    </mc:Choice>
    <mc:Fallback xmlns="">
      <p:transition spd="slow" advTm="576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3E76BF3-6022-43FF-9059-1614D05C2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5637" t="27876" r="39364" b="46776"/>
          <a:stretch/>
        </p:blipFill>
        <p:spPr bwMode="auto">
          <a:xfrm>
            <a:off x="323528" y="195486"/>
            <a:ext cx="6783820" cy="21494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7F7FD-2AE7-4EC8-AA73-D6D80852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7161" t="38024" r="47839" b="35275"/>
          <a:stretch/>
        </p:blipFill>
        <p:spPr bwMode="auto">
          <a:xfrm>
            <a:off x="1691680" y="2567643"/>
            <a:ext cx="7002006" cy="2337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67544" y="306696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jpeg</a:t>
            </a:r>
            <a:r>
              <a:rPr kumimoji="1" lang="ja-JP" altLang="en-US" dirty="0"/>
              <a:t>形式低圧縮</a:t>
            </a:r>
            <a:endParaRPr kumimoji="1" lang="en-US" altLang="ja-JP" dirty="0"/>
          </a:p>
          <a:p>
            <a:r>
              <a:rPr lang="ja-JP" altLang="en-US" dirty="0"/>
              <a:t>サイズ</a:t>
            </a:r>
            <a:r>
              <a:rPr lang="ja-JP" altLang="en-US" b="1" dirty="0">
                <a:solidFill>
                  <a:srgbClr val="FF0000"/>
                </a:solidFill>
              </a:rPr>
              <a:t>７４２</a:t>
            </a:r>
            <a:r>
              <a:rPr lang="en-US" altLang="ja-JP" b="1" dirty="0">
                <a:solidFill>
                  <a:srgbClr val="FF0000"/>
                </a:solidFill>
              </a:rPr>
              <a:t>KB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2643758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jpeg</a:t>
            </a:r>
            <a:r>
              <a:rPr kumimoji="1" lang="ja-JP" altLang="en-US" dirty="0"/>
              <a:t>形式高圧縮</a:t>
            </a:r>
            <a:endParaRPr kumimoji="1" lang="en-US" altLang="ja-JP" dirty="0"/>
          </a:p>
          <a:p>
            <a:r>
              <a:rPr lang="ja-JP" altLang="en-US" dirty="0"/>
              <a:t>サイズ</a:t>
            </a:r>
            <a:r>
              <a:rPr lang="ja-JP" altLang="en-US" b="1" dirty="0">
                <a:solidFill>
                  <a:srgbClr val="FF0000"/>
                </a:solidFill>
              </a:rPr>
              <a:t>４２</a:t>
            </a:r>
            <a:r>
              <a:rPr lang="en-US" altLang="ja-JP" b="1" dirty="0">
                <a:solidFill>
                  <a:srgbClr val="FF0000"/>
                </a:solidFill>
              </a:rPr>
              <a:t>KB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1"/>
    </mc:Choice>
    <mc:Fallback xmlns="">
      <p:transition spd="slow" advTm="324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1-13-5</a:t>
            </a:r>
            <a:r>
              <a:rPr lang="ja-JP" altLang="en-US" sz="2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ja-JP" altLang="en-US" sz="2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699542"/>
            <a:ext cx="8352928" cy="4032448"/>
          </a:xfrm>
        </p:spPr>
        <p:txBody>
          <a:bodyPr>
            <a:normAutofit/>
          </a:bodyPr>
          <a:lstStyle/>
          <a:p>
            <a:r>
              <a:rPr lang="ja-JP" altLang="en-US" sz="2200" dirty="0">
                <a:solidFill>
                  <a:schemeClr val="bg1"/>
                </a:solidFill>
              </a:rPr>
              <a:t>光の強弱の段階を（</a:t>
            </a:r>
            <a:r>
              <a:rPr lang="ja-JP" altLang="en-US" sz="2200" dirty="0">
                <a:solidFill>
                  <a:schemeClr val="bg1"/>
                </a:solidFill>
                <a:highlight>
                  <a:srgbClr val="FFFF00"/>
                </a:highlight>
              </a:rPr>
              <a:t>　　    　　　</a:t>
            </a:r>
            <a:r>
              <a:rPr lang="ja-JP" altLang="en-US" sz="2200" dirty="0">
                <a:solidFill>
                  <a:schemeClr val="bg1"/>
                </a:solidFill>
              </a:rPr>
              <a:t>）といい、値が大きいほど</a:t>
            </a:r>
            <a:endParaRPr lang="en-US" altLang="ja-JP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sz="2200" dirty="0">
                <a:solidFill>
                  <a:schemeClr val="bg1"/>
                </a:solidFill>
              </a:rPr>
              <a:t>　なめらかな（ </a:t>
            </a:r>
            <a:r>
              <a:rPr lang="ja-JP" altLang="en-US" sz="2200" dirty="0">
                <a:solidFill>
                  <a:schemeClr val="bg1"/>
                </a:solidFill>
                <a:highlight>
                  <a:srgbClr val="FFFF00"/>
                </a:highlight>
              </a:rPr>
              <a:t>         　　　　　　     </a:t>
            </a:r>
            <a:r>
              <a:rPr lang="ja-JP" altLang="en-US" sz="2200" dirty="0">
                <a:solidFill>
                  <a:schemeClr val="bg1"/>
                </a:solidFill>
              </a:rPr>
              <a:t>  ）を表現できる。</a:t>
            </a:r>
            <a:endParaRPr lang="en-US" altLang="ja-JP" sz="2200" dirty="0">
              <a:solidFill>
                <a:schemeClr val="bg1"/>
              </a:solidFill>
            </a:endParaRPr>
          </a:p>
          <a:p>
            <a:r>
              <a:rPr lang="ja-JP" altLang="en-US" sz="2200" dirty="0">
                <a:solidFill>
                  <a:schemeClr val="bg1"/>
                </a:solidFill>
              </a:rPr>
              <a:t>モノクロ（白黒</a:t>
            </a:r>
            <a:r>
              <a:rPr lang="en-US" altLang="ja-JP" sz="2200" dirty="0">
                <a:solidFill>
                  <a:schemeClr val="bg1"/>
                </a:solidFill>
              </a:rPr>
              <a:t>2</a:t>
            </a:r>
            <a:r>
              <a:rPr lang="ja-JP" altLang="en-US" sz="2200" dirty="0">
                <a:solidFill>
                  <a:schemeClr val="bg1"/>
                </a:solidFill>
              </a:rPr>
              <a:t>階調）の</a:t>
            </a:r>
            <a:r>
              <a:rPr lang="en-US" altLang="ja-JP" sz="2200" dirty="0">
                <a:solidFill>
                  <a:schemeClr val="bg1"/>
                </a:solidFill>
              </a:rPr>
              <a:t>1</a:t>
            </a:r>
            <a:r>
              <a:rPr lang="ja-JP" altLang="en-US" sz="2200" dirty="0">
                <a:solidFill>
                  <a:schemeClr val="bg1"/>
                </a:solidFill>
              </a:rPr>
              <a:t>画素の情報量：（</a:t>
            </a:r>
            <a:r>
              <a:rPr lang="ja-JP" altLang="en-US" sz="2200" dirty="0">
                <a:solidFill>
                  <a:schemeClr val="bg1"/>
                </a:solidFill>
                <a:highlight>
                  <a:srgbClr val="FFFF00"/>
                </a:highlight>
              </a:rPr>
              <a:t>　　　  　　</a:t>
            </a:r>
            <a:r>
              <a:rPr lang="ja-JP" altLang="en-US" sz="2200" dirty="0">
                <a:solidFill>
                  <a:schemeClr val="bg1"/>
                </a:solidFill>
              </a:rPr>
              <a:t>）</a:t>
            </a:r>
            <a:endParaRPr lang="en-US" altLang="ja-JP" sz="2200" dirty="0">
              <a:solidFill>
                <a:schemeClr val="bg1"/>
              </a:solidFill>
            </a:endParaRPr>
          </a:p>
          <a:p>
            <a:r>
              <a:rPr lang="ja-JP" altLang="en-US" sz="2200" dirty="0">
                <a:solidFill>
                  <a:schemeClr val="bg1"/>
                </a:solidFill>
              </a:rPr>
              <a:t>グレースケール（白黒</a:t>
            </a:r>
            <a:r>
              <a:rPr lang="en-US" altLang="ja-JP" sz="2200" dirty="0">
                <a:solidFill>
                  <a:schemeClr val="bg1"/>
                </a:solidFill>
              </a:rPr>
              <a:t>8</a:t>
            </a:r>
            <a:r>
              <a:rPr lang="ja-JP" altLang="en-US" sz="2200" dirty="0">
                <a:solidFill>
                  <a:schemeClr val="bg1"/>
                </a:solidFill>
              </a:rPr>
              <a:t>階調）の</a:t>
            </a:r>
            <a:r>
              <a:rPr lang="en-US" altLang="ja-JP" sz="2200" dirty="0">
                <a:solidFill>
                  <a:schemeClr val="bg1"/>
                </a:solidFill>
              </a:rPr>
              <a:t>1</a:t>
            </a:r>
            <a:r>
              <a:rPr lang="ja-JP" altLang="en-US" sz="2200" dirty="0">
                <a:solidFill>
                  <a:schemeClr val="bg1"/>
                </a:solidFill>
              </a:rPr>
              <a:t>画素の情報量：（</a:t>
            </a:r>
            <a:r>
              <a:rPr lang="ja-JP" altLang="en-US" sz="2200" dirty="0">
                <a:solidFill>
                  <a:schemeClr val="bg1"/>
                </a:solidFill>
                <a:highlight>
                  <a:srgbClr val="FFFF00"/>
                </a:highlight>
              </a:rPr>
              <a:t>　　  　　　</a:t>
            </a:r>
            <a:r>
              <a:rPr lang="ja-JP" altLang="en-US" sz="2200" dirty="0">
                <a:solidFill>
                  <a:schemeClr val="bg1"/>
                </a:solidFill>
              </a:rPr>
              <a:t>）下図</a:t>
            </a:r>
            <a:endParaRPr lang="en-US" altLang="ja-JP" sz="2200" dirty="0">
              <a:solidFill>
                <a:schemeClr val="bg1"/>
              </a:solidFill>
            </a:endParaRPr>
          </a:p>
          <a:p>
            <a:endParaRPr lang="en-US" altLang="ja-JP" sz="2200" dirty="0">
              <a:solidFill>
                <a:schemeClr val="bg1"/>
              </a:solidFill>
            </a:endParaRPr>
          </a:p>
          <a:p>
            <a:endParaRPr lang="en-US" altLang="ja-JP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ja-JP" sz="2000" dirty="0">
                <a:solidFill>
                  <a:schemeClr val="bg1"/>
                </a:solidFill>
              </a:rPr>
              <a:t>		</a:t>
            </a:r>
            <a:r>
              <a:rPr lang="ja-JP" altLang="en-US" sz="2000" dirty="0">
                <a:solidFill>
                  <a:schemeClr val="bg1"/>
                </a:solidFill>
              </a:rPr>
              <a:t>・・・表中</a:t>
            </a:r>
            <a:r>
              <a:rPr lang="en-US" altLang="ja-JP" sz="2000" dirty="0">
                <a:solidFill>
                  <a:schemeClr val="bg1"/>
                </a:solidFill>
              </a:rPr>
              <a:t>RGB(16)</a:t>
            </a:r>
            <a:r>
              <a:rPr lang="ja-JP" altLang="en-US" sz="2000" dirty="0">
                <a:solidFill>
                  <a:schemeClr val="bg1"/>
                </a:solidFill>
              </a:rPr>
              <a:t>の値の見方は後述</a:t>
            </a:r>
            <a:endParaRPr lang="en-US" altLang="ja-JP" sz="2000" dirty="0">
              <a:solidFill>
                <a:schemeClr val="bg1"/>
              </a:solidFill>
            </a:endParaRPr>
          </a:p>
          <a:p>
            <a:pPr>
              <a:buNone/>
            </a:pPr>
            <a:endParaRPr lang="ja-JP" altLang="en-US" sz="2000" dirty="0">
              <a:solidFill>
                <a:schemeClr val="bg1"/>
              </a:solidFill>
            </a:endParaRPr>
          </a:p>
          <a:p>
            <a:r>
              <a:rPr lang="ja-JP" altLang="en-US" sz="2200" dirty="0">
                <a:solidFill>
                  <a:schemeClr val="bg1"/>
                </a:solidFill>
              </a:rPr>
              <a:t>グレースケール（白黒</a:t>
            </a:r>
            <a:r>
              <a:rPr lang="en-US" altLang="ja-JP" sz="2200" dirty="0">
                <a:solidFill>
                  <a:schemeClr val="bg1"/>
                </a:solidFill>
              </a:rPr>
              <a:t>256</a:t>
            </a:r>
            <a:r>
              <a:rPr lang="ja-JP" altLang="en-US" sz="2200" dirty="0">
                <a:solidFill>
                  <a:schemeClr val="bg1"/>
                </a:solidFill>
              </a:rPr>
              <a:t>階調）の</a:t>
            </a:r>
            <a:r>
              <a:rPr lang="en-US" altLang="ja-JP" sz="2200" dirty="0">
                <a:solidFill>
                  <a:schemeClr val="bg1"/>
                </a:solidFill>
              </a:rPr>
              <a:t>1</a:t>
            </a:r>
            <a:r>
              <a:rPr lang="ja-JP" altLang="en-US" sz="2200" dirty="0">
                <a:solidFill>
                  <a:schemeClr val="bg1"/>
                </a:solidFill>
              </a:rPr>
              <a:t>画素の情報量： （</a:t>
            </a:r>
            <a:r>
              <a:rPr lang="ja-JP" altLang="en-US" sz="2200" dirty="0">
                <a:solidFill>
                  <a:schemeClr val="bg1"/>
                </a:solidFill>
                <a:highlight>
                  <a:srgbClr val="FFFF00"/>
                </a:highlight>
              </a:rPr>
              <a:t>　　  　　　</a:t>
            </a:r>
            <a:r>
              <a:rPr lang="ja-JP" altLang="en-US" sz="2200" dirty="0">
                <a:solidFill>
                  <a:schemeClr val="bg1"/>
                </a:solidFill>
              </a:rPr>
              <a:t>） 　</a:t>
            </a:r>
            <a:endParaRPr lang="en-US" altLang="ja-JP" sz="2200" dirty="0">
              <a:solidFill>
                <a:schemeClr val="bg1"/>
              </a:solidFill>
            </a:endParaRPr>
          </a:p>
          <a:p>
            <a:pPr>
              <a:buNone/>
            </a:pPr>
            <a:endParaRPr lang="ja-JP" altLang="en-US" sz="2600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1920" y="514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階調</a:t>
            </a:r>
            <a:endParaRPr kumimoji="1"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8" y="514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１ｂｉｔ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８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ｂｉｔ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514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ｂｉｔ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グラデーション</a:t>
            </a:r>
            <a:endParaRPr kumimoji="1" lang="ja-JP" altLang="en-US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9824"/>
              </p:ext>
            </p:extLst>
          </p:nvPr>
        </p:nvGraphicFramePr>
        <p:xfrm>
          <a:off x="395536" y="2355726"/>
          <a:ext cx="831743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4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RGB</a:t>
                      </a:r>
                      <a:r>
                        <a:rPr kumimoji="1" lang="ja-JP" altLang="en-US" sz="1400" dirty="0"/>
                        <a:t>（</a:t>
                      </a:r>
                      <a:r>
                        <a:rPr kumimoji="1" lang="en-US" altLang="ja-JP" sz="1400" dirty="0"/>
                        <a:t>16</a:t>
                      </a:r>
                      <a:r>
                        <a:rPr kumimoji="1" lang="ja-JP" altLang="en-US" sz="14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000000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242424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494949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6D6D6D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929292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B6B6B6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 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FFFFFF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色表現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24242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94"/>
    </mc:Choice>
    <mc:Fallback xmlns="">
      <p:transition spd="slow" advTm="67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42155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1-13-6  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ビットの深さと情報量実験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E098BA-A5F9-37C9-31CF-AB9D3EC15B53}"/>
              </a:ext>
            </a:extLst>
          </p:cNvPr>
          <p:cNvSpPr txBox="1"/>
          <p:nvPr/>
        </p:nvSpPr>
        <p:spPr>
          <a:xfrm>
            <a:off x="2555776" y="278777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BMP</a:t>
            </a:r>
            <a:r>
              <a:rPr kumimoji="1" lang="ja-JP" altLang="en-US" dirty="0"/>
              <a:t>形式カラー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8bit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77C8DD-8B99-393D-41A4-1A42574D4F0D}"/>
              </a:ext>
            </a:extLst>
          </p:cNvPr>
          <p:cNvSpPr txBox="1"/>
          <p:nvPr/>
        </p:nvSpPr>
        <p:spPr>
          <a:xfrm>
            <a:off x="4788024" y="278777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BMP</a:t>
            </a:r>
            <a:r>
              <a:rPr kumimoji="1" lang="ja-JP" altLang="en-US" dirty="0"/>
              <a:t>形式グレー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8bit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159879-FB75-0FC9-4C4E-7FCF96B9A8B9}"/>
              </a:ext>
            </a:extLst>
          </p:cNvPr>
          <p:cNvSpPr txBox="1"/>
          <p:nvPr/>
        </p:nvSpPr>
        <p:spPr>
          <a:xfrm>
            <a:off x="6876256" y="278777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BMP</a:t>
            </a:r>
            <a:r>
              <a:rPr kumimoji="1" lang="ja-JP" altLang="en-US" dirty="0"/>
              <a:t>形式モノクロ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1bit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BABC94-4514-C1FD-EA4A-85399993C636}"/>
              </a:ext>
            </a:extLst>
          </p:cNvPr>
          <p:cNvSpPr/>
          <p:nvPr/>
        </p:nvSpPr>
        <p:spPr>
          <a:xfrm>
            <a:off x="262778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54F15D-A37E-9D11-CE6A-9B1A4C1D60FF}"/>
              </a:ext>
            </a:extLst>
          </p:cNvPr>
          <p:cNvSpPr/>
          <p:nvPr/>
        </p:nvSpPr>
        <p:spPr>
          <a:xfrm>
            <a:off x="478802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1E36451-94A4-030B-065E-85C0C1214D73}"/>
              </a:ext>
            </a:extLst>
          </p:cNvPr>
          <p:cNvSpPr/>
          <p:nvPr/>
        </p:nvSpPr>
        <p:spPr>
          <a:xfrm>
            <a:off x="694826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4AD9DD-A6BC-7816-B80D-9BD77137C4B6}"/>
              </a:ext>
            </a:extLst>
          </p:cNvPr>
          <p:cNvSpPr txBox="1"/>
          <p:nvPr/>
        </p:nvSpPr>
        <p:spPr>
          <a:xfrm>
            <a:off x="539552" y="278777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BMP</a:t>
            </a:r>
            <a:r>
              <a:rPr kumimoji="1" lang="ja-JP" altLang="en-US" dirty="0"/>
              <a:t>形式カラー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24bit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8DDC35-6C41-A7C6-56FD-D9AB6655D159}"/>
              </a:ext>
            </a:extLst>
          </p:cNvPr>
          <p:cNvSpPr/>
          <p:nvPr/>
        </p:nvSpPr>
        <p:spPr>
          <a:xfrm>
            <a:off x="539552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32"/>
    </mc:Choice>
    <mc:Fallback xmlns="">
      <p:transition spd="slow" advTm="910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42155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1-13-6  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圧縮と情報量実験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E098BA-A5F9-37C9-31CF-AB9D3EC15B53}"/>
              </a:ext>
            </a:extLst>
          </p:cNvPr>
          <p:cNvSpPr txBox="1"/>
          <p:nvPr/>
        </p:nvSpPr>
        <p:spPr>
          <a:xfrm>
            <a:off x="2555776" y="278777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GIF</a:t>
            </a:r>
            <a:r>
              <a:rPr kumimoji="1" lang="ja-JP" altLang="en-US" dirty="0"/>
              <a:t>形式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8bit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</a:p>
          <a:p>
            <a:r>
              <a:rPr kumimoji="1" lang="ja-JP" altLang="en-US" dirty="0"/>
              <a:t>圧縮率</a:t>
            </a:r>
            <a:r>
              <a:rPr lang="ja-JP" altLang="en-US" dirty="0"/>
              <a:t>（　　）</a:t>
            </a:r>
            <a:r>
              <a:rPr lang="en-US" altLang="ja-JP" dirty="0"/>
              <a:t>%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77C8DD-8B99-393D-41A4-1A42574D4F0D}"/>
              </a:ext>
            </a:extLst>
          </p:cNvPr>
          <p:cNvSpPr txBox="1"/>
          <p:nvPr/>
        </p:nvSpPr>
        <p:spPr>
          <a:xfrm>
            <a:off x="4788024" y="278777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PNG</a:t>
            </a:r>
            <a:r>
              <a:rPr kumimoji="1" lang="ja-JP" altLang="en-US" dirty="0"/>
              <a:t>形式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32bit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</a:p>
          <a:p>
            <a:r>
              <a:rPr kumimoji="1" lang="ja-JP" altLang="en-US" dirty="0"/>
              <a:t>圧縮率</a:t>
            </a:r>
            <a:r>
              <a:rPr lang="ja-JP" altLang="en-US" dirty="0"/>
              <a:t>（　　）</a:t>
            </a:r>
            <a:r>
              <a:rPr lang="en-US" altLang="ja-JP" dirty="0"/>
              <a:t>%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159879-FB75-0FC9-4C4E-7FCF96B9A8B9}"/>
              </a:ext>
            </a:extLst>
          </p:cNvPr>
          <p:cNvSpPr txBox="1"/>
          <p:nvPr/>
        </p:nvSpPr>
        <p:spPr>
          <a:xfrm>
            <a:off x="6876256" y="278777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JPEG</a:t>
            </a:r>
            <a:r>
              <a:rPr kumimoji="1" lang="ja-JP" altLang="en-US" dirty="0"/>
              <a:t>形式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lang="en-US" altLang="ja-JP" dirty="0"/>
              <a:t>24</a:t>
            </a:r>
            <a:r>
              <a:rPr kumimoji="1" lang="en-US" altLang="ja-JP" dirty="0"/>
              <a:t>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</a:p>
          <a:p>
            <a:r>
              <a:rPr kumimoji="1" lang="ja-JP" altLang="en-US" dirty="0"/>
              <a:t>圧縮率</a:t>
            </a:r>
            <a:r>
              <a:rPr lang="ja-JP" altLang="en-US" dirty="0"/>
              <a:t>（　　）</a:t>
            </a:r>
            <a:r>
              <a:rPr lang="en-US" altLang="ja-JP" dirty="0"/>
              <a:t>%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BABC94-4514-C1FD-EA4A-85399993C636}"/>
              </a:ext>
            </a:extLst>
          </p:cNvPr>
          <p:cNvSpPr/>
          <p:nvPr/>
        </p:nvSpPr>
        <p:spPr>
          <a:xfrm>
            <a:off x="262778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54F15D-A37E-9D11-CE6A-9B1A4C1D60FF}"/>
              </a:ext>
            </a:extLst>
          </p:cNvPr>
          <p:cNvSpPr/>
          <p:nvPr/>
        </p:nvSpPr>
        <p:spPr>
          <a:xfrm>
            <a:off x="478802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1E36451-94A4-030B-065E-85C0C1214D73}"/>
              </a:ext>
            </a:extLst>
          </p:cNvPr>
          <p:cNvSpPr/>
          <p:nvPr/>
        </p:nvSpPr>
        <p:spPr>
          <a:xfrm>
            <a:off x="6948264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4AD9DD-A6BC-7816-B80D-9BD77137C4B6}"/>
              </a:ext>
            </a:extLst>
          </p:cNvPr>
          <p:cNvSpPr txBox="1"/>
          <p:nvPr/>
        </p:nvSpPr>
        <p:spPr>
          <a:xfrm>
            <a:off x="539552" y="278777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BMP</a:t>
            </a:r>
            <a:r>
              <a:rPr kumimoji="1" lang="ja-JP" altLang="en-US" dirty="0"/>
              <a:t>形式</a:t>
            </a:r>
            <a:endParaRPr kumimoji="1" lang="en-US" altLang="ja-JP" dirty="0"/>
          </a:p>
          <a:p>
            <a:r>
              <a:rPr lang="en-US" altLang="ja-JP" dirty="0"/>
              <a:t>Bit</a:t>
            </a:r>
            <a:r>
              <a:rPr lang="ja-JP" altLang="en-US" dirty="0"/>
              <a:t>深さ　　</a:t>
            </a:r>
            <a:r>
              <a:rPr kumimoji="1" lang="en-US" altLang="ja-JP" dirty="0"/>
              <a:t>24bit</a:t>
            </a:r>
          </a:p>
          <a:p>
            <a:r>
              <a:rPr lang="ja-JP" altLang="en-US" dirty="0"/>
              <a:t>サイズ（　　　　）</a:t>
            </a:r>
            <a:r>
              <a:rPr lang="en-US" altLang="ja-JP" dirty="0"/>
              <a:t>KB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8DDC35-6C41-A7C6-56FD-D9AB6655D159}"/>
              </a:ext>
            </a:extLst>
          </p:cNvPr>
          <p:cNvSpPr/>
          <p:nvPr/>
        </p:nvSpPr>
        <p:spPr>
          <a:xfrm>
            <a:off x="539552" y="915566"/>
            <a:ext cx="1872208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5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32"/>
    </mc:Choice>
    <mc:Fallback xmlns="">
      <p:transition spd="slow" advTm="9103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5|0.8|7.6|2.2|12.5|3.5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.3|1.3|5.3|4.1|4|7.3|7.7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7|1.8|1.9|1.6|1.7|2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7.6|27.1|8.4|5.3|14.6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3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6|10.1|21|2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4|2.2|3.9|4.7|10.9|3.6|1.3|8|9.8|3.4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4|2.2|3.9|4.7|10.9|3.6|1.3|8|9.8|3.4|1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39.8|9.9|9.6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4|11|2.8|3.7|9.9|2.2|14.8|1.2|1.6|12.1|1.6|2.5|1.5|10.7|2.8|3.5|11|3|15.7|1.4|6.4|12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9|1.7|1.7|1.8|2.4|1.3|4.2|1.2|1.8|1.6|3.2|1.5|1.5|3.1|1.6|2.3|3.2|2.1|1.4|2.3|2|2|2.7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1039</Words>
  <Application>Microsoft Office PowerPoint</Application>
  <PresentationFormat>画面に合わせる (16:9)</PresentationFormat>
  <Paragraphs>300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ＭＳ ゴシック</vt:lpstr>
      <vt:lpstr>游ゴシック</vt:lpstr>
      <vt:lpstr>Arial</vt:lpstr>
      <vt:lpstr>Calibri</vt:lpstr>
      <vt:lpstr>Office テーマ</vt:lpstr>
      <vt:lpstr>情報Ⅰ</vt:lpstr>
      <vt:lpstr>1-13-1　ビットマップ</vt:lpstr>
      <vt:lpstr>1-13-2　解像度</vt:lpstr>
      <vt:lpstr>1-13-3　各画素の情報量と表現</vt:lpstr>
      <vt:lpstr>PowerPoint プレゼンテーション</vt:lpstr>
      <vt:lpstr>PowerPoint プレゼンテーション</vt:lpstr>
      <vt:lpstr>1-13-5　</vt:lpstr>
      <vt:lpstr>1-13-6  ビットの深さと情報量実験</vt:lpstr>
      <vt:lpstr>1-13-6  圧縮と情報量実験</vt:lpstr>
      <vt:lpstr>1-13-7　（ディスプレー）</vt:lpstr>
      <vt:lpstr>光の３原色と色表現</vt:lpstr>
      <vt:lpstr>光の３原色と色表現</vt:lpstr>
      <vt:lpstr>1-13-8　減法混色（プリンタ）</vt:lpstr>
      <vt:lpstr>光の三原色・色の三原色</vt:lpstr>
      <vt:lpstr>光の３原色・色の３原色と色表現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画像の表現　 画像のディジタル表現</dc:title>
  <dc:creator>s n</dc:creator>
  <cp:lastModifiedBy>n s</cp:lastModifiedBy>
  <cp:revision>58</cp:revision>
  <cp:lastPrinted>2023-03-08T03:28:54Z</cp:lastPrinted>
  <dcterms:created xsi:type="dcterms:W3CDTF">2020-05-03T02:11:17Z</dcterms:created>
  <dcterms:modified xsi:type="dcterms:W3CDTF">2023-06-01T13:25:59Z</dcterms:modified>
</cp:coreProperties>
</file>