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71" r:id="rId3"/>
    <p:sldId id="260" r:id="rId4"/>
    <p:sldId id="261" r:id="rId5"/>
    <p:sldId id="263" r:id="rId6"/>
    <p:sldId id="264" r:id="rId7"/>
    <p:sldId id="265" r:id="rId8"/>
    <p:sldId id="275" r:id="rId9"/>
    <p:sldId id="372" r:id="rId10"/>
    <p:sldId id="274" r:id="rId11"/>
    <p:sldId id="267" r:id="rId12"/>
    <p:sldId id="268" r:id="rId13"/>
    <p:sldId id="269" r:id="rId14"/>
    <p:sldId id="270" r:id="rId15"/>
    <p:sldId id="271" r:id="rId16"/>
    <p:sldId id="272" r:id="rId17"/>
    <p:sldId id="273" r:id="rId18"/>
    <p:sldId id="370" r:id="rId19"/>
    <p:sldId id="323" r:id="rId20"/>
    <p:sldId id="324" r:id="rId21"/>
    <p:sldId id="325" r:id="rId22"/>
    <p:sldId id="369" r:id="rId23"/>
    <p:sldId id="326" r:id="rId24"/>
    <p:sldId id="327" r:id="rId25"/>
    <p:sldId id="328" r:id="rId26"/>
    <p:sldId id="329" r:id="rId27"/>
    <p:sldId id="347" r:id="rId28"/>
    <p:sldId id="348" r:id="rId29"/>
    <p:sldId id="349" r:id="rId30"/>
    <p:sldId id="350" r:id="rId31"/>
    <p:sldId id="351" r:id="rId32"/>
    <p:sldId id="352" r:id="rId33"/>
    <p:sldId id="353" r:id="rId34"/>
    <p:sldId id="276" r:id="rId35"/>
    <p:sldId id="277" r:id="rId36"/>
    <p:sldId id="278" r:id="rId37"/>
    <p:sldId id="354" r:id="rId38"/>
    <p:sldId id="355" r:id="rId39"/>
    <p:sldId id="259" r:id="rId40"/>
    <p:sldId id="356" r:id="rId41"/>
    <p:sldId id="357" r:id="rId42"/>
    <p:sldId id="358" r:id="rId43"/>
    <p:sldId id="359" r:id="rId44"/>
    <p:sldId id="360" r:id="rId45"/>
    <p:sldId id="361" r:id="rId46"/>
    <p:sldId id="362" r:id="rId47"/>
    <p:sldId id="363" r:id="rId48"/>
    <p:sldId id="366" r:id="rId49"/>
    <p:sldId id="367" r:id="rId50"/>
    <p:sldId id="281" r:id="rId51"/>
    <p:sldId id="282" r:id="rId52"/>
    <p:sldId id="283" r:id="rId53"/>
    <p:sldId id="368" r:id="rId54"/>
    <p:sldId id="374" r:id="rId55"/>
    <p:sldId id="364" r:id="rId56"/>
    <p:sldId id="279" r:id="rId57"/>
    <p:sldId id="280" r:id="rId58"/>
    <p:sldId id="330" r:id="rId59"/>
    <p:sldId id="266" r:id="rId6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5B836-B53D-48EA-95D8-E56C0D07071A}" type="datetimeFigureOut">
              <a:rPr kumimoji="1" lang="ja-JP" altLang="en-US" smtClean="0"/>
              <a:t>2024/3/13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738D6-5405-45BC-BD74-DB0C733E789C}" type="slidenum">
              <a:rPr kumimoji="1" lang="ja-JP" altLang="en-US" smtClean="0"/>
              <a:t>‹#›</a:t>
            </a:fld>
            <a:endParaRPr kumimoji="1" lang="ja-JP" altLang="en-US"/>
          </a:p>
        </p:txBody>
      </p:sp>
    </p:spTree>
    <p:extLst>
      <p:ext uri="{BB962C8B-B14F-4D97-AF65-F5344CB8AC3E}">
        <p14:creationId xmlns:p14="http://schemas.microsoft.com/office/powerpoint/2010/main" val="24835244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A1B2A90-AD00-4B66-88AA-8DCB0CB77049}" type="slidenum">
              <a:rPr kumimoji="1" lang="ja-JP" altLang="en-US" smtClean="0"/>
              <a:t>48</a:t>
            </a:fld>
            <a:endParaRPr kumimoji="1" lang="ja-JP" altLang="en-US"/>
          </a:p>
        </p:txBody>
      </p:sp>
    </p:spTree>
    <p:extLst>
      <p:ext uri="{BB962C8B-B14F-4D97-AF65-F5344CB8AC3E}">
        <p14:creationId xmlns:p14="http://schemas.microsoft.com/office/powerpoint/2010/main" val="169865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A1B2A90-AD00-4B66-88AA-8DCB0CB77049}" type="slidenum">
              <a:rPr kumimoji="1" lang="ja-JP" altLang="en-US" smtClean="0"/>
              <a:t>50</a:t>
            </a:fld>
            <a:endParaRPr kumimoji="1" lang="ja-JP" altLang="en-US"/>
          </a:p>
        </p:txBody>
      </p:sp>
    </p:spTree>
    <p:extLst>
      <p:ext uri="{BB962C8B-B14F-4D97-AF65-F5344CB8AC3E}">
        <p14:creationId xmlns:p14="http://schemas.microsoft.com/office/powerpoint/2010/main" val="207578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A1B2A90-AD00-4B66-88AA-8DCB0CB77049}" type="slidenum">
              <a:rPr kumimoji="1" lang="ja-JP" altLang="en-US" smtClean="0"/>
              <a:t>51</a:t>
            </a:fld>
            <a:endParaRPr kumimoji="1" lang="ja-JP" altLang="en-US"/>
          </a:p>
        </p:txBody>
      </p:sp>
    </p:spTree>
    <p:extLst>
      <p:ext uri="{BB962C8B-B14F-4D97-AF65-F5344CB8AC3E}">
        <p14:creationId xmlns:p14="http://schemas.microsoft.com/office/powerpoint/2010/main" val="515801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2D26C-34CC-9DF3-00BC-68B855E5971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CBD2836-038C-7307-6ACD-CF3054AE8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98C905B-6CC8-888D-F1C5-17AD0D89F4F7}"/>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5" name="フッター プレースホルダー 4">
            <a:extLst>
              <a:ext uri="{FF2B5EF4-FFF2-40B4-BE49-F238E27FC236}">
                <a16:creationId xmlns:a16="http://schemas.microsoft.com/office/drawing/2014/main" id="{DE9A1676-C0F9-5F88-E111-E47EB7ED1C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99F45C-5EF8-E184-F750-81FB38405321}"/>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416699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D74432-6EBD-49F6-06ED-7AB79FCDA5C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AD4EDA8-11D6-E4A2-50DE-CF0BBF01BC7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56C03C-DDC7-311B-BF6E-55255B4CB88B}"/>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5" name="フッター プレースホルダー 4">
            <a:extLst>
              <a:ext uri="{FF2B5EF4-FFF2-40B4-BE49-F238E27FC236}">
                <a16:creationId xmlns:a16="http://schemas.microsoft.com/office/drawing/2014/main" id="{8409EA11-35CA-DE31-8CDD-DC2748485B8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113B97D-69D0-549B-6D56-90AB5C51D264}"/>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69407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AD7E053-4402-B780-4858-B239F84A9A5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32B853-9E86-9C4E-6E95-A8BD251BC17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B17661-9CF8-427E-CE78-4191B3437326}"/>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5" name="フッター プレースホルダー 4">
            <a:extLst>
              <a:ext uri="{FF2B5EF4-FFF2-40B4-BE49-F238E27FC236}">
                <a16:creationId xmlns:a16="http://schemas.microsoft.com/office/drawing/2014/main" id="{2711339A-A2D3-82FA-EE13-AA185FE0F3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6172F9-2570-94B5-87BB-5EAFB6883D2E}"/>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373727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7F926F-3B3B-C377-BDFB-17626A791F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CB6451-2660-3243-E981-6E52047EFCF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3769CE-BBE2-D553-0CEE-A7EDDC4C8168}"/>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5" name="フッター プレースホルダー 4">
            <a:extLst>
              <a:ext uri="{FF2B5EF4-FFF2-40B4-BE49-F238E27FC236}">
                <a16:creationId xmlns:a16="http://schemas.microsoft.com/office/drawing/2014/main" id="{6E30B85F-69CE-68A0-B7F9-8008F73445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373CB8-0777-6C4D-08A3-A8BEF27D44DD}"/>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299544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B93A8C-41B9-DB2C-705E-C244355AB6E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C7C590F-61B4-FCB3-0A85-8B9EA13BCA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DD01BFD-5D30-E392-D017-911A24F52EAE}"/>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5" name="フッター プレースホルダー 4">
            <a:extLst>
              <a:ext uri="{FF2B5EF4-FFF2-40B4-BE49-F238E27FC236}">
                <a16:creationId xmlns:a16="http://schemas.microsoft.com/office/drawing/2014/main" id="{78F79730-815B-0CD1-5174-43B8418FB2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6F87DC-B0AE-51EE-D5DA-09071A603A4B}"/>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128629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922672-71C3-42B9-ECDA-DD00E247AE8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755FC95-5C40-0A34-DC99-08FC0BCF136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499BAFB-EF9C-8E76-6DE5-4C691CB9D3E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22B4C2F-598E-F2B6-B7BB-FA2BAFFEF4C5}"/>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6" name="フッター プレースホルダー 5">
            <a:extLst>
              <a:ext uri="{FF2B5EF4-FFF2-40B4-BE49-F238E27FC236}">
                <a16:creationId xmlns:a16="http://schemas.microsoft.com/office/drawing/2014/main" id="{FBC82521-29DD-124D-8E3C-460E1AE5880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7FA2B5-E7A3-5EC8-0515-D374A2550429}"/>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1846169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87B34E-D1F5-A6E3-2272-6CADB76682C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BA6E0C-9704-5A04-29A3-18E261E51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81DAB5D-EE9E-35C0-B554-E0A206C45B5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CAD18AD-DB9E-3347-A256-837A95D7F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F73E3CF-C39A-FAFE-D1EF-CB284089851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46901BB-1C46-23C9-0228-2A9629BECEB8}"/>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8" name="フッター プレースホルダー 7">
            <a:extLst>
              <a:ext uri="{FF2B5EF4-FFF2-40B4-BE49-F238E27FC236}">
                <a16:creationId xmlns:a16="http://schemas.microsoft.com/office/drawing/2014/main" id="{35554B88-4904-0480-D6F0-0A661DBCB07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C28667E-7777-FB78-A4B9-94F5EAB3F5EA}"/>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327919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53A989-9682-4517-80A8-516F94A45AB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175C5E-2789-2266-501B-9CD352ABE6BD}"/>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4" name="フッター プレースホルダー 3">
            <a:extLst>
              <a:ext uri="{FF2B5EF4-FFF2-40B4-BE49-F238E27FC236}">
                <a16:creationId xmlns:a16="http://schemas.microsoft.com/office/drawing/2014/main" id="{362D7221-3BF5-F409-524E-9245E7BA8B5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132BE34-98D8-5A22-635D-14EBE8A849E5}"/>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1841354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D15D1E2-4154-35C9-6486-22BD14259AB0}"/>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3" name="フッター プレースホルダー 2">
            <a:extLst>
              <a:ext uri="{FF2B5EF4-FFF2-40B4-BE49-F238E27FC236}">
                <a16:creationId xmlns:a16="http://schemas.microsoft.com/office/drawing/2014/main" id="{22817C14-3B7D-E8E2-F097-BC5F3ECC8D6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BE01AF-853F-40FE-D396-2C7ABCD712D1}"/>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254598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596E86-03A7-1856-9744-A72AA3734A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E9A818-9BCD-CC25-1C9C-CE96A812A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E3CB822-EDE3-33FB-BA13-3092D89EA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E9CA67C-A0C8-F637-6F7D-69D084B18D88}"/>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6" name="フッター プレースホルダー 5">
            <a:extLst>
              <a:ext uri="{FF2B5EF4-FFF2-40B4-BE49-F238E27FC236}">
                <a16:creationId xmlns:a16="http://schemas.microsoft.com/office/drawing/2014/main" id="{1D5C2592-95BC-8F69-1676-1C51D508C49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2A0468-DF34-2D1F-9789-1FF6FCB78DAB}"/>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263521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F4E459-8FA8-AC15-F7AC-6DC48AF209B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BAA4342-A61B-7F76-FF5E-4AC558BB6B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91AC290-38A7-60CD-2FCD-DD70AC7E0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36467A-707E-3CE8-53B2-87D3928FC69E}"/>
              </a:ext>
            </a:extLst>
          </p:cNvPr>
          <p:cNvSpPr>
            <a:spLocks noGrp="1"/>
          </p:cNvSpPr>
          <p:nvPr>
            <p:ph type="dt" sz="half" idx="10"/>
          </p:nvPr>
        </p:nvSpPr>
        <p:spPr/>
        <p:txBody>
          <a:bodyPr/>
          <a:lstStyle/>
          <a:p>
            <a:fld id="{E2833A57-D3A4-44AA-8124-BABEE01F03F3}" type="datetimeFigureOut">
              <a:rPr kumimoji="1" lang="ja-JP" altLang="en-US" smtClean="0"/>
              <a:t>2024/3/13</a:t>
            </a:fld>
            <a:endParaRPr kumimoji="1" lang="ja-JP" altLang="en-US"/>
          </a:p>
        </p:txBody>
      </p:sp>
      <p:sp>
        <p:nvSpPr>
          <p:cNvPr id="6" name="フッター プレースホルダー 5">
            <a:extLst>
              <a:ext uri="{FF2B5EF4-FFF2-40B4-BE49-F238E27FC236}">
                <a16:creationId xmlns:a16="http://schemas.microsoft.com/office/drawing/2014/main" id="{72239460-C41F-5241-4009-89896B270EB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29A37FE-AFE2-0EFD-3205-7C2282687A0C}"/>
              </a:ext>
            </a:extLst>
          </p:cNvPr>
          <p:cNvSpPr>
            <a:spLocks noGrp="1"/>
          </p:cNvSpPr>
          <p:nvPr>
            <p:ph type="sldNum" sz="quarter" idx="12"/>
          </p:nvPr>
        </p:nvSpPr>
        <p:spPr/>
        <p:txBody>
          <a:body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181801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A8A9E53-AA44-02AE-99BD-93B41B74E5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C9B33AA-AF2D-FBC3-03CE-918BBFE8D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F0B764-308D-3584-F799-5FB08F9FB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33A57-D3A4-44AA-8124-BABEE01F03F3}" type="datetimeFigureOut">
              <a:rPr kumimoji="1" lang="ja-JP" altLang="en-US" smtClean="0"/>
              <a:t>2024/3/13</a:t>
            </a:fld>
            <a:endParaRPr kumimoji="1" lang="ja-JP" altLang="en-US"/>
          </a:p>
        </p:txBody>
      </p:sp>
      <p:sp>
        <p:nvSpPr>
          <p:cNvPr id="5" name="フッター プレースホルダー 4">
            <a:extLst>
              <a:ext uri="{FF2B5EF4-FFF2-40B4-BE49-F238E27FC236}">
                <a16:creationId xmlns:a16="http://schemas.microsoft.com/office/drawing/2014/main" id="{1C46FFDC-95CA-CEB3-2C5D-C906E4A79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F04D4CF-113E-DC9D-3413-6EA3A4ABE9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3C4F4-ECBC-4B3C-9050-7A5B55D797C0}" type="slidenum">
              <a:rPr kumimoji="1" lang="ja-JP" altLang="en-US" smtClean="0"/>
              <a:t>‹#›</a:t>
            </a:fld>
            <a:endParaRPr kumimoji="1" lang="ja-JP" altLang="en-US"/>
          </a:p>
        </p:txBody>
      </p:sp>
    </p:spTree>
    <p:extLst>
      <p:ext uri="{BB962C8B-B14F-4D97-AF65-F5344CB8AC3E}">
        <p14:creationId xmlns:p14="http://schemas.microsoft.com/office/powerpoint/2010/main" val="2089876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5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meetsmore.com/product-services/sales-force-automation/media/133369#OODA" TargetMode="External"/><Relationship Id="rId2" Type="http://schemas.openxmlformats.org/officeDocument/2006/relationships/hyperlink" Target="https://www.keyence.co.jp/ss/general/manufacture-tips/ooda-loop.jsp"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strnun.fool.jp/own/2023/04/11/%e3%83%84%e3%83%84%e3%82%b8%e3%81%a0%e3%81%8a/"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oh-benri-tools.com/tools/color/hsl-hsv-color-picker"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3BC05BE-1D40-8A46-EB15-0C48C2420749}"/>
              </a:ext>
            </a:extLst>
          </p:cNvPr>
          <p:cNvSpPr>
            <a:spLocks noGrp="1"/>
          </p:cNvSpPr>
          <p:nvPr>
            <p:ph type="ctrTitle"/>
          </p:nvPr>
        </p:nvSpPr>
        <p:spPr>
          <a:xfrm>
            <a:off x="991966" y="385770"/>
            <a:ext cx="10355738" cy="839602"/>
          </a:xfrm>
        </p:spPr>
        <p:txBody>
          <a:bodyPr>
            <a:normAutofit/>
          </a:bodyPr>
          <a:lstStyle/>
          <a:p>
            <a:r>
              <a:rPr kumimoji="1" lang="ja-JP" altLang="en-US" sz="2800" dirty="0">
                <a:latin typeface="ＭＳ Ｐゴシック" panose="020B0600070205080204" pitchFamily="50" charset="-128"/>
                <a:ea typeface="ＭＳ Ｐゴシック" panose="020B0600070205080204" pitchFamily="50" charset="-128"/>
              </a:rPr>
              <a:t>情報</a:t>
            </a:r>
            <a:r>
              <a:rPr kumimoji="1" lang="en-US" altLang="ja-JP" sz="2800" dirty="0">
                <a:latin typeface="ＭＳ Ｐゴシック" panose="020B0600070205080204" pitchFamily="50" charset="-128"/>
                <a:ea typeface="ＭＳ Ｐゴシック" panose="020B0600070205080204" pitchFamily="50" charset="-128"/>
              </a:rPr>
              <a:t>Ⅰ</a:t>
            </a:r>
            <a:r>
              <a:rPr kumimoji="1" lang="ja-JP" altLang="en-US" sz="2800" dirty="0">
                <a:latin typeface="ＭＳ Ｐゴシック" panose="020B0600070205080204" pitchFamily="50" charset="-128"/>
                <a:ea typeface="ＭＳ Ｐゴシック" panose="020B0600070205080204" pitchFamily="50" charset="-128"/>
              </a:rPr>
              <a:t>　メディアとデザイン編授業ノート　</a:t>
            </a:r>
          </a:p>
        </p:txBody>
      </p:sp>
      <p:sp>
        <p:nvSpPr>
          <p:cNvPr id="5" name="字幕 2">
            <a:extLst>
              <a:ext uri="{FF2B5EF4-FFF2-40B4-BE49-F238E27FC236}">
                <a16:creationId xmlns:a16="http://schemas.microsoft.com/office/drawing/2014/main" id="{F7D0AC97-7B27-D481-CE35-DA4C7A00AC10}"/>
              </a:ext>
            </a:extLst>
          </p:cNvPr>
          <p:cNvSpPr>
            <a:spLocks noGrp="1"/>
          </p:cNvSpPr>
          <p:nvPr>
            <p:ph type="subTitle" idx="1"/>
          </p:nvPr>
        </p:nvSpPr>
        <p:spPr>
          <a:xfrm>
            <a:off x="1234590" y="1286024"/>
            <a:ext cx="9144000" cy="5352519"/>
          </a:xfrm>
        </p:spPr>
        <p:txBody>
          <a:bodyPr>
            <a:normAutofit lnSpcReduction="10000"/>
          </a:bodyPr>
          <a:lstStyle/>
          <a:p>
            <a:pPr algn="l"/>
            <a:r>
              <a:rPr lang="ja-JP" altLang="en-US" dirty="0">
                <a:latin typeface="ＭＳ Ｐゴシック" panose="020B0600070205080204" pitchFamily="50" charset="-128"/>
                <a:ea typeface="ＭＳ Ｐゴシック" panose="020B0600070205080204" pitchFamily="50" charset="-128"/>
                <a:hlinkClick r:id="rId2" action="ppaction://hlinksldjump"/>
              </a:rPr>
              <a:t>１　　情報デザイン</a:t>
            </a:r>
            <a:endParaRPr lang="ja-JP" altLang="en-US" dirty="0">
              <a:latin typeface="ＭＳ Ｐゴシック" panose="020B0600070205080204" pitchFamily="50" charset="-128"/>
              <a:ea typeface="ＭＳ Ｐゴシック" panose="020B0600070205080204" pitchFamily="50" charset="-128"/>
            </a:endParaRPr>
          </a:p>
          <a:p>
            <a:pPr algn="l"/>
            <a:r>
              <a:rPr lang="en-US" altLang="ja-JP" dirty="0">
                <a:latin typeface="ＭＳ Ｐゴシック" panose="020B0600070205080204" pitchFamily="50" charset="-128"/>
                <a:ea typeface="ＭＳ Ｐゴシック" panose="020B0600070205080204" pitchFamily="50" charset="-128"/>
                <a:hlinkClick r:id="rId3" action="ppaction://hlinksldjump"/>
              </a:rPr>
              <a:t>1-1</a:t>
            </a:r>
            <a:r>
              <a:rPr lang="ja-JP" altLang="en-US" dirty="0">
                <a:latin typeface="ＭＳ Ｐゴシック" panose="020B0600070205080204" pitchFamily="50" charset="-128"/>
                <a:ea typeface="ＭＳ Ｐゴシック" panose="020B0600070205080204" pitchFamily="50" charset="-128"/>
                <a:hlinkClick r:id="rId3" action="ppaction://hlinksldjump"/>
              </a:rPr>
              <a:t>　コミュニケーションの形態と分類</a:t>
            </a:r>
            <a:endParaRPr lang="ja-JP" altLang="en-US" dirty="0">
              <a:latin typeface="ＭＳ Ｐゴシック" panose="020B0600070205080204" pitchFamily="50" charset="-128"/>
              <a:ea typeface="ＭＳ Ｐゴシック" panose="020B0600070205080204" pitchFamily="50" charset="-128"/>
            </a:endParaRPr>
          </a:p>
          <a:p>
            <a:pPr algn="l"/>
            <a:r>
              <a:rPr lang="en-US" altLang="ja-JP" dirty="0">
                <a:latin typeface="ＭＳ Ｐゴシック" panose="020B0600070205080204" pitchFamily="50" charset="-128"/>
                <a:ea typeface="ＭＳ Ｐゴシック" panose="020B0600070205080204" pitchFamily="50" charset="-128"/>
                <a:hlinkClick r:id="rId4" action="ppaction://hlinksldjump"/>
              </a:rPr>
              <a:t>1-2</a:t>
            </a:r>
            <a:r>
              <a:rPr lang="ja-JP" altLang="en-US" dirty="0">
                <a:latin typeface="ＭＳ Ｐゴシック" panose="020B0600070205080204" pitchFamily="50" charset="-128"/>
                <a:ea typeface="ＭＳ Ｐゴシック" panose="020B0600070205080204" pitchFamily="50" charset="-128"/>
                <a:hlinkClick r:id="rId4" action="ppaction://hlinksldjump"/>
              </a:rPr>
              <a:t>　コミュニケーションの手段と特徴</a:t>
            </a:r>
            <a:endParaRPr lang="ja-JP" altLang="en-US" dirty="0">
              <a:latin typeface="ＭＳ Ｐゴシック" panose="020B0600070205080204" pitchFamily="50" charset="-128"/>
              <a:ea typeface="ＭＳ Ｐゴシック" panose="020B0600070205080204" pitchFamily="50" charset="-128"/>
            </a:endParaRPr>
          </a:p>
          <a:p>
            <a:pPr algn="l"/>
            <a:r>
              <a:rPr lang="en-US" altLang="ja-JP" dirty="0">
                <a:latin typeface="ＭＳ Ｐゴシック" panose="020B0600070205080204" pitchFamily="50" charset="-128"/>
                <a:ea typeface="ＭＳ Ｐゴシック" panose="020B0600070205080204" pitchFamily="50" charset="-128"/>
                <a:hlinkClick r:id="rId5" action="ppaction://hlinksldjump"/>
              </a:rPr>
              <a:t>1-3</a:t>
            </a:r>
            <a:r>
              <a:rPr lang="ja-JP" altLang="en-US" dirty="0">
                <a:latin typeface="ＭＳ Ｐゴシック" panose="020B0600070205080204" pitchFamily="50" charset="-128"/>
                <a:ea typeface="ＭＳ Ｐゴシック" panose="020B0600070205080204" pitchFamily="50" charset="-128"/>
                <a:hlinkClick r:id="rId5" action="ppaction://hlinksldjump"/>
              </a:rPr>
              <a:t>　メディアリテラシー</a:t>
            </a:r>
            <a:endParaRPr lang="ja-JP" altLang="en-US" dirty="0">
              <a:latin typeface="ＭＳ Ｐゴシック" panose="020B0600070205080204" pitchFamily="50" charset="-128"/>
              <a:ea typeface="ＭＳ Ｐゴシック" panose="020B0600070205080204" pitchFamily="50" charset="-128"/>
            </a:endParaRPr>
          </a:p>
          <a:p>
            <a:pPr algn="l"/>
            <a:r>
              <a:rPr lang="en-US" altLang="ja-JP" dirty="0">
                <a:latin typeface="ＭＳ Ｐゴシック" panose="020B0600070205080204" pitchFamily="50" charset="-128"/>
                <a:ea typeface="ＭＳ Ｐゴシック" panose="020B0600070205080204" pitchFamily="50" charset="-128"/>
                <a:hlinkClick r:id="rId6" action="ppaction://hlinksldjump"/>
              </a:rPr>
              <a:t>1-4</a:t>
            </a:r>
            <a:r>
              <a:rPr lang="ja-JP" altLang="en-US" dirty="0">
                <a:latin typeface="ＭＳ Ｐゴシック" panose="020B0600070205080204" pitchFamily="50" charset="-128"/>
                <a:ea typeface="ＭＳ Ｐゴシック" panose="020B0600070205080204" pitchFamily="50" charset="-128"/>
                <a:hlinkClick r:id="rId6" action="ppaction://hlinksldjump"/>
              </a:rPr>
              <a:t>　情報デザイン</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hlinkClick r:id="rId7" action="ppaction://hlinksldjump"/>
              </a:rPr>
              <a:t>２　文字</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hlinkClick r:id="rId8" action="ppaction://hlinksldjump"/>
              </a:rPr>
              <a:t>３　プレゼンテーション</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dirty="0">
                <a:latin typeface="ＭＳ Ｐゴシック" panose="020B0600070205080204" pitchFamily="50" charset="-128"/>
                <a:ea typeface="ＭＳ Ｐゴシック" panose="020B0600070205080204" pitchFamily="50" charset="-128"/>
                <a:hlinkClick r:id="rId9" action="ppaction://hlinksldjump"/>
              </a:rPr>
              <a:t>４　Ｗｅｂページ</a:t>
            </a:r>
            <a:endParaRPr lang="en-US" altLang="ja-JP" dirty="0">
              <a:latin typeface="ＭＳ Ｐゴシック" panose="020B0600070205080204" pitchFamily="50" charset="-128"/>
              <a:ea typeface="ＭＳ Ｐゴシック" panose="020B0600070205080204" pitchFamily="50" charset="-128"/>
            </a:endParaRPr>
          </a:p>
          <a:p>
            <a:pPr algn="l"/>
            <a:r>
              <a:rPr lang="ja-JP" altLang="en-US" sz="2400" dirty="0">
                <a:highlight>
                  <a:srgbClr val="FFFF00"/>
                </a:highlight>
                <a:latin typeface="ＭＳ Ｐゴシック" panose="020B0600070205080204" pitchFamily="50" charset="-128"/>
                <a:ea typeface="ＭＳ Ｐゴシック" panose="020B0600070205080204" pitchFamily="50" charset="-128"/>
              </a:rPr>
              <a:t>黄色網掛け部分の課題を完成させ、</a:t>
            </a:r>
            <a:r>
              <a:rPr lang="en-US" altLang="ja-JP" sz="2400" dirty="0">
                <a:highlight>
                  <a:srgbClr val="FFFF00"/>
                </a:highlight>
                <a:latin typeface="ＭＳ Ｐゴシック" panose="020B0600070205080204" pitchFamily="50" charset="-128"/>
                <a:ea typeface="ＭＳ Ｐゴシック" panose="020B0600070205080204" pitchFamily="50" charset="-128"/>
              </a:rPr>
              <a:t>PDF</a:t>
            </a:r>
            <a:r>
              <a:rPr lang="ja-JP" altLang="en-US" sz="2400" dirty="0">
                <a:highlight>
                  <a:srgbClr val="FFFF00"/>
                </a:highlight>
                <a:latin typeface="ＭＳ Ｐゴシック" panose="020B0600070205080204" pitchFamily="50" charset="-128"/>
                <a:ea typeface="ＭＳ Ｐゴシック" panose="020B0600070205080204" pitchFamily="50" charset="-128"/>
              </a:rPr>
              <a:t>ファイルで提出してください。</a:t>
            </a:r>
            <a:br>
              <a:rPr lang="en-US" altLang="ja-JP" sz="2400" dirty="0">
                <a:highlight>
                  <a:srgbClr val="FFFF00"/>
                </a:highlight>
                <a:latin typeface="ＭＳ Ｐゴシック" panose="020B0600070205080204" pitchFamily="50" charset="-128"/>
                <a:ea typeface="ＭＳ Ｐゴシック" panose="020B0600070205080204" pitchFamily="50" charset="-128"/>
              </a:rPr>
            </a:br>
            <a:r>
              <a:rPr lang="ja-JP" altLang="en-US" sz="2400" dirty="0">
                <a:highlight>
                  <a:srgbClr val="FFFF00"/>
                </a:highlight>
                <a:latin typeface="ＭＳ Ｐゴシック" panose="020B0600070205080204" pitchFamily="50" charset="-128"/>
                <a:ea typeface="ＭＳ Ｐゴシック" panose="020B0600070205080204" pitchFamily="50" charset="-128"/>
              </a:rPr>
              <a:t>提出先は別途連絡します。</a:t>
            </a:r>
            <a:br>
              <a:rPr lang="en-US" altLang="ja-JP" sz="2400" dirty="0">
                <a:highlight>
                  <a:srgbClr val="FFFF00"/>
                </a:highlight>
                <a:latin typeface="ＭＳ Ｐゴシック" panose="020B0600070205080204" pitchFamily="50" charset="-128"/>
                <a:ea typeface="ＭＳ Ｐゴシック" panose="020B0600070205080204" pitchFamily="50" charset="-128"/>
              </a:rPr>
            </a:br>
            <a:r>
              <a:rPr lang="ja-JP" altLang="en-US" sz="2400" dirty="0">
                <a:highlight>
                  <a:srgbClr val="FFFF00"/>
                </a:highlight>
                <a:latin typeface="ＭＳ Ｐゴシック" panose="020B0600070205080204" pitchFamily="50" charset="-128"/>
                <a:ea typeface="ＭＳ Ｐゴシック" panose="020B0600070205080204" pitchFamily="50" charset="-128"/>
              </a:rPr>
              <a:t>ファイル名は全て半角英数で</a:t>
            </a:r>
            <a:r>
              <a:rPr lang="ja-JP" altLang="en-US" sz="2400" b="1" dirty="0">
                <a:solidFill>
                  <a:srgbClr val="FF0000"/>
                </a:solidFill>
                <a:highlight>
                  <a:srgbClr val="FFFF00"/>
                </a:highlight>
                <a:latin typeface="ＭＳ Ｐゴシック" panose="020B0600070205080204" pitchFamily="50" charset="-128"/>
                <a:ea typeface="ＭＳ Ｐゴシック" panose="020B0600070205080204" pitchFamily="50" charset="-128"/>
              </a:rPr>
              <a:t>クラス番号</a:t>
            </a:r>
            <a:r>
              <a:rPr lang="en-US" altLang="ja-JP" sz="2400" b="1" dirty="0">
                <a:solidFill>
                  <a:srgbClr val="FF0000"/>
                </a:solidFill>
                <a:highlight>
                  <a:srgbClr val="FFFF00"/>
                </a:highlight>
                <a:latin typeface="ＭＳ Ｐゴシック" panose="020B0600070205080204" pitchFamily="50" charset="-128"/>
                <a:ea typeface="ＭＳ Ｐゴシック" panose="020B0600070205080204" pitchFamily="50" charset="-128"/>
              </a:rPr>
              <a:t>,</a:t>
            </a:r>
            <a:r>
              <a:rPr lang="ja-JP" altLang="en-US" sz="2400" b="1" dirty="0">
                <a:solidFill>
                  <a:srgbClr val="FF0000"/>
                </a:solidFill>
                <a:highlight>
                  <a:srgbClr val="FFFF00"/>
                </a:highlight>
                <a:latin typeface="ＭＳ Ｐゴシック" panose="020B0600070205080204" pitchFamily="50" charset="-128"/>
                <a:ea typeface="ＭＳ Ｐゴシック" panose="020B0600070205080204" pitchFamily="50" charset="-128"/>
              </a:rPr>
              <a:t>苗字（カンマ区切り）</a:t>
            </a:r>
            <a:r>
              <a:rPr lang="ja-JP" altLang="en-US" sz="2400" dirty="0">
                <a:highlight>
                  <a:srgbClr val="FFFF00"/>
                </a:highlight>
                <a:latin typeface="ＭＳ Ｐゴシック" panose="020B0600070205080204" pitchFamily="50" charset="-128"/>
                <a:ea typeface="ＭＳ Ｐゴシック" panose="020B0600070205080204" pitchFamily="50" charset="-128"/>
              </a:rPr>
              <a:t>としてください。</a:t>
            </a:r>
            <a:endParaRPr lang="en-US" altLang="ja-JP" sz="2400" dirty="0">
              <a:highlight>
                <a:srgbClr val="FFFF00"/>
              </a:highlight>
              <a:latin typeface="ＭＳ Ｐゴシック" panose="020B0600070205080204" pitchFamily="50" charset="-128"/>
              <a:ea typeface="ＭＳ Ｐゴシック" panose="020B0600070205080204" pitchFamily="50" charset="-128"/>
            </a:endParaRPr>
          </a:p>
          <a:p>
            <a:pPr algn="l"/>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例　　</a:t>
            </a:r>
            <a:r>
              <a:rPr lang="en-US" altLang="ja-JP" sz="2400" dirty="0">
                <a:highlight>
                  <a:srgbClr val="FFFF00"/>
                </a:highlight>
                <a:latin typeface="ＭＳ Ｐゴシック" panose="020B0600070205080204" pitchFamily="50" charset="-128"/>
                <a:ea typeface="ＭＳ Ｐゴシック" panose="020B0600070205080204" pitchFamily="50" charset="-128"/>
              </a:rPr>
              <a:t>10</a:t>
            </a:r>
            <a:r>
              <a:rPr lang="ja-JP" altLang="en-US" sz="2400" dirty="0">
                <a:highlight>
                  <a:srgbClr val="FFFF00"/>
                </a:highlight>
                <a:latin typeface="ＭＳ Ｐゴシック" panose="020B0600070205080204" pitchFamily="50" charset="-128"/>
                <a:ea typeface="ＭＳ Ｐゴシック" panose="020B0600070205080204" pitchFamily="50" charset="-128"/>
              </a:rPr>
              <a:t>組</a:t>
            </a:r>
            <a:r>
              <a:rPr lang="en-US" altLang="ja-JP" sz="2400" dirty="0">
                <a:highlight>
                  <a:srgbClr val="FFFF00"/>
                </a:highlight>
                <a:latin typeface="ＭＳ Ｐゴシック" panose="020B0600070205080204" pitchFamily="50" charset="-128"/>
                <a:ea typeface="ＭＳ Ｐゴシック" panose="020B0600070205080204" pitchFamily="50" charset="-128"/>
              </a:rPr>
              <a:t>1</a:t>
            </a:r>
            <a:r>
              <a:rPr lang="ja-JP" altLang="en-US" sz="2400" dirty="0">
                <a:highlight>
                  <a:srgbClr val="FFFF00"/>
                </a:highlight>
                <a:latin typeface="ＭＳ Ｐゴシック" panose="020B0600070205080204" pitchFamily="50" charset="-128"/>
                <a:ea typeface="ＭＳ Ｐゴシック" panose="020B0600070205080204" pitchFamily="50" charset="-128"/>
              </a:rPr>
              <a:t>番 東　京子さんの場合➡　</a:t>
            </a:r>
            <a:r>
              <a:rPr lang="en-US" altLang="ja-JP" sz="2400" dirty="0">
                <a:highlight>
                  <a:srgbClr val="FFFF00"/>
                </a:highlight>
                <a:latin typeface="ＭＳ Ｐゴシック" panose="020B0600070205080204" pitchFamily="50" charset="-128"/>
                <a:ea typeface="ＭＳ Ｐゴシック" panose="020B0600070205080204" pitchFamily="50" charset="-128"/>
              </a:rPr>
              <a:t>1001,azuma</a:t>
            </a:r>
            <a:endParaRPr lang="en-US" altLang="ja-JP" dirty="0">
              <a:latin typeface="ＭＳ Ｐゴシック" panose="020B0600070205080204" pitchFamily="50" charset="-128"/>
              <a:ea typeface="ＭＳ Ｐゴシック" panose="020B0600070205080204" pitchFamily="50" charset="-128"/>
            </a:endParaRPr>
          </a:p>
        </p:txBody>
      </p:sp>
      <p:sp>
        <p:nvSpPr>
          <p:cNvPr id="7" name="テキスト ボックス 1">
            <a:extLst>
              <a:ext uri="{FF2B5EF4-FFF2-40B4-BE49-F238E27FC236}">
                <a16:creationId xmlns:a16="http://schemas.microsoft.com/office/drawing/2014/main" id="{1F0282D9-9082-1757-B176-55914090ABC4}"/>
              </a:ext>
            </a:extLst>
          </p:cNvPr>
          <p:cNvSpPr txBox="1"/>
          <p:nvPr/>
        </p:nvSpPr>
        <p:spPr>
          <a:xfrm>
            <a:off x="6976230" y="169703"/>
            <a:ext cx="4819650" cy="369332"/>
          </a:xfrm>
          <a:prstGeom prst="rect">
            <a:avLst/>
          </a:prstGeom>
          <a:noFill/>
          <a:ln>
            <a:solidFill>
              <a:schemeClr val="accent6">
                <a:lumMod val="50000"/>
              </a:schemeClr>
            </a:solid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a:latin typeface="ＭＳ Ｐゴシック" panose="020B0600070205080204" pitchFamily="50" charset="-128"/>
                <a:ea typeface="ＭＳ Ｐゴシック" panose="020B0600070205080204" pitchFamily="50" charset="-128"/>
              </a:rPr>
              <a:t>　　年　　組　　番氏名</a:t>
            </a:r>
          </a:p>
        </p:txBody>
      </p:sp>
    </p:spTree>
    <p:extLst>
      <p:ext uri="{BB962C8B-B14F-4D97-AF65-F5344CB8AC3E}">
        <p14:creationId xmlns:p14="http://schemas.microsoft.com/office/powerpoint/2010/main" val="1311177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34473-7331-408B-8E92-7CC1E8B9677E}"/>
              </a:ext>
            </a:extLst>
          </p:cNvPr>
          <p:cNvSpPr>
            <a:spLocks noGrp="1"/>
          </p:cNvSpPr>
          <p:nvPr>
            <p:ph type="title"/>
          </p:nvPr>
        </p:nvSpPr>
        <p:spPr>
          <a:xfrm>
            <a:off x="723900" y="355601"/>
            <a:ext cx="2019300" cy="692150"/>
          </a:xfrm>
        </p:spPr>
        <p:txBody>
          <a:bodyPr/>
          <a:lstStyle/>
          <a:p>
            <a:r>
              <a:rPr lang="ja-JP" altLang="ja-JP" sz="2400" dirty="0">
                <a:latin typeface="ＭＳ Ｐゴシック" panose="020B0600070205080204" pitchFamily="50" charset="-128"/>
                <a:ea typeface="ＭＳ Ｐゴシック" panose="020B0600070205080204" pitchFamily="50" charset="-128"/>
              </a:rPr>
              <a:t>⑤（　　　　　）</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46E1466C-2493-4652-9E33-F7A2B38CA25E}"/>
              </a:ext>
            </a:extLst>
          </p:cNvPr>
          <p:cNvSpPr>
            <a:spLocks noGrp="1"/>
          </p:cNvSpPr>
          <p:nvPr>
            <p:ph idx="1"/>
          </p:nvPr>
        </p:nvSpPr>
        <p:spPr>
          <a:xfrm>
            <a:off x="733425" y="1349375"/>
            <a:ext cx="10515600" cy="4351338"/>
          </a:xfrm>
        </p:spPr>
        <p:txBody>
          <a:bodyPr/>
          <a:lstStyle/>
          <a:p>
            <a:r>
              <a:rPr lang="ja-JP" altLang="ja-JP" sz="2400" dirty="0">
                <a:latin typeface="ＭＳ Ｐゴシック" panose="020B0600070205080204" pitchFamily="50" charset="-128"/>
                <a:ea typeface="ＭＳ Ｐゴシック" panose="020B0600070205080204" pitchFamily="50" charset="-128"/>
              </a:rPr>
              <a:t>各段落の行頭で字下げをする。</a:t>
            </a:r>
          </a:p>
          <a:p>
            <a:r>
              <a:rPr lang="ja-JP" altLang="ja-JP" sz="2400" dirty="0">
                <a:latin typeface="ＭＳ Ｐゴシック" panose="020B0600070205080204" pitchFamily="50" charset="-128"/>
                <a:ea typeface="ＭＳ Ｐゴシック" panose="020B0600070205080204" pitchFamily="50" charset="-128"/>
              </a:rPr>
              <a:t>章や節に分ける。</a:t>
            </a:r>
          </a:p>
          <a:p>
            <a:r>
              <a:rPr lang="ja-JP" altLang="ja-JP" sz="2400" dirty="0">
                <a:latin typeface="ＭＳ Ｐゴシック" panose="020B0600070205080204" pitchFamily="50" charset="-128"/>
                <a:ea typeface="ＭＳ Ｐゴシック" panose="020B0600070205080204" pitchFamily="50" charset="-128"/>
              </a:rPr>
              <a:t>章や節のはじめにはタイトルをつける。</a:t>
            </a:r>
          </a:p>
          <a:p>
            <a:r>
              <a:rPr lang="ja-JP" altLang="ja-JP" sz="2400" dirty="0">
                <a:latin typeface="ＭＳ Ｐゴシック" panose="020B0600070205080204" pitchFamily="50" charset="-128"/>
                <a:ea typeface="ＭＳ Ｐゴシック" panose="020B0600070205080204" pitchFamily="50" charset="-128"/>
              </a:rPr>
              <a:t>レイアウトを整える</a:t>
            </a:r>
          </a:p>
          <a:p>
            <a:r>
              <a:rPr lang="ja-JP" altLang="ja-JP" sz="2400" dirty="0">
                <a:latin typeface="ＭＳ Ｐゴシック" panose="020B0600070205080204" pitchFamily="50" charset="-128"/>
                <a:ea typeface="ＭＳ Ｐゴシック" panose="020B0600070205080204" pitchFamily="50" charset="-128"/>
              </a:rPr>
              <a:t>図や表は適切な位置に見やすい大きさで配置</a:t>
            </a:r>
          </a:p>
          <a:p>
            <a:r>
              <a:rPr lang="ja-JP" altLang="ja-JP" sz="2400" dirty="0">
                <a:latin typeface="ＭＳ Ｐゴシック" panose="020B0600070205080204" pitchFamily="50" charset="-128"/>
                <a:ea typeface="ＭＳ Ｐゴシック" panose="020B0600070205080204" pitchFamily="50" charset="-128"/>
              </a:rPr>
              <a:t>タイトル（キャプション）をつける。</a:t>
            </a:r>
          </a:p>
          <a:p>
            <a:r>
              <a:rPr lang="ja-JP" altLang="ja-JP" sz="2400" dirty="0">
                <a:latin typeface="ＭＳ Ｐゴシック" panose="020B0600070205080204" pitchFamily="50" charset="-128"/>
                <a:ea typeface="ＭＳ Ｐゴシック" panose="020B0600070205080204" pitchFamily="50" charset="-128"/>
              </a:rPr>
              <a:t>フッタにはページ番号を入れる。</a:t>
            </a:r>
          </a:p>
          <a:p>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75233859-02EE-4D91-952E-1F0FD5BCF0ED}"/>
              </a:ext>
            </a:extLst>
          </p:cNvPr>
          <p:cNvSpPr txBox="1"/>
          <p:nvPr/>
        </p:nvSpPr>
        <p:spPr>
          <a:xfrm>
            <a:off x="8947627" y="690096"/>
            <a:ext cx="2470562"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構造化</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5081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8F7D3E-F43C-3AB4-79F2-7A48216EACE6}"/>
              </a:ext>
            </a:extLst>
          </p:cNvPr>
          <p:cNvSpPr>
            <a:spLocks noGrp="1"/>
          </p:cNvSpPr>
          <p:nvPr>
            <p:ph idx="1"/>
          </p:nvPr>
        </p:nvSpPr>
        <p:spPr>
          <a:xfrm>
            <a:off x="314325" y="979940"/>
            <a:ext cx="11201400" cy="1220336"/>
          </a:xfrm>
        </p:spPr>
        <p:txBody>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⑥</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endParaRPr kumimoji="1" lang="en-US" altLang="ja-JP" sz="2400" dirty="0">
              <a:highlight>
                <a:srgbClr val="FFFF00"/>
              </a:highlight>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latin typeface="ＭＳ Ｐゴシック" panose="020B0600070205080204" pitchFamily="50" charset="-128"/>
                <a:ea typeface="ＭＳ Ｐゴシック" panose="020B0600070205080204" pitchFamily="50" charset="-128"/>
              </a:rPr>
              <a:t>図形で表現できる情報はできる限り図形による表現を使う。文章による表現だと説明が煩雑になってしまう。</a:t>
            </a:r>
          </a:p>
        </p:txBody>
      </p:sp>
      <p:sp>
        <p:nvSpPr>
          <p:cNvPr id="4" name="テキスト ボックス 3">
            <a:extLst>
              <a:ext uri="{FF2B5EF4-FFF2-40B4-BE49-F238E27FC236}">
                <a16:creationId xmlns:a16="http://schemas.microsoft.com/office/drawing/2014/main" id="{5BBEDAB6-1D29-13B1-644C-A48DFA8F0F63}"/>
              </a:ext>
            </a:extLst>
          </p:cNvPr>
          <p:cNvSpPr txBox="1"/>
          <p:nvPr/>
        </p:nvSpPr>
        <p:spPr>
          <a:xfrm>
            <a:off x="6648761" y="352433"/>
            <a:ext cx="261906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図形による可視化　</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B5E85637-0047-617F-78EC-DA05FED9A1BC}"/>
              </a:ext>
            </a:extLst>
          </p:cNvPr>
          <p:cNvSpPr txBox="1"/>
          <p:nvPr/>
        </p:nvSpPr>
        <p:spPr>
          <a:xfrm>
            <a:off x="2922974" y="328685"/>
            <a:ext cx="121463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樹形図</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593A4890-13F9-985A-6144-94D8E96D2CCB}"/>
              </a:ext>
            </a:extLst>
          </p:cNvPr>
          <p:cNvSpPr txBox="1"/>
          <p:nvPr/>
        </p:nvSpPr>
        <p:spPr>
          <a:xfrm>
            <a:off x="9476785" y="300110"/>
            <a:ext cx="2210389"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ツリー</a:t>
            </a:r>
            <a:r>
              <a:rPr kumimoji="1"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構造</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AF1FD997-3EF8-88D5-C5CD-00D68DE4797E}"/>
              </a:ext>
            </a:extLst>
          </p:cNvPr>
          <p:cNvSpPr txBox="1"/>
          <p:nvPr/>
        </p:nvSpPr>
        <p:spPr>
          <a:xfrm>
            <a:off x="4281903" y="333518"/>
            <a:ext cx="2442747"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データフロー図</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B7B5AE0F-2726-A12F-7079-BE7174705787}"/>
              </a:ext>
            </a:extLst>
          </p:cNvPr>
          <p:cNvPicPr>
            <a:picLocks noChangeAspect="1"/>
          </p:cNvPicPr>
          <p:nvPr/>
        </p:nvPicPr>
        <p:blipFill rotWithShape="1">
          <a:blip r:embed="rId2"/>
          <a:srcRect t="3344" r="3228" b="73824"/>
          <a:stretch/>
        </p:blipFill>
        <p:spPr>
          <a:xfrm>
            <a:off x="323670" y="2847975"/>
            <a:ext cx="10873692" cy="3771899"/>
          </a:xfrm>
          <a:prstGeom prst="rect">
            <a:avLst/>
          </a:prstGeom>
        </p:spPr>
      </p:pic>
      <p:sp>
        <p:nvSpPr>
          <p:cNvPr id="9" name="テキスト ボックス 8">
            <a:extLst>
              <a:ext uri="{FF2B5EF4-FFF2-40B4-BE49-F238E27FC236}">
                <a16:creationId xmlns:a16="http://schemas.microsoft.com/office/drawing/2014/main" id="{BE7BA022-1800-3264-DDCB-0AAF4688E207}"/>
              </a:ext>
            </a:extLst>
          </p:cNvPr>
          <p:cNvSpPr txBox="1"/>
          <p:nvPr/>
        </p:nvSpPr>
        <p:spPr>
          <a:xfrm>
            <a:off x="314325" y="2295525"/>
            <a:ext cx="10877550"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ⅰ</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　　　　　　　　　　　）　</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ⅱ</a:t>
            </a: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p>
        </p:txBody>
      </p:sp>
    </p:spTree>
    <p:extLst>
      <p:ext uri="{BB962C8B-B14F-4D97-AF65-F5344CB8AC3E}">
        <p14:creationId xmlns:p14="http://schemas.microsoft.com/office/powerpoint/2010/main" val="204668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8F7D3E-F43C-3AB4-79F2-7A48216EACE6}"/>
              </a:ext>
            </a:extLst>
          </p:cNvPr>
          <p:cNvSpPr>
            <a:spLocks noGrp="1"/>
          </p:cNvSpPr>
          <p:nvPr>
            <p:ph idx="1"/>
          </p:nvPr>
        </p:nvSpPr>
        <p:spPr>
          <a:xfrm>
            <a:off x="367030" y="1009149"/>
            <a:ext cx="10515600" cy="545331"/>
          </a:xfrm>
        </p:spPr>
        <p:txBody>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⑥</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a:t>
            </a:r>
            <a:endParaRPr kumimoji="1" lang="en-US" altLang="ja-JP"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5BBEDAB6-1D29-13B1-644C-A48DFA8F0F63}"/>
              </a:ext>
            </a:extLst>
          </p:cNvPr>
          <p:cNvSpPr txBox="1"/>
          <p:nvPr/>
        </p:nvSpPr>
        <p:spPr>
          <a:xfrm>
            <a:off x="5153336" y="361958"/>
            <a:ext cx="3396356"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図形による可視化　</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B7B5AE0F-2726-A12F-7079-BE7174705787}"/>
              </a:ext>
            </a:extLst>
          </p:cNvPr>
          <p:cNvPicPr>
            <a:picLocks noChangeAspect="1"/>
          </p:cNvPicPr>
          <p:nvPr/>
        </p:nvPicPr>
        <p:blipFill rotWithShape="1">
          <a:blip r:embed="rId2"/>
          <a:srcRect l="16682" t="31594" r="5463" b="46323"/>
          <a:stretch/>
        </p:blipFill>
        <p:spPr>
          <a:xfrm>
            <a:off x="1042671" y="2212340"/>
            <a:ext cx="10311970" cy="4300220"/>
          </a:xfrm>
          <a:prstGeom prst="rect">
            <a:avLst/>
          </a:prstGeom>
        </p:spPr>
      </p:pic>
      <p:sp>
        <p:nvSpPr>
          <p:cNvPr id="6" name="テキスト ボックス 5">
            <a:extLst>
              <a:ext uri="{FF2B5EF4-FFF2-40B4-BE49-F238E27FC236}">
                <a16:creationId xmlns:a16="http://schemas.microsoft.com/office/drawing/2014/main" id="{B5E85637-0047-617F-78EC-DA05FED9A1BC}"/>
              </a:ext>
            </a:extLst>
          </p:cNvPr>
          <p:cNvSpPr txBox="1"/>
          <p:nvPr/>
        </p:nvSpPr>
        <p:spPr>
          <a:xfrm>
            <a:off x="8185668" y="453401"/>
            <a:ext cx="237231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フローチャート</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3F886045-40A7-1960-457B-186B9A8649E6}"/>
              </a:ext>
            </a:extLst>
          </p:cNvPr>
          <p:cNvSpPr txBox="1"/>
          <p:nvPr/>
        </p:nvSpPr>
        <p:spPr>
          <a:xfrm>
            <a:off x="3836151" y="443876"/>
            <a:ext cx="1130743"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ベン図</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659C43F4-CD62-0331-4119-3584BAC50331}"/>
              </a:ext>
            </a:extLst>
          </p:cNvPr>
          <p:cNvSpPr txBox="1"/>
          <p:nvPr/>
        </p:nvSpPr>
        <p:spPr>
          <a:xfrm>
            <a:off x="1232535" y="1590675"/>
            <a:ext cx="9553575"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ⅲ</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ⅳ</a:t>
            </a: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p>
        </p:txBody>
      </p:sp>
    </p:spTree>
    <p:extLst>
      <p:ext uri="{BB962C8B-B14F-4D97-AF65-F5344CB8AC3E}">
        <p14:creationId xmlns:p14="http://schemas.microsoft.com/office/powerpoint/2010/main" val="42500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8F7D3E-F43C-3AB4-79F2-7A48216EACE6}"/>
              </a:ext>
            </a:extLst>
          </p:cNvPr>
          <p:cNvSpPr>
            <a:spLocks noGrp="1"/>
          </p:cNvSpPr>
          <p:nvPr>
            <p:ph idx="1"/>
          </p:nvPr>
        </p:nvSpPr>
        <p:spPr>
          <a:xfrm>
            <a:off x="381000" y="952635"/>
            <a:ext cx="10515600" cy="540886"/>
          </a:xfrm>
        </p:spPr>
        <p:txBody>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⑥</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a:t>
            </a:r>
            <a:endParaRPr kumimoji="1" lang="en-US" altLang="ja-JP"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5BBEDAB6-1D29-13B1-644C-A48DFA8F0F63}"/>
              </a:ext>
            </a:extLst>
          </p:cNvPr>
          <p:cNvSpPr txBox="1"/>
          <p:nvPr/>
        </p:nvSpPr>
        <p:spPr>
          <a:xfrm>
            <a:off x="8330241" y="489593"/>
            <a:ext cx="3396356"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図形による可視化　</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B7B5AE0F-2726-A12F-7079-BE7174705787}"/>
              </a:ext>
            </a:extLst>
          </p:cNvPr>
          <p:cNvPicPr>
            <a:picLocks noChangeAspect="1"/>
          </p:cNvPicPr>
          <p:nvPr/>
        </p:nvPicPr>
        <p:blipFill rotWithShape="1">
          <a:blip r:embed="rId2"/>
          <a:srcRect t="58157" r="6065" b="21322"/>
          <a:stretch/>
        </p:blipFill>
        <p:spPr>
          <a:xfrm>
            <a:off x="377017" y="2062480"/>
            <a:ext cx="11482334" cy="3688080"/>
          </a:xfrm>
          <a:prstGeom prst="rect">
            <a:avLst/>
          </a:prstGeom>
        </p:spPr>
      </p:pic>
      <p:sp>
        <p:nvSpPr>
          <p:cNvPr id="6" name="テキスト ボックス 5">
            <a:extLst>
              <a:ext uri="{FF2B5EF4-FFF2-40B4-BE49-F238E27FC236}">
                <a16:creationId xmlns:a16="http://schemas.microsoft.com/office/drawing/2014/main" id="{B5E85637-0047-617F-78EC-DA05FED9A1BC}"/>
              </a:ext>
            </a:extLst>
          </p:cNvPr>
          <p:cNvSpPr txBox="1"/>
          <p:nvPr/>
        </p:nvSpPr>
        <p:spPr>
          <a:xfrm>
            <a:off x="3599063" y="451496"/>
            <a:ext cx="237231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ガントチャート</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3F886045-40A7-1960-457B-186B9A8649E6}"/>
              </a:ext>
            </a:extLst>
          </p:cNvPr>
          <p:cNvSpPr txBox="1"/>
          <p:nvPr/>
        </p:nvSpPr>
        <p:spPr>
          <a:xfrm>
            <a:off x="6032616" y="461656"/>
            <a:ext cx="237231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マトリックス型</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F1A37F20-FD10-0084-C63C-D2EE8F76D996}"/>
              </a:ext>
            </a:extLst>
          </p:cNvPr>
          <p:cNvSpPr txBox="1"/>
          <p:nvPr/>
        </p:nvSpPr>
        <p:spPr>
          <a:xfrm>
            <a:off x="1232535" y="1590675"/>
            <a:ext cx="9553575"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ⅴ</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ⅵ</a:t>
            </a: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p>
        </p:txBody>
      </p:sp>
    </p:spTree>
    <p:extLst>
      <p:ext uri="{BB962C8B-B14F-4D97-AF65-F5344CB8AC3E}">
        <p14:creationId xmlns:p14="http://schemas.microsoft.com/office/powerpoint/2010/main" val="24659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E8F7D3E-F43C-3AB4-79F2-7A48216EACE6}"/>
              </a:ext>
            </a:extLst>
          </p:cNvPr>
          <p:cNvSpPr>
            <a:spLocks noGrp="1"/>
          </p:cNvSpPr>
          <p:nvPr>
            <p:ph idx="1"/>
          </p:nvPr>
        </p:nvSpPr>
        <p:spPr>
          <a:xfrm>
            <a:off x="218440" y="1084715"/>
            <a:ext cx="10515600" cy="588590"/>
          </a:xfrm>
        </p:spPr>
        <p:txBody>
          <a:bodyPr>
            <a:normAutofit/>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⑥</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a:t>
            </a:r>
            <a:endParaRPr kumimoji="1" lang="en-US" altLang="ja-JP"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5BBEDAB6-1D29-13B1-644C-A48DFA8F0F63}"/>
              </a:ext>
            </a:extLst>
          </p:cNvPr>
          <p:cNvSpPr txBox="1"/>
          <p:nvPr/>
        </p:nvSpPr>
        <p:spPr>
          <a:xfrm>
            <a:off x="3981761" y="408313"/>
            <a:ext cx="3396356"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図形による可視化　</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B7B5AE0F-2726-A12F-7079-BE7174705787}"/>
              </a:ext>
            </a:extLst>
          </p:cNvPr>
          <p:cNvPicPr>
            <a:picLocks noChangeAspect="1"/>
          </p:cNvPicPr>
          <p:nvPr/>
        </p:nvPicPr>
        <p:blipFill rotWithShape="1">
          <a:blip r:embed="rId2"/>
          <a:srcRect l="58862" t="82011" r="6643" b="558"/>
          <a:stretch/>
        </p:blipFill>
        <p:spPr>
          <a:xfrm>
            <a:off x="5801909" y="1950720"/>
            <a:ext cx="6085291" cy="4521200"/>
          </a:xfrm>
          <a:prstGeom prst="rect">
            <a:avLst/>
          </a:prstGeom>
        </p:spPr>
      </p:pic>
      <p:sp>
        <p:nvSpPr>
          <p:cNvPr id="6" name="テキスト ボックス 5">
            <a:extLst>
              <a:ext uri="{FF2B5EF4-FFF2-40B4-BE49-F238E27FC236}">
                <a16:creationId xmlns:a16="http://schemas.microsoft.com/office/drawing/2014/main" id="{B5E85637-0047-617F-78EC-DA05FED9A1BC}"/>
              </a:ext>
            </a:extLst>
          </p:cNvPr>
          <p:cNvSpPr txBox="1"/>
          <p:nvPr/>
        </p:nvSpPr>
        <p:spPr>
          <a:xfrm>
            <a:off x="7015642" y="415580"/>
            <a:ext cx="237231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サイクル図</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3F886045-40A7-1960-457B-186B9A8649E6}"/>
              </a:ext>
            </a:extLst>
          </p:cNvPr>
          <p:cNvSpPr txBox="1"/>
          <p:nvPr/>
        </p:nvSpPr>
        <p:spPr>
          <a:xfrm>
            <a:off x="9403499" y="456300"/>
            <a:ext cx="237231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ピラミッド</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8" name="図 7" descr="PDCAサイクルのイラスト | イラスト無料・かわいいテンプレート">
            <a:extLst>
              <a:ext uri="{FF2B5EF4-FFF2-40B4-BE49-F238E27FC236}">
                <a16:creationId xmlns:a16="http://schemas.microsoft.com/office/drawing/2014/main" id="{7C02A05A-538E-9362-4E00-664B9806831E}"/>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62560" y="2036890"/>
            <a:ext cx="5338951" cy="4003523"/>
          </a:xfrm>
          <a:prstGeom prst="rect">
            <a:avLst/>
          </a:prstGeom>
          <a:noFill/>
          <a:ln>
            <a:noFill/>
          </a:ln>
        </p:spPr>
      </p:pic>
      <p:sp>
        <p:nvSpPr>
          <p:cNvPr id="10" name="テキスト ボックス 9">
            <a:extLst>
              <a:ext uri="{FF2B5EF4-FFF2-40B4-BE49-F238E27FC236}">
                <a16:creationId xmlns:a16="http://schemas.microsoft.com/office/drawing/2014/main" id="{7B79A34A-8344-AFDB-337C-3497F14DED79}"/>
              </a:ext>
            </a:extLst>
          </p:cNvPr>
          <p:cNvSpPr txBox="1"/>
          <p:nvPr/>
        </p:nvSpPr>
        <p:spPr>
          <a:xfrm>
            <a:off x="1415415" y="1489075"/>
            <a:ext cx="9553575"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ⅶ</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 </a:t>
            </a:r>
            <a:r>
              <a:rPr kumimoji="1"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ⅷ</a:t>
            </a:r>
            <a:r>
              <a:rPr kumimoji="1" lang="ja-JP" altLang="en-US" sz="2400" dirty="0">
                <a:latin typeface="ＭＳ Ｐゴシック" panose="020B0600070205080204" pitchFamily="50" charset="-128"/>
                <a:ea typeface="ＭＳ Ｐゴシック" panose="020B0600070205080204" pitchFamily="50" charset="-128"/>
              </a:rPr>
              <a:t> </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p>
        </p:txBody>
      </p:sp>
    </p:spTree>
    <p:extLst>
      <p:ext uri="{BB962C8B-B14F-4D97-AF65-F5344CB8AC3E}">
        <p14:creationId xmlns:p14="http://schemas.microsoft.com/office/powerpoint/2010/main" val="16695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356D2E4-EEB9-12C6-EB6B-6BF4CFE839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2935" y="3155950"/>
            <a:ext cx="7288722" cy="3494023"/>
          </a:xfrm>
          <a:prstGeom prst="rect">
            <a:avLst/>
          </a:prstGeom>
        </p:spPr>
      </p:pic>
      <p:pic>
        <p:nvPicPr>
          <p:cNvPr id="15" name="図 14">
            <a:extLst>
              <a:ext uri="{FF2B5EF4-FFF2-40B4-BE49-F238E27FC236}">
                <a16:creationId xmlns:a16="http://schemas.microsoft.com/office/drawing/2014/main" id="{9E4DA319-F0DF-1A59-5098-7647FEF1C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10" y="316029"/>
            <a:ext cx="3987106" cy="3987106"/>
          </a:xfrm>
          <a:prstGeom prst="rect">
            <a:avLst/>
          </a:prstGeom>
        </p:spPr>
      </p:pic>
      <p:sp>
        <p:nvSpPr>
          <p:cNvPr id="16" name="AutoShape 2">
            <a:extLst>
              <a:ext uri="{FF2B5EF4-FFF2-40B4-BE49-F238E27FC236}">
                <a16:creationId xmlns:a16="http://schemas.microsoft.com/office/drawing/2014/main" id="{9A6A444F-57FE-499E-8876-E0E97D0B3458}"/>
              </a:ext>
            </a:extLst>
          </p:cNvPr>
          <p:cNvSpPr>
            <a:spLocks noChangeArrowheads="1"/>
          </p:cNvSpPr>
          <p:nvPr/>
        </p:nvSpPr>
        <p:spPr bwMode="auto">
          <a:xfrm>
            <a:off x="3921404" y="789954"/>
            <a:ext cx="5629276" cy="1397708"/>
          </a:xfrm>
          <a:prstGeom prst="wedgeRoundRectCallout">
            <a:avLst>
              <a:gd name="adj1" fmla="val -64966"/>
              <a:gd name="adj2" fmla="val -18453"/>
              <a:gd name="adj3" fmla="val 16667"/>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pPr algn="just"/>
            <a:r>
              <a:rPr lang="ja-JP" sz="2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色相環（類似色）…</a:t>
            </a:r>
            <a:endParaRPr lang="en-US" altLang="ja-JP" sz="2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sz="2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赤，オレンジ，黄色，緑の順番</a:t>
            </a:r>
          </a:p>
        </p:txBody>
      </p:sp>
      <p:sp>
        <p:nvSpPr>
          <p:cNvPr id="17" name="AutoShape 4">
            <a:extLst>
              <a:ext uri="{FF2B5EF4-FFF2-40B4-BE49-F238E27FC236}">
                <a16:creationId xmlns:a16="http://schemas.microsoft.com/office/drawing/2014/main" id="{04CF0A64-BEFE-51C4-82DC-B036F4BF7FC8}"/>
              </a:ext>
            </a:extLst>
          </p:cNvPr>
          <p:cNvSpPr>
            <a:spLocks noChangeArrowheads="1"/>
          </p:cNvSpPr>
          <p:nvPr/>
        </p:nvSpPr>
        <p:spPr bwMode="auto">
          <a:xfrm>
            <a:off x="656578" y="4579265"/>
            <a:ext cx="3100518" cy="1564085"/>
          </a:xfrm>
          <a:prstGeom prst="wedgeRoundRectCallout">
            <a:avLst>
              <a:gd name="adj1" fmla="val 74446"/>
              <a:gd name="adj2" fmla="val -35682"/>
              <a:gd name="adj3" fmla="val 16667"/>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pPr algn="just"/>
            <a:r>
              <a:rPr lang="ja-JP" sz="2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この並び順にするとバランスがよい。明度，彩度，類似色のバランスをとる。</a:t>
            </a:r>
          </a:p>
          <a:p>
            <a:pPr algn="just"/>
            <a:r>
              <a:rPr lang="en-US"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 </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12810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E14B9FC-81AD-1507-3D41-5F00FF71B3AE}"/>
              </a:ext>
            </a:extLst>
          </p:cNvPr>
          <p:cNvPicPr>
            <a:picLocks noChangeAspect="1"/>
          </p:cNvPicPr>
          <p:nvPr/>
        </p:nvPicPr>
        <p:blipFill rotWithShape="1">
          <a:blip r:embed="rId2">
            <a:extLst>
              <a:ext uri="{28A0092B-C50C-407E-A947-70E740481C1C}">
                <a14:useLocalDpi xmlns:a14="http://schemas.microsoft.com/office/drawing/2010/main" val="0"/>
              </a:ext>
            </a:extLst>
          </a:blip>
          <a:srcRect r="27447"/>
          <a:stretch/>
        </p:blipFill>
        <p:spPr bwMode="auto">
          <a:xfrm>
            <a:off x="1719171" y="296382"/>
            <a:ext cx="4164393" cy="8635875"/>
          </a:xfrm>
          <a:prstGeom prst="rect">
            <a:avLst/>
          </a:prstGeom>
          <a:ln>
            <a:noFill/>
          </a:ln>
          <a:extLst>
            <a:ext uri="{53640926-AAD7-44D8-BBD7-CCE9431645EC}">
              <a14:shadowObscured xmlns:a14="http://schemas.microsoft.com/office/drawing/2010/main"/>
            </a:ext>
          </a:extLst>
        </p:spPr>
      </p:pic>
      <p:sp>
        <p:nvSpPr>
          <p:cNvPr id="7" name="AutoShape 3">
            <a:extLst>
              <a:ext uri="{FF2B5EF4-FFF2-40B4-BE49-F238E27FC236}">
                <a16:creationId xmlns:a16="http://schemas.microsoft.com/office/drawing/2014/main" id="{9A3DD2B3-1904-C83A-06C5-853491911692}"/>
              </a:ext>
            </a:extLst>
          </p:cNvPr>
          <p:cNvSpPr>
            <a:spLocks noChangeArrowheads="1"/>
          </p:cNvSpPr>
          <p:nvPr/>
        </p:nvSpPr>
        <p:spPr bwMode="auto">
          <a:xfrm>
            <a:off x="5991801" y="3233050"/>
            <a:ext cx="5073361" cy="1381269"/>
          </a:xfrm>
          <a:prstGeom prst="wedgeRoundRectCallout">
            <a:avLst>
              <a:gd name="adj1" fmla="val -52222"/>
              <a:gd name="adj2" fmla="val -75610"/>
              <a:gd name="adj3" fmla="val 16667"/>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pPr algn="just"/>
            <a:r>
              <a:rPr 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見出しは強調のゴシック体，</a:t>
            </a:r>
            <a:endParaRPr lang="en-US" alt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sz="2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本文は見やすい明朝体</a:t>
            </a:r>
          </a:p>
        </p:txBody>
      </p:sp>
    </p:spTree>
    <p:extLst>
      <p:ext uri="{BB962C8B-B14F-4D97-AF65-F5344CB8AC3E}">
        <p14:creationId xmlns:p14="http://schemas.microsoft.com/office/powerpoint/2010/main" val="3740755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4DB3723-047B-BC5D-C643-FAA225C6B5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243" y="910018"/>
            <a:ext cx="8239913" cy="4760873"/>
          </a:xfrm>
          <a:prstGeom prst="rect">
            <a:avLst/>
          </a:prstGeom>
        </p:spPr>
      </p:pic>
      <p:pic>
        <p:nvPicPr>
          <p:cNvPr id="4" name="図 3" descr="洗面道具, ローション が含まれている画像&#10;&#10;自動的に生成された説明">
            <a:extLst>
              <a:ext uri="{FF2B5EF4-FFF2-40B4-BE49-F238E27FC236}">
                <a16:creationId xmlns:a16="http://schemas.microsoft.com/office/drawing/2014/main" id="{07D634DA-27BE-9BEE-926D-C53FEB64D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18" y="789473"/>
            <a:ext cx="3035470" cy="5158509"/>
          </a:xfrm>
          <a:prstGeom prst="rect">
            <a:avLst/>
          </a:prstGeom>
        </p:spPr>
      </p:pic>
      <p:sp>
        <p:nvSpPr>
          <p:cNvPr id="5" name="AutoShape 5">
            <a:extLst>
              <a:ext uri="{FF2B5EF4-FFF2-40B4-BE49-F238E27FC236}">
                <a16:creationId xmlns:a16="http://schemas.microsoft.com/office/drawing/2014/main" id="{3AA4ACF1-808F-1292-8275-7391D44E741C}"/>
              </a:ext>
            </a:extLst>
          </p:cNvPr>
          <p:cNvSpPr>
            <a:spLocks noChangeArrowheads="1"/>
          </p:cNvSpPr>
          <p:nvPr/>
        </p:nvSpPr>
        <p:spPr bwMode="auto">
          <a:xfrm>
            <a:off x="5394121" y="5686044"/>
            <a:ext cx="2581275" cy="714756"/>
          </a:xfrm>
          <a:prstGeom prst="wedgeRoundRectCallout">
            <a:avLst>
              <a:gd name="adj1" fmla="val 1051"/>
              <a:gd name="adj2" fmla="val -113273"/>
              <a:gd name="adj3" fmla="val 16667"/>
            </a:avLst>
          </a:prstGeom>
          <a:solidFill>
            <a:srgbClr val="FFFFFF"/>
          </a:solidFill>
          <a:ln w="9525">
            <a:solidFill>
              <a:srgbClr val="000000"/>
            </a:solidFill>
            <a:miter lim="800000"/>
            <a:headEnd/>
            <a:tailEnd/>
          </a:ln>
        </p:spPr>
        <p:txBody>
          <a:bodyPr rot="0" vert="horz" wrap="square" lIns="74295" tIns="8890" rIns="74295" bIns="8890" anchor="t" anchorCtr="0" upright="1">
            <a:noAutofit/>
          </a:bodyPr>
          <a:lstStyle/>
          <a:p>
            <a:pPr algn="just"/>
            <a:r>
              <a:rPr lang="ja-JP" sz="20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色味の分類がわかりやすくなっている。</a:t>
            </a:r>
          </a:p>
        </p:txBody>
      </p:sp>
    </p:spTree>
    <p:extLst>
      <p:ext uri="{BB962C8B-B14F-4D97-AF65-F5344CB8AC3E}">
        <p14:creationId xmlns:p14="http://schemas.microsoft.com/office/powerpoint/2010/main" val="1661000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594DEB2-5A35-8D3D-2685-59E08DCA5079}"/>
              </a:ext>
            </a:extLst>
          </p:cNvPr>
          <p:cNvSpPr txBox="1"/>
          <p:nvPr/>
        </p:nvSpPr>
        <p:spPr>
          <a:xfrm>
            <a:off x="174928" y="127221"/>
            <a:ext cx="11840287" cy="923330"/>
          </a:xfrm>
          <a:prstGeom prst="rect">
            <a:avLst/>
          </a:prstGeom>
          <a:noFill/>
          <a:ln>
            <a:noFill/>
          </a:ln>
        </p:spPr>
        <p:txBody>
          <a:bodyPr wrap="square" rtlCol="0">
            <a:spAutoFit/>
          </a:bodyPr>
          <a:lstStyle/>
          <a:p>
            <a:r>
              <a:rPr kumimoji="1" lang="ja-JP" altLang="en-US" dirty="0"/>
              <a:t>図形によるモデル化：下記サイトを読み、</a:t>
            </a:r>
            <a:r>
              <a:rPr kumimoji="1" lang="en-US" altLang="ja-JP" dirty="0"/>
              <a:t>PDCA</a:t>
            </a:r>
            <a:r>
              <a:rPr kumimoji="1" lang="ja-JP" altLang="en-US" dirty="0"/>
              <a:t>と</a:t>
            </a:r>
            <a:r>
              <a:rPr kumimoji="1" lang="en-US" altLang="ja-JP" dirty="0"/>
              <a:t>OODA(</a:t>
            </a:r>
            <a:r>
              <a:rPr kumimoji="1" lang="ja-JP" altLang="en-US" dirty="0"/>
              <a:t>ウーダ</a:t>
            </a:r>
            <a:r>
              <a:rPr kumimoji="1" lang="en-US" altLang="ja-JP" dirty="0"/>
              <a:t>)</a:t>
            </a:r>
            <a:r>
              <a:rPr kumimoji="1" lang="ja-JP" altLang="en-US" dirty="0"/>
              <a:t> の特徴を比較するモデルをデザインして下さい</a:t>
            </a:r>
            <a:endParaRPr kumimoji="1" lang="en-US" altLang="ja-JP" dirty="0"/>
          </a:p>
          <a:p>
            <a:r>
              <a:rPr kumimoji="1" lang="ja-JP" altLang="en-US" dirty="0"/>
              <a:t>　</a:t>
            </a:r>
            <a:r>
              <a:rPr kumimoji="1" lang="en-US" altLang="ja-JP" dirty="0">
                <a:hlinkClick r:id="rId2"/>
              </a:rPr>
              <a:t>https://www.keyence.co.jp/ss/general/manufacture-tips/ooda-loop.jsp</a:t>
            </a:r>
            <a:endParaRPr kumimoji="1" lang="en-US" altLang="ja-JP" dirty="0"/>
          </a:p>
          <a:p>
            <a:r>
              <a:rPr kumimoji="1" lang="ja-JP" altLang="en-US" dirty="0"/>
              <a:t>　</a:t>
            </a:r>
            <a:r>
              <a:rPr kumimoji="1" lang="en-US" altLang="ja-JP" dirty="0">
                <a:hlinkClick r:id="rId3"/>
              </a:rPr>
              <a:t>https://meetsmore.com/product-services/sales-force-automation/media/133369#OODA</a:t>
            </a:r>
            <a:endParaRPr kumimoji="1" lang="ja-JP" altLang="en-US" dirty="0"/>
          </a:p>
        </p:txBody>
      </p:sp>
    </p:spTree>
    <p:extLst>
      <p:ext uri="{BB962C8B-B14F-4D97-AF65-F5344CB8AC3E}">
        <p14:creationId xmlns:p14="http://schemas.microsoft.com/office/powerpoint/2010/main" val="225051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84E4241-96B1-20F8-9366-E894EAF5D684}"/>
              </a:ext>
            </a:extLst>
          </p:cNvPr>
          <p:cNvSpPr txBox="1"/>
          <p:nvPr/>
        </p:nvSpPr>
        <p:spPr>
          <a:xfrm>
            <a:off x="439310" y="402263"/>
            <a:ext cx="10310853" cy="6370975"/>
          </a:xfrm>
          <a:prstGeom prst="rect">
            <a:avLst/>
          </a:prstGeom>
          <a:noFill/>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２　文書テキストドキュメント</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(2-1)</a:t>
            </a: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・文書の配置および表現方法など，全体的なデザインを検討する。</a:t>
            </a:r>
          </a:p>
          <a:p>
            <a:r>
              <a:rPr lang="en-US" altLang="ja-JP" sz="2400" dirty="0">
                <a:latin typeface="ＭＳ Ｐゴシック" panose="020B0600070205080204" pitchFamily="50" charset="-128"/>
                <a:ea typeface="ＭＳ Ｐゴシック" panose="020B0600070205080204" pitchFamily="50" charset="-128"/>
              </a:rPr>
              <a:t>(2-2)</a:t>
            </a:r>
            <a:r>
              <a:rPr lang="ja-JP" altLang="en-US" sz="2400" dirty="0">
                <a:latin typeface="ＭＳ Ｐゴシック" panose="020B0600070205080204" pitchFamily="50" charset="-128"/>
                <a:ea typeface="ＭＳ Ｐゴシック" panose="020B0600070205080204" pitchFamily="50" charset="-128"/>
              </a:rPr>
              <a:t>文書構成</a:t>
            </a:r>
          </a:p>
          <a:p>
            <a:r>
              <a:rPr lang="ja-JP" altLang="en-US" sz="2400" dirty="0">
                <a:latin typeface="ＭＳ Ｐゴシック" panose="020B0600070205080204" pitchFamily="50" charset="-128"/>
                <a:ea typeface="ＭＳ Ｐゴシック" panose="020B0600070205080204" pitchFamily="50" charset="-128"/>
              </a:rPr>
              <a:t>①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・問題解決のための目的や手段，方向性</a:t>
            </a:r>
          </a:p>
          <a:p>
            <a:r>
              <a:rPr lang="ja-JP" altLang="en-US" sz="2400" dirty="0">
                <a:latin typeface="ＭＳ Ｐゴシック" panose="020B0600070205080204" pitchFamily="50" charset="-128"/>
                <a:ea typeface="ＭＳ Ｐゴシック" panose="020B0600070205080204" pitchFamily="50" charset="-128"/>
              </a:rPr>
              <a:t>②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・問題解決に必要な調査・実験方法</a:t>
            </a:r>
          </a:p>
          <a:p>
            <a:r>
              <a:rPr lang="ja-JP" altLang="en-US" sz="2400" dirty="0">
                <a:latin typeface="ＭＳ Ｐゴシック" panose="020B0600070205080204" pitchFamily="50" charset="-128"/>
                <a:ea typeface="ＭＳ Ｐゴシック" panose="020B0600070205080204" pitchFamily="50" charset="-128"/>
              </a:rPr>
              <a:t>　　・結果に対する考察</a:t>
            </a:r>
          </a:p>
          <a:p>
            <a:r>
              <a:rPr lang="ja-JP" altLang="en-US" sz="2400" dirty="0">
                <a:latin typeface="ＭＳ Ｐゴシック" panose="020B0600070205080204" pitchFamily="50" charset="-128"/>
                <a:ea typeface="ＭＳ Ｐゴシック" panose="020B0600070205080204" pitchFamily="50" charset="-128"/>
              </a:rPr>
              <a:t>③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・序論と本論のまとめ，残された課題</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(2-3)</a:t>
            </a:r>
            <a:r>
              <a:rPr lang="ja-JP" altLang="en-US" sz="2400" dirty="0">
                <a:latin typeface="ＭＳ Ｐゴシック" panose="020B0600070205080204" pitchFamily="50" charset="-128"/>
                <a:ea typeface="ＭＳ Ｐゴシック" panose="020B0600070205080204" pitchFamily="50" charset="-128"/>
              </a:rPr>
              <a:t>　調査・実験</a:t>
            </a:r>
          </a:p>
          <a:p>
            <a:r>
              <a:rPr lang="ja-JP" altLang="en-US" sz="2400" dirty="0">
                <a:latin typeface="ＭＳ Ｐゴシック" panose="020B0600070205080204" pitchFamily="50" charset="-128"/>
                <a:ea typeface="ＭＳ Ｐゴシック" panose="020B0600070205080204" pitchFamily="50" charset="-128"/>
              </a:rPr>
              <a:t>　　・調査や実験方法～場所・日時・具体的な調査方法の検討</a:t>
            </a:r>
          </a:p>
          <a:p>
            <a:r>
              <a:rPr lang="ja-JP" altLang="en-US" sz="2400" dirty="0">
                <a:latin typeface="ＭＳ Ｐゴシック" panose="020B0600070205080204" pitchFamily="50" charset="-128"/>
                <a:ea typeface="ＭＳ Ｐゴシック" panose="020B0600070205080204" pitchFamily="50" charset="-128"/>
              </a:rPr>
              <a:t>　　・調査の実施</a:t>
            </a:r>
          </a:p>
          <a:p>
            <a:r>
              <a:rPr lang="ja-JP" altLang="en-US" sz="2400" dirty="0">
                <a:latin typeface="ＭＳ Ｐゴシック" panose="020B0600070205080204" pitchFamily="50" charset="-128"/>
                <a:ea typeface="ＭＳ Ｐゴシック" panose="020B0600070205080204" pitchFamily="50" charset="-128"/>
              </a:rPr>
              <a:t>　　・得られた結果</a:t>
            </a:r>
          </a:p>
          <a:p>
            <a:r>
              <a:rPr lang="ja-JP" altLang="en-US" sz="2400" dirty="0">
                <a:latin typeface="ＭＳ Ｐゴシック" panose="020B0600070205080204" pitchFamily="50" charset="-128"/>
                <a:ea typeface="ＭＳ Ｐゴシック" panose="020B0600070205080204" pitchFamily="50" charset="-128"/>
              </a:rPr>
              <a:t>　　・参考文献：参考にした書籍や論文などの記載</a:t>
            </a:r>
          </a:p>
          <a:p>
            <a:r>
              <a:rPr lang="ja-JP" altLang="en-US" sz="2400" dirty="0">
                <a:latin typeface="ＭＳ Ｐゴシック" panose="020B0600070205080204" pitchFamily="50" charset="-128"/>
                <a:ea typeface="ＭＳ Ｐゴシック" panose="020B0600070205080204" pitchFamily="50" charset="-128"/>
              </a:rPr>
              <a:t>　　・引用：すでに公表されている著作物の一部を掲載すること</a:t>
            </a:r>
          </a:p>
        </p:txBody>
      </p:sp>
      <p:sp>
        <p:nvSpPr>
          <p:cNvPr id="2" name="タイトル 1">
            <a:extLst>
              <a:ext uri="{FF2B5EF4-FFF2-40B4-BE49-F238E27FC236}">
                <a16:creationId xmlns:a16="http://schemas.microsoft.com/office/drawing/2014/main" id="{38755AA9-B926-7611-91A8-D78E3E729886}"/>
              </a:ext>
            </a:extLst>
          </p:cNvPr>
          <p:cNvSpPr txBox="1">
            <a:spLocks/>
          </p:cNvSpPr>
          <p:nvPr/>
        </p:nvSpPr>
        <p:spPr>
          <a:xfrm>
            <a:off x="609600" y="476672"/>
            <a:ext cx="10579261" cy="94096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t>　</a:t>
            </a:r>
            <a:endParaRPr lang="ja-JP" altLang="en-US" dirty="0"/>
          </a:p>
        </p:txBody>
      </p:sp>
      <p:sp>
        <p:nvSpPr>
          <p:cNvPr id="8" name="テキスト ボックス 7">
            <a:extLst>
              <a:ext uri="{FF2B5EF4-FFF2-40B4-BE49-F238E27FC236}">
                <a16:creationId xmlns:a16="http://schemas.microsoft.com/office/drawing/2014/main" id="{2A69BECD-BA8E-B008-D8A3-F6A47C2D0F5C}"/>
              </a:ext>
            </a:extLst>
          </p:cNvPr>
          <p:cNvSpPr txBox="1"/>
          <p:nvPr/>
        </p:nvSpPr>
        <p:spPr>
          <a:xfrm>
            <a:off x="10893288" y="1143201"/>
            <a:ext cx="914400"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序論</a:t>
            </a:r>
            <a:endParaRPr lang="ja-JP" altLang="en-US" sz="2400" dirty="0">
              <a:solidFill>
                <a:srgbClr val="FF0000"/>
              </a:solidFill>
            </a:endParaRPr>
          </a:p>
        </p:txBody>
      </p:sp>
      <p:sp>
        <p:nvSpPr>
          <p:cNvPr id="10" name="テキスト ボックス 9">
            <a:extLst>
              <a:ext uri="{FF2B5EF4-FFF2-40B4-BE49-F238E27FC236}">
                <a16:creationId xmlns:a16="http://schemas.microsoft.com/office/drawing/2014/main" id="{981880C8-22FE-B1B8-D8F7-07C946D5BBB6}"/>
              </a:ext>
            </a:extLst>
          </p:cNvPr>
          <p:cNvSpPr txBox="1"/>
          <p:nvPr/>
        </p:nvSpPr>
        <p:spPr>
          <a:xfrm>
            <a:off x="10863470" y="1707744"/>
            <a:ext cx="872655"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本論</a:t>
            </a:r>
            <a:endParaRPr lang="ja-JP" altLang="en-US" sz="2400" dirty="0">
              <a:solidFill>
                <a:srgbClr val="FF0000"/>
              </a:solidFill>
            </a:endParaRPr>
          </a:p>
        </p:txBody>
      </p:sp>
      <p:sp>
        <p:nvSpPr>
          <p:cNvPr id="12" name="テキスト ボックス 11">
            <a:extLst>
              <a:ext uri="{FF2B5EF4-FFF2-40B4-BE49-F238E27FC236}">
                <a16:creationId xmlns:a16="http://schemas.microsoft.com/office/drawing/2014/main" id="{25282D4F-ED37-8188-202A-81D6BC6A9B74}"/>
              </a:ext>
            </a:extLst>
          </p:cNvPr>
          <p:cNvSpPr txBox="1"/>
          <p:nvPr/>
        </p:nvSpPr>
        <p:spPr>
          <a:xfrm>
            <a:off x="10917141" y="507097"/>
            <a:ext cx="938254"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結論</a:t>
            </a:r>
            <a:endParaRPr lang="ja-JP" altLang="en-US" sz="2400" dirty="0">
              <a:solidFill>
                <a:srgbClr val="FF0000"/>
              </a:solidFill>
            </a:endParaRPr>
          </a:p>
        </p:txBody>
      </p:sp>
      <p:pic>
        <p:nvPicPr>
          <p:cNvPr id="3" name="図 2">
            <a:extLst>
              <a:ext uri="{FF2B5EF4-FFF2-40B4-BE49-F238E27FC236}">
                <a16:creationId xmlns:a16="http://schemas.microsoft.com/office/drawing/2014/main" id="{4291CC8F-10D4-FF33-92AF-E3456523DAE5}"/>
              </a:ext>
            </a:extLst>
          </p:cNvPr>
          <p:cNvPicPr>
            <a:picLocks noChangeAspect="1"/>
          </p:cNvPicPr>
          <p:nvPr/>
        </p:nvPicPr>
        <p:blipFill>
          <a:blip r:embed="rId2"/>
          <a:stretch>
            <a:fillRect/>
          </a:stretch>
        </p:blipFill>
        <p:spPr>
          <a:xfrm>
            <a:off x="10833985" y="3142278"/>
            <a:ext cx="810768" cy="1023112"/>
          </a:xfrm>
          <a:prstGeom prst="rect">
            <a:avLst/>
          </a:prstGeom>
        </p:spPr>
      </p:pic>
      <p:pic>
        <p:nvPicPr>
          <p:cNvPr id="4" name="図 3">
            <a:extLst>
              <a:ext uri="{FF2B5EF4-FFF2-40B4-BE49-F238E27FC236}">
                <a16:creationId xmlns:a16="http://schemas.microsoft.com/office/drawing/2014/main" id="{844BAABC-CDA8-D9ED-0611-CECB60F089AF}"/>
              </a:ext>
            </a:extLst>
          </p:cNvPr>
          <p:cNvPicPr>
            <a:picLocks noChangeAspect="1"/>
          </p:cNvPicPr>
          <p:nvPr/>
        </p:nvPicPr>
        <p:blipFill>
          <a:blip r:embed="rId3"/>
          <a:stretch>
            <a:fillRect/>
          </a:stretch>
        </p:blipFill>
        <p:spPr>
          <a:xfrm>
            <a:off x="7868147" y="5589695"/>
            <a:ext cx="4150360" cy="1013460"/>
          </a:xfrm>
          <a:prstGeom prst="rect">
            <a:avLst/>
          </a:prstGeom>
        </p:spPr>
      </p:pic>
      <p:pic>
        <p:nvPicPr>
          <p:cNvPr id="5" name="図 4">
            <a:extLst>
              <a:ext uri="{FF2B5EF4-FFF2-40B4-BE49-F238E27FC236}">
                <a16:creationId xmlns:a16="http://schemas.microsoft.com/office/drawing/2014/main" id="{E3535F62-7613-5A9B-5A50-DEF30BFC228A}"/>
              </a:ext>
            </a:extLst>
          </p:cNvPr>
          <p:cNvPicPr>
            <a:picLocks noChangeAspect="1"/>
          </p:cNvPicPr>
          <p:nvPr/>
        </p:nvPicPr>
        <p:blipFill>
          <a:blip r:embed="rId4"/>
          <a:stretch>
            <a:fillRect/>
          </a:stretch>
        </p:blipFill>
        <p:spPr>
          <a:xfrm>
            <a:off x="9832121" y="4501034"/>
            <a:ext cx="1901444" cy="955548"/>
          </a:xfrm>
          <a:prstGeom prst="rect">
            <a:avLst/>
          </a:prstGeom>
        </p:spPr>
      </p:pic>
      <p:sp>
        <p:nvSpPr>
          <p:cNvPr id="9" name="テキスト ボックス 8">
            <a:extLst>
              <a:ext uri="{FF2B5EF4-FFF2-40B4-BE49-F238E27FC236}">
                <a16:creationId xmlns:a16="http://schemas.microsoft.com/office/drawing/2014/main" id="{574F6107-B703-207A-7633-606A1110C420}"/>
              </a:ext>
            </a:extLst>
          </p:cNvPr>
          <p:cNvSpPr txBox="1"/>
          <p:nvPr/>
        </p:nvSpPr>
        <p:spPr>
          <a:xfrm>
            <a:off x="10346636" y="2319995"/>
            <a:ext cx="1500808"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レイアウト</a:t>
            </a:r>
            <a:endParaRPr lang="ja-JP" altLang="en-US" sz="2400" dirty="0">
              <a:solidFill>
                <a:srgbClr val="FF0000"/>
              </a:solidFill>
            </a:endParaRPr>
          </a:p>
        </p:txBody>
      </p:sp>
    </p:spTree>
    <p:extLst>
      <p:ext uri="{BB962C8B-B14F-4D97-AF65-F5344CB8AC3E}">
        <p14:creationId xmlns:p14="http://schemas.microsoft.com/office/powerpoint/2010/main" val="351913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8BD522-0602-5DAF-394E-626BAB104007}"/>
              </a:ext>
            </a:extLst>
          </p:cNvPr>
          <p:cNvSpPr>
            <a:spLocks noGrp="1"/>
          </p:cNvSpPr>
          <p:nvPr>
            <p:ph type="title"/>
          </p:nvPr>
        </p:nvSpPr>
        <p:spPr>
          <a:xfrm>
            <a:off x="545592" y="375442"/>
            <a:ext cx="6723888" cy="1023590"/>
          </a:xfrm>
        </p:spPr>
        <p:txBody>
          <a:bodyPr>
            <a:normAutofit/>
          </a:bodyPr>
          <a:lstStyle/>
          <a:p>
            <a:r>
              <a:rPr kumimoji="1" lang="ja-JP" altLang="en-US" sz="2400" dirty="0">
                <a:latin typeface="ＭＳ Ｐゴシック" panose="020B0600070205080204" pitchFamily="50" charset="-128"/>
                <a:ea typeface="ＭＳ Ｐゴシック" panose="020B0600070205080204" pitchFamily="50" charset="-128"/>
              </a:rPr>
              <a:t>１　　情報デザイン</a:t>
            </a:r>
            <a:br>
              <a:rPr kumimoji="1" lang="ja-JP" altLang="en-US" sz="2400" dirty="0">
                <a:latin typeface="ＭＳ Ｐゴシック" panose="020B0600070205080204" pitchFamily="50" charset="-128"/>
                <a:ea typeface="ＭＳ Ｐゴシック" panose="020B0600070205080204" pitchFamily="50" charset="-128"/>
              </a:rPr>
            </a:br>
            <a:r>
              <a:rPr kumimoji="1" lang="en-US" altLang="ja-JP" sz="2400" dirty="0">
                <a:latin typeface="ＭＳ Ｐゴシック" panose="020B0600070205080204" pitchFamily="50" charset="-128"/>
                <a:ea typeface="ＭＳ Ｐゴシック" panose="020B0600070205080204" pitchFamily="50" charset="-128"/>
              </a:rPr>
              <a:t>1-1</a:t>
            </a:r>
            <a:r>
              <a:rPr kumimoji="1" lang="ja-JP" altLang="en-US" sz="2400" dirty="0">
                <a:latin typeface="ＭＳ Ｐゴシック" panose="020B0600070205080204" pitchFamily="50" charset="-128"/>
                <a:ea typeface="ＭＳ Ｐゴシック" panose="020B0600070205080204" pitchFamily="50" charset="-128"/>
              </a:rPr>
              <a:t>．コミュニケーションの形態と分類</a:t>
            </a:r>
          </a:p>
        </p:txBody>
      </p:sp>
      <p:sp>
        <p:nvSpPr>
          <p:cNvPr id="3" name="コンテンツ プレースホルダー 2">
            <a:extLst>
              <a:ext uri="{FF2B5EF4-FFF2-40B4-BE49-F238E27FC236}">
                <a16:creationId xmlns:a16="http://schemas.microsoft.com/office/drawing/2014/main" id="{9E6615E1-6FE3-6146-E402-F4539472796E}"/>
              </a:ext>
            </a:extLst>
          </p:cNvPr>
          <p:cNvSpPr>
            <a:spLocks noGrp="1"/>
          </p:cNvSpPr>
          <p:nvPr>
            <p:ph idx="1"/>
          </p:nvPr>
        </p:nvSpPr>
        <p:spPr>
          <a:xfrm>
            <a:off x="580292" y="1255102"/>
            <a:ext cx="10515600" cy="934353"/>
          </a:xfrm>
        </p:spPr>
        <p:txBody>
          <a:bodyPr/>
          <a:lstStyle/>
          <a:p>
            <a:r>
              <a:rPr kumimoji="1" lang="ja-JP" altLang="en-US" sz="2400" dirty="0">
                <a:latin typeface="ＭＳ Ｐゴシック" panose="020B0600070205080204" pitchFamily="50" charset="-128"/>
                <a:ea typeface="ＭＳ Ｐゴシック" panose="020B0600070205080204" pitchFamily="50" charset="-128"/>
              </a:rPr>
              <a:t>相手と対面しているか否か，双方向のやりとりが同時に行われているか，発信者・受信者の人数など様々な分類がある。</a:t>
            </a:r>
          </a:p>
        </p:txBody>
      </p:sp>
      <p:graphicFrame>
        <p:nvGraphicFramePr>
          <p:cNvPr id="5" name="表 4">
            <a:extLst>
              <a:ext uri="{FF2B5EF4-FFF2-40B4-BE49-F238E27FC236}">
                <a16:creationId xmlns:a16="http://schemas.microsoft.com/office/drawing/2014/main" id="{D56354AF-CE1A-99E0-F348-81815298CE09}"/>
              </a:ext>
            </a:extLst>
          </p:cNvPr>
          <p:cNvGraphicFramePr>
            <a:graphicFrameLocks noGrp="1"/>
          </p:cNvGraphicFramePr>
          <p:nvPr/>
        </p:nvGraphicFramePr>
        <p:xfrm>
          <a:off x="943954" y="2175899"/>
          <a:ext cx="9060957" cy="1346409"/>
        </p:xfrm>
        <a:graphic>
          <a:graphicData uri="http://schemas.openxmlformats.org/drawingml/2006/table">
            <a:tbl>
              <a:tblPr firstRow="1" firstCol="1" bandRow="1"/>
              <a:tblGrid>
                <a:gridCol w="856181">
                  <a:extLst>
                    <a:ext uri="{9D8B030D-6E8A-4147-A177-3AD203B41FA5}">
                      <a16:colId xmlns:a16="http://schemas.microsoft.com/office/drawing/2014/main" val="1429063537"/>
                    </a:ext>
                  </a:extLst>
                </a:gridCol>
                <a:gridCol w="4102388">
                  <a:extLst>
                    <a:ext uri="{9D8B030D-6E8A-4147-A177-3AD203B41FA5}">
                      <a16:colId xmlns:a16="http://schemas.microsoft.com/office/drawing/2014/main" val="698998485"/>
                    </a:ext>
                  </a:extLst>
                </a:gridCol>
                <a:gridCol w="4102388">
                  <a:extLst>
                    <a:ext uri="{9D8B030D-6E8A-4147-A177-3AD203B41FA5}">
                      <a16:colId xmlns:a16="http://schemas.microsoft.com/office/drawing/2014/main" val="2238980621"/>
                    </a:ext>
                  </a:extLst>
                </a:gridCol>
              </a:tblGrid>
              <a:tr h="448803">
                <a:tc>
                  <a:txBody>
                    <a:bodyPr/>
                    <a:lstStyle/>
                    <a:p>
                      <a:pPr algn="just"/>
                      <a:r>
                        <a:rPr 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直接（対面）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600"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間接（非対面）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4187882"/>
                  </a:ext>
                </a:extLst>
              </a:tr>
              <a:tr h="448803">
                <a:tc>
                  <a:txBody>
                    <a:bodyPr/>
                    <a:lstStyle/>
                    <a:p>
                      <a:pPr algn="just"/>
                      <a:r>
                        <a:rPr lang="ja-JP" sz="1600" kern="100">
                          <a:effectLst/>
                          <a:latin typeface="ＭＳ Ｐゴシック" panose="020B0600070205080204" pitchFamily="50" charset="-128"/>
                          <a:ea typeface="ＭＳ Ｐゴシック" panose="020B0600070205080204" pitchFamily="50" charset="-128"/>
                          <a:cs typeface="Times New Roman" panose="02020603050405020304" pitchFamily="18" charset="0"/>
                        </a:rPr>
                        <a:t>同期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会話，プレゼンテーションなど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電話，テレビ会議など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6845625"/>
                  </a:ext>
                </a:extLst>
              </a:tr>
              <a:tr h="448803">
                <a:tc>
                  <a:txBody>
                    <a:bodyPr/>
                    <a:lstStyle/>
                    <a:p>
                      <a:pPr algn="just"/>
                      <a:r>
                        <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非同期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endPar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tc>
                  <a:txBody>
                    <a:bodyPr/>
                    <a:lstStyle/>
                    <a:p>
                      <a:pPr algn="just"/>
                      <a:r>
                        <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手紙，電子メール，</a:t>
                      </a:r>
                      <a:r>
                        <a:rPr lang="en-US"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SNS</a:t>
                      </a:r>
                      <a:r>
                        <a:rPr lang="ja-JP" sz="16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など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726198"/>
                  </a:ext>
                </a:extLst>
              </a:tr>
            </a:tbl>
          </a:graphicData>
        </a:graphic>
      </p:graphicFrame>
      <p:graphicFrame>
        <p:nvGraphicFramePr>
          <p:cNvPr id="7" name="表 6">
            <a:extLst>
              <a:ext uri="{FF2B5EF4-FFF2-40B4-BE49-F238E27FC236}">
                <a16:creationId xmlns:a16="http://schemas.microsoft.com/office/drawing/2014/main" id="{1D2C77C9-DA84-423C-8227-873E754948B6}"/>
              </a:ext>
            </a:extLst>
          </p:cNvPr>
          <p:cNvGraphicFramePr>
            <a:graphicFrameLocks noGrp="1"/>
          </p:cNvGraphicFramePr>
          <p:nvPr/>
        </p:nvGraphicFramePr>
        <p:xfrm>
          <a:off x="227865" y="3766227"/>
          <a:ext cx="11484528" cy="2351714"/>
        </p:xfrm>
        <a:graphic>
          <a:graphicData uri="http://schemas.openxmlformats.org/drawingml/2006/table">
            <a:tbl>
              <a:tblPr firstRow="1" firstCol="1" bandRow="1"/>
              <a:tblGrid>
                <a:gridCol w="5742264">
                  <a:extLst>
                    <a:ext uri="{9D8B030D-6E8A-4147-A177-3AD203B41FA5}">
                      <a16:colId xmlns:a16="http://schemas.microsoft.com/office/drawing/2014/main" val="1778531925"/>
                    </a:ext>
                  </a:extLst>
                </a:gridCol>
                <a:gridCol w="5742264">
                  <a:extLst>
                    <a:ext uri="{9D8B030D-6E8A-4147-A177-3AD203B41FA5}">
                      <a16:colId xmlns:a16="http://schemas.microsoft.com/office/drawing/2014/main" val="1372307884"/>
                    </a:ext>
                  </a:extLst>
                </a:gridCol>
              </a:tblGrid>
              <a:tr h="1174459">
                <a:tc>
                  <a:txBody>
                    <a:bodyPr/>
                    <a:lstStyle/>
                    <a:p>
                      <a:pPr algn="just"/>
                      <a:r>
                        <a:rPr lang="ja-JP" sz="2000" kern="100" baseline="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個別型</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p>
                    <a:p>
                      <a:pPr algn="just"/>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両者間で個人的な情報を送受信し共有</a:t>
                      </a:r>
                      <a:r>
                        <a:rPr lang="ja-JP" alt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する。</a:t>
                      </a:r>
                      <a:endParaRPr lang="en-US" alt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just"/>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機密性の高いコミュニケーションが可能</a:t>
                      </a:r>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。例：会話，電話</a:t>
                      </a:r>
                      <a:endPar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just"/>
                      <a:r>
                        <a:rPr lang="ja-JP" sz="2000" kern="100" baseline="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マスコミ型</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a:t>
                      </a:r>
                    </a:p>
                    <a:p>
                      <a:pPr algn="just"/>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人が情報源となって発信し，複数の人が同じ情報を共有する。</a:t>
                      </a:r>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例：スピーチ，プレゼン</a:t>
                      </a:r>
                      <a:endPar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1602177364"/>
                  </a:ext>
                </a:extLst>
              </a:tr>
              <a:tr h="1132514">
                <a:tc>
                  <a:txBody>
                    <a:bodyPr/>
                    <a:lstStyle/>
                    <a:p>
                      <a:pPr algn="just"/>
                      <a:r>
                        <a:rPr lang="ja-JP" sz="2000" kern="100" baseline="0" dirty="0">
                          <a:solidFill>
                            <a:srgbClr val="0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逆マスコミ型</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p>
                    <a:p>
                      <a:pPr algn="just"/>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複数の人が情報源となって発信し，</a:t>
                      </a:r>
                      <a:r>
                        <a:rPr 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人がそれぞれの情報を受信</a:t>
                      </a:r>
                      <a:r>
                        <a:rPr lang="ja-JP" alt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する。</a:t>
                      </a:r>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例：アンケート集計</a:t>
                      </a:r>
                      <a:endPar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just"/>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会議型…</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altLang="en-US" sz="2000" b="1" kern="100" baseline="0" dirty="0">
                          <a:solidFill>
                            <a:srgbClr val="C00000"/>
                          </a:solidFill>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ja-JP" sz="2000" kern="100" baseline="0" dirty="0">
                          <a:effectLst/>
                          <a:highlight>
                            <a:srgbClr val="FFFF00"/>
                          </a:highlight>
                          <a:latin typeface="ＭＳ Ｐゴシック" panose="020B0600070205080204" pitchFamily="50" charset="-128"/>
                          <a:ea typeface="ＭＳ Ｐゴシック" panose="020B0600070205080204" pitchFamily="50" charset="-128"/>
                          <a:cs typeface="Times New Roman" panose="02020603050405020304" pitchFamily="18" charset="0"/>
                        </a:rPr>
                        <a:t>　）</a:t>
                      </a:r>
                    </a:p>
                    <a:p>
                      <a:pPr algn="just"/>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複数の人がそれぞれ対等に情報源となって発信し，それぞれが情報を共有する。</a:t>
                      </a:r>
                      <a:r>
                        <a:rPr lang="ja-JP" altLang="en-US"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例：会議</a:t>
                      </a:r>
                      <a:endParaRPr lang="ja-JP" sz="2000" kern="100" baseline="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txBody>
                  <a:tcPr marL="68580" marR="68580" marT="0" marB="0">
                    <a:lnL>
                      <a:noFill/>
                    </a:lnL>
                    <a:lnR>
                      <a:noFill/>
                    </a:lnR>
                    <a:lnT>
                      <a:noFill/>
                    </a:lnT>
                    <a:lnB>
                      <a:noFill/>
                    </a:lnB>
                    <a:solidFill>
                      <a:schemeClr val="accent2">
                        <a:lumMod val="20000"/>
                        <a:lumOff val="80000"/>
                      </a:schemeClr>
                    </a:solidFill>
                  </a:tcPr>
                </a:tc>
                <a:extLst>
                  <a:ext uri="{0D108BD9-81ED-4DB2-BD59-A6C34878D82A}">
                    <a16:rowId xmlns:a16="http://schemas.microsoft.com/office/drawing/2014/main" val="209176973"/>
                  </a:ext>
                </a:extLst>
              </a:tr>
            </a:tbl>
          </a:graphicData>
        </a:graphic>
      </p:graphicFrame>
      <p:sp>
        <p:nvSpPr>
          <p:cNvPr id="8" name="テキスト ボックス 7">
            <a:extLst>
              <a:ext uri="{FF2B5EF4-FFF2-40B4-BE49-F238E27FC236}">
                <a16:creationId xmlns:a16="http://schemas.microsoft.com/office/drawing/2014/main" id="{634A14DD-27C0-16E9-1084-9D16DF47BD75}"/>
              </a:ext>
            </a:extLst>
          </p:cNvPr>
          <p:cNvSpPr txBox="1"/>
          <p:nvPr/>
        </p:nvSpPr>
        <p:spPr>
          <a:xfrm>
            <a:off x="6311160" y="735025"/>
            <a:ext cx="861133" cy="461665"/>
          </a:xfrm>
          <a:prstGeom prst="rect">
            <a:avLst/>
          </a:prstGeom>
          <a:noFill/>
        </p:spPr>
        <p:txBody>
          <a:bodyPr wrap="none" rtlCol="0">
            <a:spAutoFit/>
          </a:bodyPr>
          <a:lstStyle/>
          <a:p>
            <a:r>
              <a:rPr lang="en-US"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対１</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8AD26342-8BD3-EC46-CC4B-CFB156B4AF1D}"/>
              </a:ext>
            </a:extLst>
          </p:cNvPr>
          <p:cNvSpPr txBox="1"/>
          <p:nvPr/>
        </p:nvSpPr>
        <p:spPr>
          <a:xfrm>
            <a:off x="8975520" y="728186"/>
            <a:ext cx="958917" cy="461665"/>
          </a:xfrm>
          <a:prstGeom prst="rect">
            <a:avLst/>
          </a:prstGeom>
          <a:noFill/>
        </p:spPr>
        <p:txBody>
          <a:bodyPr wrap="none" rtlCol="0">
            <a:spAutoFit/>
          </a:bodyPr>
          <a:lstStyle/>
          <a:p>
            <a:r>
              <a:rPr lang="en-US"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1</a:t>
            </a:r>
            <a:r>
              <a:rPr lang="ja-JP"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対</a:t>
            </a:r>
            <a:r>
              <a:rPr lang="ja-JP" altLang="en-US"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多</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FBDBCF34-1F01-D772-249C-E7A04C4EC22A}"/>
              </a:ext>
            </a:extLst>
          </p:cNvPr>
          <p:cNvSpPr txBox="1"/>
          <p:nvPr/>
        </p:nvSpPr>
        <p:spPr>
          <a:xfrm>
            <a:off x="7575186" y="693070"/>
            <a:ext cx="1015021" cy="461665"/>
          </a:xfrm>
          <a:prstGeom prst="rect">
            <a:avLst/>
          </a:prstGeom>
          <a:noFill/>
        </p:spPr>
        <p:txBody>
          <a:bodyPr wrap="non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多</a:t>
            </a:r>
            <a:r>
              <a:rPr lang="ja-JP"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対</a:t>
            </a:r>
            <a:r>
              <a:rPr lang="ja-JP" altLang="en-US"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１</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32C81BA8-E00F-80C3-207D-75C527BD04B2}"/>
              </a:ext>
            </a:extLst>
          </p:cNvPr>
          <p:cNvSpPr txBox="1"/>
          <p:nvPr/>
        </p:nvSpPr>
        <p:spPr>
          <a:xfrm>
            <a:off x="10174866" y="663518"/>
            <a:ext cx="1112805" cy="461665"/>
          </a:xfrm>
          <a:prstGeom prst="rect">
            <a:avLst/>
          </a:prstGeom>
          <a:noFill/>
        </p:spPr>
        <p:txBody>
          <a:bodyPr wrap="non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多</a:t>
            </a:r>
            <a:r>
              <a:rPr lang="ja-JP"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対</a:t>
            </a:r>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多</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1715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84E4241-96B1-20F8-9366-E894EAF5D684}"/>
              </a:ext>
            </a:extLst>
          </p:cNvPr>
          <p:cNvSpPr txBox="1"/>
          <p:nvPr/>
        </p:nvSpPr>
        <p:spPr>
          <a:xfrm>
            <a:off x="542677" y="290945"/>
            <a:ext cx="10191583" cy="5262979"/>
          </a:xfrm>
          <a:prstGeom prst="rect">
            <a:avLst/>
          </a:prstGeom>
          <a:noFill/>
        </p:spPr>
        <p:txBody>
          <a:bodyPr wrap="square">
            <a:spAutoFit/>
          </a:bodyPr>
          <a:lstStyle/>
          <a:p>
            <a:r>
              <a:rPr lang="en-US" altLang="ja-JP" sz="2400" dirty="0">
                <a:latin typeface="ＭＳ Ｐゴシック" panose="020B0600070205080204" pitchFamily="50" charset="-128"/>
                <a:ea typeface="ＭＳ Ｐゴシック" panose="020B0600070205080204" pitchFamily="50" charset="-128"/>
              </a:rPr>
              <a:t>(2-4)</a:t>
            </a: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・フォントやサイズ，スタイル，配置の工夫</a:t>
            </a:r>
          </a:p>
          <a:p>
            <a:r>
              <a:rPr lang="ja-JP" altLang="en-US" sz="2400" dirty="0">
                <a:latin typeface="ＭＳ Ｐゴシック" panose="020B0600070205080204" pitchFamily="50" charset="-128"/>
                <a:ea typeface="ＭＳ Ｐゴシック" panose="020B0600070205080204" pitchFamily="50" charset="-128"/>
              </a:rPr>
              <a:t>　　・見出しや重要な用語→ゴシック体</a:t>
            </a:r>
          </a:p>
          <a:p>
            <a:r>
              <a:rPr lang="ja-JP" altLang="en-US" sz="2400" dirty="0">
                <a:latin typeface="ＭＳ Ｐゴシック" panose="020B0600070205080204" pitchFamily="50" charset="-128"/>
                <a:ea typeface="ＭＳ Ｐゴシック" panose="020B0600070205080204" pitchFamily="50" charset="-128"/>
              </a:rPr>
              <a:t>　　・タイトル→ゴシック体</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サイズを大きく</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センタリング</a:t>
            </a:r>
          </a:p>
          <a:p>
            <a:r>
              <a:rPr lang="ja-JP" altLang="en-US" sz="2400" dirty="0">
                <a:latin typeface="ＭＳ Ｐゴシック" panose="020B0600070205080204" pitchFamily="50" charset="-128"/>
                <a:ea typeface="ＭＳ Ｐゴシック" panose="020B0600070205080204" pitchFamily="50" charset="-128"/>
              </a:rPr>
              <a:t>　　・段落→改行</a:t>
            </a:r>
          </a:p>
          <a:p>
            <a:r>
              <a:rPr lang="ja-JP" altLang="en-US" sz="2400" dirty="0">
                <a:latin typeface="ＭＳ Ｐゴシック" panose="020B0600070205080204" pitchFamily="50" charset="-128"/>
                <a:ea typeface="ＭＳ Ｐゴシック" panose="020B0600070205080204" pitchFamily="50" charset="-128"/>
              </a:rPr>
              <a:t>　　・本文の文章→明朝体</a:t>
            </a:r>
          </a:p>
          <a:p>
            <a:r>
              <a:rPr lang="ja-JP" altLang="en-US" sz="2400" dirty="0">
                <a:latin typeface="ＭＳ Ｐゴシック" panose="020B0600070205080204" pitchFamily="50" charset="-128"/>
                <a:ea typeface="ＭＳ Ｐゴシック" panose="020B0600070205080204" pitchFamily="50" charset="-128"/>
              </a:rPr>
              <a:t>　　・視覚的にわかりやすくする工夫</a:t>
            </a:r>
          </a:p>
          <a:p>
            <a:r>
              <a:rPr lang="ja-JP" altLang="en-US" sz="2400" dirty="0">
                <a:latin typeface="ＭＳ Ｐゴシック" panose="020B0600070205080204" pitchFamily="50" charset="-128"/>
                <a:ea typeface="ＭＳ Ｐゴシック" panose="020B0600070205080204" pitchFamily="50" charset="-128"/>
              </a:rPr>
              <a:t>　　・表やグラフによる表現</a:t>
            </a:r>
          </a:p>
          <a:p>
            <a:r>
              <a:rPr lang="ja-JP" altLang="en-US" sz="2400" dirty="0">
                <a:latin typeface="ＭＳ Ｐゴシック" panose="020B0600070205080204" pitchFamily="50" charset="-128"/>
                <a:ea typeface="ＭＳ Ｐゴシック" panose="020B0600070205080204" pitchFamily="50" charset="-128"/>
              </a:rPr>
              <a:t>　　・関連した画像や図の使用</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(2-5)</a:t>
            </a: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・全体の構成・配置の見直しと調整</a:t>
            </a:r>
          </a:p>
          <a:p>
            <a:r>
              <a:rPr lang="ja-JP" altLang="en-US" sz="2400" dirty="0">
                <a:latin typeface="ＭＳ Ｐゴシック" panose="020B0600070205080204" pitchFamily="50" charset="-128"/>
                <a:ea typeface="ＭＳ Ｐゴシック" panose="020B0600070205080204" pitchFamily="50" charset="-128"/>
              </a:rPr>
              <a:t>　　・表や図を用いた場合、通し番号とタイトル</a:t>
            </a:r>
          </a:p>
          <a:p>
            <a:endParaRPr lang="ja-JP" altLang="en-US" sz="2400" dirty="0">
              <a:latin typeface="ＭＳ Ｐゴシック" panose="020B0600070205080204" pitchFamily="50" charset="-128"/>
              <a:ea typeface="ＭＳ Ｐゴシック" panose="020B0600070205080204" pitchFamily="50" charset="-128"/>
            </a:endParaRPr>
          </a:p>
          <a:p>
            <a:endParaRPr lang="ja-JP" altLang="en-US" sz="2400" dirty="0">
              <a:latin typeface="ＭＳ Ｐゴシック" panose="020B0600070205080204" pitchFamily="50" charset="-128"/>
              <a:ea typeface="ＭＳ Ｐゴシック" panose="020B0600070205080204" pitchFamily="50" charset="-128"/>
            </a:endParaRPr>
          </a:p>
        </p:txBody>
      </p:sp>
      <p:sp>
        <p:nvSpPr>
          <p:cNvPr id="2" name="タイトル 1">
            <a:extLst>
              <a:ext uri="{FF2B5EF4-FFF2-40B4-BE49-F238E27FC236}">
                <a16:creationId xmlns:a16="http://schemas.microsoft.com/office/drawing/2014/main" id="{38755AA9-B926-7611-91A8-D78E3E729886}"/>
              </a:ext>
            </a:extLst>
          </p:cNvPr>
          <p:cNvSpPr txBox="1">
            <a:spLocks/>
          </p:cNvSpPr>
          <p:nvPr/>
        </p:nvSpPr>
        <p:spPr>
          <a:xfrm>
            <a:off x="609600" y="476672"/>
            <a:ext cx="10579261" cy="94096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t>　</a:t>
            </a:r>
            <a:endParaRPr lang="ja-JP" altLang="en-US" dirty="0"/>
          </a:p>
        </p:txBody>
      </p:sp>
      <p:sp>
        <p:nvSpPr>
          <p:cNvPr id="10" name="テキスト ボックス 9">
            <a:extLst>
              <a:ext uri="{FF2B5EF4-FFF2-40B4-BE49-F238E27FC236}">
                <a16:creationId xmlns:a16="http://schemas.microsoft.com/office/drawing/2014/main" id="{981880C8-22FE-B1B8-D8F7-07C946D5BBB6}"/>
              </a:ext>
            </a:extLst>
          </p:cNvPr>
          <p:cNvSpPr txBox="1"/>
          <p:nvPr/>
        </p:nvSpPr>
        <p:spPr>
          <a:xfrm>
            <a:off x="4558086" y="5826520"/>
            <a:ext cx="2900237"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全体のデザイン調整</a:t>
            </a:r>
            <a:endParaRPr lang="ja-JP" altLang="en-US" sz="2400" dirty="0">
              <a:solidFill>
                <a:srgbClr val="FF0000"/>
              </a:solidFill>
            </a:endParaRPr>
          </a:p>
        </p:txBody>
      </p:sp>
      <p:sp>
        <p:nvSpPr>
          <p:cNvPr id="12" name="テキスト ボックス 11">
            <a:extLst>
              <a:ext uri="{FF2B5EF4-FFF2-40B4-BE49-F238E27FC236}">
                <a16:creationId xmlns:a16="http://schemas.microsoft.com/office/drawing/2014/main" id="{25282D4F-ED37-8188-202A-81D6BC6A9B74}"/>
              </a:ext>
            </a:extLst>
          </p:cNvPr>
          <p:cNvSpPr txBox="1"/>
          <p:nvPr/>
        </p:nvSpPr>
        <p:spPr>
          <a:xfrm>
            <a:off x="1733384" y="5635688"/>
            <a:ext cx="2743200"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レイアウト確認</a:t>
            </a:r>
            <a:endParaRPr lang="ja-JP" altLang="en-US" sz="2400" dirty="0">
              <a:solidFill>
                <a:srgbClr val="FF0000"/>
              </a:solidFill>
            </a:endParaRPr>
          </a:p>
        </p:txBody>
      </p:sp>
    </p:spTree>
    <p:extLst>
      <p:ext uri="{BB962C8B-B14F-4D97-AF65-F5344CB8AC3E}">
        <p14:creationId xmlns:p14="http://schemas.microsoft.com/office/powerpoint/2010/main" val="3917484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755AA9-B926-7611-91A8-D78E3E729886}"/>
              </a:ext>
            </a:extLst>
          </p:cNvPr>
          <p:cNvSpPr txBox="1">
            <a:spLocks/>
          </p:cNvSpPr>
          <p:nvPr/>
        </p:nvSpPr>
        <p:spPr>
          <a:xfrm>
            <a:off x="609600" y="476672"/>
            <a:ext cx="10579261" cy="940966"/>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t>　</a:t>
            </a:r>
            <a:endParaRPr lang="ja-JP" altLang="en-US" dirty="0"/>
          </a:p>
        </p:txBody>
      </p:sp>
      <p:sp>
        <p:nvSpPr>
          <p:cNvPr id="4" name="コンテンツ プレースホルダー 2">
            <a:extLst>
              <a:ext uri="{FF2B5EF4-FFF2-40B4-BE49-F238E27FC236}">
                <a16:creationId xmlns:a16="http://schemas.microsoft.com/office/drawing/2014/main" id="{BEF287DF-0881-3789-2AC3-E270D9CB1980}"/>
              </a:ext>
            </a:extLst>
          </p:cNvPr>
          <p:cNvSpPr txBox="1">
            <a:spLocks/>
          </p:cNvSpPr>
          <p:nvPr/>
        </p:nvSpPr>
        <p:spPr>
          <a:xfrm>
            <a:off x="120662" y="189169"/>
            <a:ext cx="10734244" cy="65932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2"/>
            <a:endParaRPr lang="en-US" altLang="ja-JP" dirty="0"/>
          </a:p>
          <a:p>
            <a:pPr lvl="1"/>
            <a:r>
              <a:rPr lang="ja-JP" altLang="en-US" dirty="0">
                <a:latin typeface="ＭＳ Ｐゴシック" panose="020B0600070205080204" pitchFamily="50" charset="-128"/>
                <a:ea typeface="ＭＳ Ｐゴシック" panose="020B0600070205080204" pitchFamily="50" charset="-128"/>
              </a:rPr>
              <a:t>各小見出し</a:t>
            </a:r>
            <a:endParaRPr lang="en-US" altLang="ja-JP" dirty="0">
              <a:latin typeface="ＭＳ Ｐゴシック" panose="020B0600070205080204" pitchFamily="50" charset="-128"/>
              <a:ea typeface="ＭＳ Ｐゴシック" panose="020B0600070205080204" pitchFamily="50" charset="-128"/>
            </a:endParaRPr>
          </a:p>
          <a:p>
            <a:pPr lvl="2"/>
            <a:r>
              <a:rPr lang="ja-JP" altLang="en-US" dirty="0">
                <a:latin typeface="ＭＳ Ｐゴシック" panose="020B0600070205080204" pitchFamily="50" charset="-128"/>
                <a:ea typeface="ＭＳ Ｐゴシック" panose="020B0600070205080204" pitchFamily="50" charset="-128"/>
              </a:rPr>
              <a:t>項目番号を付け，インデントを用いて文章の書き出しの位置をそろえる。</a:t>
            </a:r>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2"/>
            <a:r>
              <a:rPr lang="ja-JP" altLang="en-US" b="1" dirty="0">
                <a:solidFill>
                  <a:srgbClr val="FF0000"/>
                </a:solidFill>
                <a:latin typeface="ＭＳ Ｐゴシック" panose="020B0600070205080204" pitchFamily="50" charset="-128"/>
                <a:ea typeface="ＭＳ Ｐゴシック" panose="020B0600070205080204" pitchFamily="50" charset="-128"/>
              </a:rPr>
              <a:t>次頁にて実験</a:t>
            </a:r>
            <a:endParaRPr lang="en-US" altLang="ja-JP" b="1" dirty="0">
              <a:solidFill>
                <a:srgbClr val="FF0000"/>
              </a:solidFill>
              <a:latin typeface="ＭＳ Ｐゴシック" panose="020B0600070205080204" pitchFamily="50" charset="-128"/>
              <a:ea typeface="ＭＳ Ｐゴシック" panose="020B0600070205080204" pitchFamily="50" charset="-128"/>
            </a:endParaRPr>
          </a:p>
          <a:p>
            <a:pPr lvl="2"/>
            <a:endParaRPr lang="en-US" altLang="ja-JP" dirty="0">
              <a:latin typeface="ＭＳ Ｐゴシック" panose="020B0600070205080204" pitchFamily="50" charset="-128"/>
              <a:ea typeface="ＭＳ Ｐゴシック" panose="020B0600070205080204" pitchFamily="50" charset="-128"/>
            </a:endParaRPr>
          </a:p>
          <a:p>
            <a:pPr lvl="1"/>
            <a:endParaRPr lang="en-US" altLang="ja-JP" dirty="0"/>
          </a:p>
          <a:p>
            <a:pPr lvl="2"/>
            <a:endParaRPr lang="en-US" altLang="ja-JP" dirty="0"/>
          </a:p>
        </p:txBody>
      </p:sp>
      <p:pic>
        <p:nvPicPr>
          <p:cNvPr id="5" name="図 4">
            <a:extLst>
              <a:ext uri="{FF2B5EF4-FFF2-40B4-BE49-F238E27FC236}">
                <a16:creationId xmlns:a16="http://schemas.microsoft.com/office/drawing/2014/main" id="{0779A5F4-476E-A6CA-0D3F-9C070F6261FF}"/>
              </a:ext>
            </a:extLst>
          </p:cNvPr>
          <p:cNvPicPr>
            <a:picLocks noChangeAspect="1"/>
          </p:cNvPicPr>
          <p:nvPr/>
        </p:nvPicPr>
        <p:blipFill>
          <a:blip r:embed="rId2"/>
          <a:stretch>
            <a:fillRect/>
          </a:stretch>
        </p:blipFill>
        <p:spPr>
          <a:xfrm>
            <a:off x="712868" y="1587079"/>
            <a:ext cx="8352000" cy="3724132"/>
          </a:xfrm>
          <a:prstGeom prst="rect">
            <a:avLst/>
          </a:prstGeom>
        </p:spPr>
      </p:pic>
    </p:spTree>
    <p:extLst>
      <p:ext uri="{BB962C8B-B14F-4D97-AF65-F5344CB8AC3E}">
        <p14:creationId xmlns:p14="http://schemas.microsoft.com/office/powerpoint/2010/main" val="1485889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5E2A898-DF35-A3C1-AB13-ECD7B116B1BE}"/>
              </a:ext>
            </a:extLst>
          </p:cNvPr>
          <p:cNvSpPr txBox="1"/>
          <p:nvPr/>
        </p:nvSpPr>
        <p:spPr>
          <a:xfrm>
            <a:off x="331470" y="281678"/>
            <a:ext cx="8611362" cy="461665"/>
          </a:xfrm>
          <a:prstGeom prst="rect">
            <a:avLst/>
          </a:prstGeom>
          <a:noFill/>
        </p:spPr>
        <p:txBody>
          <a:bodyPr wrap="square">
            <a:spAutoFit/>
          </a:bodyPr>
          <a:lstStyle/>
          <a:p>
            <a:r>
              <a:rPr lang="en-US" altLang="ja-JP" sz="2400" dirty="0">
                <a:latin typeface="ＭＳ Ｐゴシック" panose="020B0600070205080204" pitchFamily="50" charset="-128"/>
                <a:ea typeface="ＭＳ Ｐゴシック" panose="020B0600070205080204" pitchFamily="50" charset="-128"/>
              </a:rPr>
              <a:t>(2-6)</a:t>
            </a:r>
            <a:r>
              <a:rPr lang="ja-JP" altLang="en-US" sz="2400" dirty="0">
                <a:latin typeface="ＭＳ Ｐゴシック" panose="020B0600070205080204" pitchFamily="50" charset="-128"/>
                <a:ea typeface="ＭＳ Ｐゴシック" panose="020B0600070205080204" pitchFamily="50" charset="-128"/>
              </a:rPr>
              <a:t>　関東地方</a:t>
            </a:r>
            <a:r>
              <a:rPr lang="en-US" altLang="ja-JP" sz="2400" dirty="0">
                <a:latin typeface="ＭＳ Ｐゴシック" panose="020B0600070205080204" pitchFamily="50" charset="-128"/>
                <a:ea typeface="ＭＳ Ｐゴシック" panose="020B0600070205080204" pitchFamily="50" charset="-128"/>
              </a:rPr>
              <a:t>1</a:t>
            </a:r>
            <a:r>
              <a:rPr lang="ja-JP" altLang="en-US" sz="2400" dirty="0">
                <a:latin typeface="ＭＳ Ｐゴシック" panose="020B0600070205080204" pitchFamily="50" charset="-128"/>
                <a:ea typeface="ＭＳ Ｐゴシック" panose="020B0600070205080204" pitchFamily="50" charset="-128"/>
              </a:rPr>
              <a:t>都</a:t>
            </a:r>
            <a:r>
              <a:rPr lang="en-US" altLang="ja-JP" sz="2400" dirty="0">
                <a:latin typeface="ＭＳ Ｐゴシック" panose="020B0600070205080204" pitchFamily="50" charset="-128"/>
                <a:ea typeface="ＭＳ Ｐゴシック" panose="020B0600070205080204" pitchFamily="50" charset="-128"/>
              </a:rPr>
              <a:t>6</a:t>
            </a:r>
            <a:r>
              <a:rPr lang="ja-JP" altLang="en-US" sz="2400" dirty="0">
                <a:latin typeface="ＭＳ Ｐゴシック" panose="020B0600070205080204" pitchFamily="50" charset="-128"/>
                <a:ea typeface="ＭＳ Ｐゴシック" panose="020B0600070205080204" pitchFamily="50" charset="-128"/>
              </a:rPr>
              <a:t>県と県庁所在地を箇条書きでまとめてみよう</a:t>
            </a:r>
          </a:p>
        </p:txBody>
      </p:sp>
      <p:sp>
        <p:nvSpPr>
          <p:cNvPr id="5" name="テキスト ボックス 4">
            <a:extLst>
              <a:ext uri="{FF2B5EF4-FFF2-40B4-BE49-F238E27FC236}">
                <a16:creationId xmlns:a16="http://schemas.microsoft.com/office/drawing/2014/main" id="{45BAD27D-F638-BC61-7040-AA6CDB5CB9B1}"/>
              </a:ext>
            </a:extLst>
          </p:cNvPr>
          <p:cNvSpPr txBox="1"/>
          <p:nvPr/>
        </p:nvSpPr>
        <p:spPr>
          <a:xfrm>
            <a:off x="685800" y="996696"/>
            <a:ext cx="10991088" cy="3416320"/>
          </a:xfrm>
          <a:prstGeom prst="rect">
            <a:avLst/>
          </a:prstGeom>
          <a:noFill/>
        </p:spPr>
        <p:txBody>
          <a:bodyPr wrap="square" rtlCol="0">
            <a:spAutoFit/>
          </a:bodyPr>
          <a:lstStyle/>
          <a:p>
            <a:r>
              <a:rPr kumimoji="1" lang="ja-JP" altLang="en-US" dirty="0"/>
              <a:t>神奈川県</a:t>
            </a:r>
            <a:endParaRPr kumimoji="1" lang="en-US" altLang="ja-JP" dirty="0"/>
          </a:p>
          <a:p>
            <a:r>
              <a:rPr kumimoji="1" lang="ja-JP" altLang="en-US" dirty="0"/>
              <a:t>横浜市</a:t>
            </a:r>
            <a:endParaRPr kumimoji="1" lang="en-US" altLang="ja-JP" dirty="0"/>
          </a:p>
          <a:p>
            <a:r>
              <a:rPr kumimoji="1" lang="ja-JP" altLang="en-US" dirty="0"/>
              <a:t>東京都</a:t>
            </a:r>
            <a:endParaRPr kumimoji="1" lang="en-US" altLang="ja-JP" dirty="0"/>
          </a:p>
          <a:p>
            <a:r>
              <a:rPr kumimoji="1" lang="ja-JP" altLang="en-US" dirty="0"/>
              <a:t>新宿区</a:t>
            </a:r>
            <a:endParaRPr kumimoji="1" lang="en-US" altLang="ja-JP" dirty="0"/>
          </a:p>
          <a:p>
            <a:r>
              <a:rPr kumimoji="1" lang="ja-JP" altLang="en-US" dirty="0"/>
              <a:t>埼玉県</a:t>
            </a:r>
            <a:endParaRPr kumimoji="1" lang="en-US" altLang="ja-JP" dirty="0"/>
          </a:p>
          <a:p>
            <a:r>
              <a:rPr kumimoji="1" lang="ja-JP" altLang="en-US" dirty="0"/>
              <a:t>さいたま市</a:t>
            </a:r>
            <a:endParaRPr kumimoji="1" lang="en-US" altLang="ja-JP" dirty="0"/>
          </a:p>
          <a:p>
            <a:r>
              <a:rPr kumimoji="1" lang="ja-JP" altLang="en-US" dirty="0"/>
              <a:t>群馬県</a:t>
            </a:r>
            <a:endParaRPr kumimoji="1" lang="en-US" altLang="ja-JP" dirty="0"/>
          </a:p>
          <a:p>
            <a:r>
              <a:rPr kumimoji="1" lang="ja-JP" altLang="en-US" dirty="0"/>
              <a:t>前橋市</a:t>
            </a:r>
            <a:endParaRPr kumimoji="1" lang="en-US" altLang="ja-JP" dirty="0"/>
          </a:p>
          <a:p>
            <a:r>
              <a:rPr kumimoji="1" lang="ja-JP" altLang="en-US" dirty="0"/>
              <a:t>栃木県</a:t>
            </a:r>
            <a:endParaRPr kumimoji="1" lang="en-US" altLang="ja-JP" dirty="0"/>
          </a:p>
          <a:p>
            <a:r>
              <a:rPr kumimoji="1" lang="ja-JP" altLang="en-US" dirty="0"/>
              <a:t>宇都宮市</a:t>
            </a:r>
            <a:endParaRPr kumimoji="1" lang="en-US" altLang="ja-JP" dirty="0"/>
          </a:p>
          <a:p>
            <a:r>
              <a:rPr kumimoji="1" lang="ja-JP" altLang="en-US" dirty="0"/>
              <a:t>茨城県</a:t>
            </a:r>
            <a:endParaRPr kumimoji="1" lang="en-US" altLang="ja-JP" dirty="0"/>
          </a:p>
          <a:p>
            <a:r>
              <a:rPr kumimoji="1" lang="ja-JP" altLang="en-US" dirty="0"/>
              <a:t>水戸市</a:t>
            </a:r>
          </a:p>
        </p:txBody>
      </p:sp>
    </p:spTree>
    <p:extLst>
      <p:ext uri="{BB962C8B-B14F-4D97-AF65-F5344CB8AC3E}">
        <p14:creationId xmlns:p14="http://schemas.microsoft.com/office/powerpoint/2010/main" val="2842932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309F85C-F993-E740-4868-2A1C818E8C5A}"/>
              </a:ext>
            </a:extLst>
          </p:cNvPr>
          <p:cNvSpPr txBox="1"/>
          <p:nvPr/>
        </p:nvSpPr>
        <p:spPr>
          <a:xfrm>
            <a:off x="375700" y="227335"/>
            <a:ext cx="10191583" cy="6740307"/>
          </a:xfrm>
          <a:prstGeom prst="rect">
            <a:avLst/>
          </a:prstGeom>
          <a:noFill/>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３　</a:t>
            </a:r>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プレゼンテーション</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(3-1)</a:t>
            </a: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・相手に直接自分の意思やアイデアを効率よく伝える情報伝達の方法</a:t>
            </a:r>
          </a:p>
          <a:p>
            <a:endParaRPr lang="ja-JP" altLang="en-US" sz="2400" dirty="0">
              <a:latin typeface="ＭＳ Ｐゴシック" panose="020B0600070205080204" pitchFamily="50" charset="-128"/>
              <a:ea typeface="ＭＳ Ｐゴシック" panose="020B0600070205080204" pitchFamily="50" charset="-128"/>
            </a:endParaRPr>
          </a:p>
          <a:p>
            <a:endParaRPr lang="ja-JP" altLang="en-US" sz="2400" dirty="0">
              <a:latin typeface="ＭＳ Ｐゴシック" panose="020B0600070205080204" pitchFamily="50" charset="-128"/>
              <a:ea typeface="ＭＳ Ｐゴシック" panose="020B0600070205080204" pitchFamily="50" charset="-128"/>
            </a:endParaRPr>
          </a:p>
          <a:p>
            <a:endParaRPr lang="ja-JP" altLang="en-US"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・リハーサルや実施した際の評価をもとに改善や調整をすること</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(3-2)</a:t>
            </a:r>
            <a:r>
              <a:rPr lang="ja-JP" altLang="en-US" sz="2400" dirty="0">
                <a:latin typeface="ＭＳ Ｐゴシック" panose="020B0600070205080204" pitchFamily="50" charset="-128"/>
                <a:ea typeface="ＭＳ Ｐゴシック" panose="020B0600070205080204" pitchFamily="50" charset="-128"/>
              </a:rPr>
              <a:t>　企画</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・目標や目的：テーマ，参加者への理解・周知範囲</a:t>
            </a:r>
          </a:p>
          <a:p>
            <a:r>
              <a:rPr lang="ja-JP" altLang="en-US" sz="2400" dirty="0">
                <a:latin typeface="ＭＳ Ｐゴシック" panose="020B0600070205080204" pitchFamily="50" charset="-128"/>
                <a:ea typeface="ＭＳ Ｐゴシック" panose="020B0600070205080204" pitchFamily="50" charset="-128"/>
              </a:rPr>
              <a:t>　　・参加者に関する事前の調査：人数，関心度，年齢層，知識や経験　など</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・プレゼンテーション内容の検討</a:t>
            </a:r>
          </a:p>
          <a:p>
            <a:pPr marL="1257300" lvl="2" indent="-342900">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導入</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テーマ，目的，概要を示す</a:t>
            </a:r>
            <a:r>
              <a:rPr lang="en-US" altLang="ja-JP" sz="2400" dirty="0">
                <a:latin typeface="ＭＳ Ｐゴシック" panose="020B0600070205080204" pitchFamily="50" charset="-128"/>
                <a:ea typeface="ＭＳ Ｐゴシック" panose="020B0600070205080204" pitchFamily="50" charset="-128"/>
              </a:rPr>
              <a:t>) </a:t>
            </a:r>
          </a:p>
          <a:p>
            <a:pPr marL="1257300" lvl="2" indent="-342900">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展開</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内容を整理し，順序立てて示す</a:t>
            </a:r>
            <a:r>
              <a:rPr lang="en-US" altLang="ja-JP" sz="2400" dirty="0">
                <a:latin typeface="ＭＳ Ｐゴシック" panose="020B0600070205080204" pitchFamily="50" charset="-128"/>
                <a:ea typeface="ＭＳ Ｐゴシック" panose="020B0600070205080204" pitchFamily="50" charset="-128"/>
              </a:rPr>
              <a:t>) </a:t>
            </a:r>
          </a:p>
          <a:p>
            <a:pPr marL="1257300" lvl="2" indent="-342900">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まとめ</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主張をまとめる</a:t>
            </a:r>
            <a:r>
              <a:rPr lang="en-US" altLang="ja-JP" sz="2400" dirty="0">
                <a:latin typeface="ＭＳ Ｐゴシック" panose="020B0600070205080204" pitchFamily="50" charset="-128"/>
                <a:ea typeface="ＭＳ Ｐゴシック" panose="020B0600070205080204" pitchFamily="50" charset="-128"/>
              </a:rPr>
              <a:t>)</a:t>
            </a:r>
          </a:p>
          <a:p>
            <a:r>
              <a:rPr lang="ja-JP" altLang="en-US" sz="2400" dirty="0">
                <a:latin typeface="ＭＳ Ｐゴシック" panose="020B0600070205080204" pitchFamily="50" charset="-128"/>
                <a:ea typeface="ＭＳ Ｐゴシック" panose="020B0600070205080204" pitchFamily="50" charset="-128"/>
              </a:rPr>
              <a:t>　　・プランニングシートの作成➡次頁</a:t>
            </a:r>
          </a:p>
          <a:p>
            <a:endParaRPr lang="ja-JP" altLang="en-US" sz="2400" dirty="0">
              <a:latin typeface="ＭＳ Ｐゴシック" panose="020B0600070205080204" pitchFamily="50" charset="-128"/>
              <a:ea typeface="ＭＳ Ｐゴシック" panose="020B0600070205080204" pitchFamily="50" charset="-128"/>
            </a:endParaRPr>
          </a:p>
          <a:p>
            <a:endParaRPr lang="ja-JP" altLang="en-US"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F14ACCAE-0C7A-7476-A69E-D6DF7A6087E2}"/>
              </a:ext>
            </a:extLst>
          </p:cNvPr>
          <p:cNvSpPr txBox="1"/>
          <p:nvPr/>
        </p:nvSpPr>
        <p:spPr>
          <a:xfrm>
            <a:off x="8891546" y="6208183"/>
            <a:ext cx="2812774"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プレゼンテーション</a:t>
            </a:r>
          </a:p>
        </p:txBody>
      </p:sp>
      <p:pic>
        <p:nvPicPr>
          <p:cNvPr id="5" name="図 4">
            <a:extLst>
              <a:ext uri="{FF2B5EF4-FFF2-40B4-BE49-F238E27FC236}">
                <a16:creationId xmlns:a16="http://schemas.microsoft.com/office/drawing/2014/main" id="{A9813B8F-FBED-1DAA-8923-7846A49338B3}"/>
              </a:ext>
            </a:extLst>
          </p:cNvPr>
          <p:cNvPicPr>
            <a:picLocks noChangeAspect="1"/>
          </p:cNvPicPr>
          <p:nvPr/>
        </p:nvPicPr>
        <p:blipFill>
          <a:blip r:embed="rId2"/>
          <a:stretch>
            <a:fillRect/>
          </a:stretch>
        </p:blipFill>
        <p:spPr>
          <a:xfrm>
            <a:off x="3653237" y="1512851"/>
            <a:ext cx="6118915" cy="1104684"/>
          </a:xfrm>
          <a:prstGeom prst="rect">
            <a:avLst/>
          </a:prstGeom>
        </p:spPr>
      </p:pic>
      <p:sp>
        <p:nvSpPr>
          <p:cNvPr id="7" name="テキスト ボックス 6">
            <a:extLst>
              <a:ext uri="{FF2B5EF4-FFF2-40B4-BE49-F238E27FC236}">
                <a16:creationId xmlns:a16="http://schemas.microsoft.com/office/drawing/2014/main" id="{6158B177-85D6-EDC4-15C5-FC6228A549F5}"/>
              </a:ext>
            </a:extLst>
          </p:cNvPr>
          <p:cNvSpPr txBox="1"/>
          <p:nvPr/>
        </p:nvSpPr>
        <p:spPr>
          <a:xfrm>
            <a:off x="6450496" y="6279745"/>
            <a:ext cx="2098897"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フィードバック</a:t>
            </a:r>
            <a:endParaRPr lang="ja-JP" altLang="en-US" sz="2400" dirty="0">
              <a:solidFill>
                <a:srgbClr val="FF0000"/>
              </a:solidFill>
            </a:endParaRPr>
          </a:p>
        </p:txBody>
      </p:sp>
    </p:spTree>
    <p:extLst>
      <p:ext uri="{BB962C8B-B14F-4D97-AF65-F5344CB8AC3E}">
        <p14:creationId xmlns:p14="http://schemas.microsoft.com/office/powerpoint/2010/main" val="3010153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BFE0980-F877-423E-2A87-6B4F6DA9D194}"/>
              </a:ext>
            </a:extLst>
          </p:cNvPr>
          <p:cNvPicPr>
            <a:picLocks noChangeAspect="1"/>
          </p:cNvPicPr>
          <p:nvPr/>
        </p:nvPicPr>
        <p:blipFill>
          <a:blip r:embed="rId2"/>
          <a:stretch>
            <a:fillRect/>
          </a:stretch>
        </p:blipFill>
        <p:spPr>
          <a:xfrm>
            <a:off x="6021306" y="990049"/>
            <a:ext cx="5149514" cy="5079926"/>
          </a:xfrm>
          <a:prstGeom prst="rect">
            <a:avLst/>
          </a:prstGeom>
        </p:spPr>
      </p:pic>
    </p:spTree>
    <p:extLst>
      <p:ext uri="{BB962C8B-B14F-4D97-AF65-F5344CB8AC3E}">
        <p14:creationId xmlns:p14="http://schemas.microsoft.com/office/powerpoint/2010/main" val="1099748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DF6CF7F2-BE7D-AB32-4A13-42553315C70D}"/>
              </a:ext>
            </a:extLst>
          </p:cNvPr>
          <p:cNvSpPr txBox="1"/>
          <p:nvPr/>
        </p:nvSpPr>
        <p:spPr>
          <a:xfrm>
            <a:off x="477078" y="365760"/>
            <a:ext cx="10519576" cy="4062651"/>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(3-3)</a:t>
            </a:r>
            <a:r>
              <a:rPr kumimoji="1" lang="ja-JP" altLang="en-US"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　　・テンプレート活用，スライドマスタを作成したりして，デザインを統一</a:t>
            </a:r>
          </a:p>
          <a:p>
            <a:r>
              <a:rPr kumimoji="1" lang="ja-JP" altLang="en-US" sz="2400" dirty="0">
                <a:latin typeface="ＭＳ Ｐゴシック" panose="020B0600070205080204" pitchFamily="50" charset="-128"/>
                <a:ea typeface="ＭＳ Ｐゴシック" panose="020B0600070205080204" pitchFamily="50" charset="-128"/>
              </a:rPr>
              <a:t>　　・わかりやすく作成するための工夫</a:t>
            </a:r>
          </a:p>
          <a:p>
            <a:r>
              <a:rPr kumimoji="1" lang="ja-JP" altLang="en-US" sz="2400" dirty="0">
                <a:latin typeface="ＭＳ Ｐゴシック" panose="020B0600070205080204" pitchFamily="50" charset="-128"/>
                <a:ea typeface="ＭＳ Ｐゴシック" panose="020B0600070205080204" pitchFamily="50" charset="-128"/>
              </a:rPr>
              <a:t>　　・キーワードによる表現したり，箇条書きや図を利用したりする</a:t>
            </a:r>
          </a:p>
          <a:p>
            <a:r>
              <a:rPr kumimoji="1" lang="ja-JP" altLang="en-US" sz="2400" dirty="0">
                <a:latin typeface="ＭＳ Ｐゴシック" panose="020B0600070205080204" pitchFamily="50" charset="-128"/>
                <a:ea typeface="ＭＳ Ｐゴシック" panose="020B0600070205080204" pitchFamily="50" charset="-128"/>
              </a:rPr>
              <a:t>　　・文字は太く大きくし，行間を詰めない</a:t>
            </a:r>
          </a:p>
          <a:p>
            <a:r>
              <a:rPr kumimoji="1" lang="ja-JP" altLang="en-US" sz="2400" dirty="0">
                <a:latin typeface="ＭＳ Ｐゴシック" panose="020B0600070205080204" pitchFamily="50" charset="-128"/>
                <a:ea typeface="ＭＳ Ｐゴシック" panose="020B0600070205080204" pitchFamily="50" charset="-128"/>
              </a:rPr>
              <a:t>　　・書体と配色</a:t>
            </a:r>
          </a:p>
          <a:p>
            <a:r>
              <a:rPr kumimoji="1" lang="ja-JP" altLang="en-US" sz="2400" dirty="0">
                <a:latin typeface="ＭＳ Ｐゴシック" panose="020B0600070205080204" pitchFamily="50" charset="-128"/>
                <a:ea typeface="ＭＳ Ｐゴシック" panose="020B0600070205080204" pitchFamily="50" charset="-128"/>
              </a:rPr>
              <a:t>　　・表やグラフの活用</a:t>
            </a:r>
          </a:p>
          <a:p>
            <a:r>
              <a:rPr kumimoji="1" lang="ja-JP" altLang="en-US" sz="2400" dirty="0">
                <a:latin typeface="ＭＳ Ｐゴシック" panose="020B0600070205080204" pitchFamily="50" charset="-128"/>
                <a:ea typeface="ＭＳ Ｐゴシック" panose="020B0600070205080204" pitchFamily="50" charset="-128"/>
              </a:rPr>
              <a:t>　　・関連するグループにまとめる</a:t>
            </a:r>
            <a:endParaRPr kumimoji="1"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(3-4)</a:t>
            </a: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p>
          <a:p>
            <a:r>
              <a:rPr kumimoji="1" lang="ja-JP" altLang="en-US" sz="2400" dirty="0">
                <a:latin typeface="ＭＳ Ｐゴシック" panose="020B0600070205080204" pitchFamily="50" charset="-128"/>
                <a:ea typeface="ＭＳ Ｐゴシック" panose="020B0600070205080204" pitchFamily="50" charset="-128"/>
              </a:rPr>
              <a:t>　　・右表はチェックシート例</a:t>
            </a:r>
          </a:p>
          <a:p>
            <a:endParaRPr kumimoji="1" lang="ja-JP" altLang="en-US" dirty="0"/>
          </a:p>
        </p:txBody>
      </p:sp>
      <p:sp>
        <p:nvSpPr>
          <p:cNvPr id="8" name="テキスト ボックス 7">
            <a:extLst>
              <a:ext uri="{FF2B5EF4-FFF2-40B4-BE49-F238E27FC236}">
                <a16:creationId xmlns:a16="http://schemas.microsoft.com/office/drawing/2014/main" id="{D4EF26D4-B8CF-7DDD-86AA-B7E1DB5F9119}"/>
              </a:ext>
            </a:extLst>
          </p:cNvPr>
          <p:cNvSpPr txBox="1"/>
          <p:nvPr/>
        </p:nvSpPr>
        <p:spPr>
          <a:xfrm>
            <a:off x="351847" y="5731104"/>
            <a:ext cx="1983570" cy="461665"/>
          </a:xfrm>
          <a:prstGeom prst="rect">
            <a:avLst/>
          </a:prstGeom>
          <a:noFill/>
        </p:spPr>
        <p:txBody>
          <a:bodyPr wrap="square">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スライド作成</a:t>
            </a:r>
            <a:endParaRPr lang="ja-JP" altLang="en-US" sz="2400" dirty="0">
              <a:solidFill>
                <a:srgbClr val="FF0000"/>
              </a:solidFill>
            </a:endParaRPr>
          </a:p>
        </p:txBody>
      </p:sp>
      <p:sp>
        <p:nvSpPr>
          <p:cNvPr id="10" name="テキスト ボックス 9">
            <a:extLst>
              <a:ext uri="{FF2B5EF4-FFF2-40B4-BE49-F238E27FC236}">
                <a16:creationId xmlns:a16="http://schemas.microsoft.com/office/drawing/2014/main" id="{0FC7150B-B2E5-0D90-913B-3CD4712D82CA}"/>
              </a:ext>
            </a:extLst>
          </p:cNvPr>
          <p:cNvSpPr txBox="1"/>
          <p:nvPr/>
        </p:nvSpPr>
        <p:spPr>
          <a:xfrm>
            <a:off x="351846" y="6200231"/>
            <a:ext cx="1906324" cy="461665"/>
          </a:xfrm>
          <a:prstGeom prst="rect">
            <a:avLst/>
          </a:prstGeom>
          <a:noFill/>
        </p:spPr>
        <p:txBody>
          <a:bodyPr wrap="square">
            <a:spAutoFit/>
          </a:bodyPr>
          <a:lstStyle/>
          <a:p>
            <a:r>
              <a:rPr kumimoji="1" lang="ja-JP" altLang="en-US" sz="2400" dirty="0">
                <a:solidFill>
                  <a:srgbClr val="FF0000"/>
                </a:solidFill>
                <a:latin typeface="ＭＳ Ｐゴシック" panose="020B0600070205080204" pitchFamily="50" charset="-128"/>
                <a:ea typeface="ＭＳ Ｐゴシック" panose="020B0600070205080204" pitchFamily="50" charset="-128"/>
              </a:rPr>
              <a:t>リハーサル</a:t>
            </a:r>
            <a:endParaRPr lang="ja-JP" altLang="en-US" sz="2400" dirty="0">
              <a:solidFill>
                <a:srgbClr val="FF0000"/>
              </a:solidFill>
            </a:endParaRPr>
          </a:p>
        </p:txBody>
      </p:sp>
      <p:pic>
        <p:nvPicPr>
          <p:cNvPr id="11" name="図 10">
            <a:extLst>
              <a:ext uri="{FF2B5EF4-FFF2-40B4-BE49-F238E27FC236}">
                <a16:creationId xmlns:a16="http://schemas.microsoft.com/office/drawing/2014/main" id="{2BAA4818-E110-AE96-80A3-742E11DA67F0}"/>
              </a:ext>
            </a:extLst>
          </p:cNvPr>
          <p:cNvPicPr>
            <a:picLocks noChangeAspect="1"/>
          </p:cNvPicPr>
          <p:nvPr/>
        </p:nvPicPr>
        <p:blipFill>
          <a:blip r:embed="rId2"/>
          <a:stretch>
            <a:fillRect/>
          </a:stretch>
        </p:blipFill>
        <p:spPr>
          <a:xfrm>
            <a:off x="5120640" y="2452127"/>
            <a:ext cx="6392584" cy="3724028"/>
          </a:xfrm>
          <a:prstGeom prst="rect">
            <a:avLst/>
          </a:prstGeom>
        </p:spPr>
      </p:pic>
    </p:spTree>
    <p:extLst>
      <p:ext uri="{BB962C8B-B14F-4D97-AF65-F5344CB8AC3E}">
        <p14:creationId xmlns:p14="http://schemas.microsoft.com/office/powerpoint/2010/main" val="258964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7E293C2-52ED-2A51-C064-1F796102DFDB}"/>
              </a:ext>
            </a:extLst>
          </p:cNvPr>
          <p:cNvSpPr txBox="1"/>
          <p:nvPr/>
        </p:nvSpPr>
        <p:spPr>
          <a:xfrm>
            <a:off x="1139026" y="5985546"/>
            <a:ext cx="2256182" cy="461665"/>
          </a:xfrm>
          <a:prstGeom prst="rect">
            <a:avLst/>
          </a:prstGeom>
          <a:noFill/>
        </p:spPr>
        <p:txBody>
          <a:bodyPr wrap="square">
            <a:spAutoFit/>
          </a:bodyPr>
          <a:lstStyle/>
          <a:p>
            <a:r>
              <a:rPr lang="en-US" altLang="ja-JP" sz="2400" dirty="0">
                <a:solidFill>
                  <a:srgbClr val="FF0000"/>
                </a:solidFill>
                <a:latin typeface="ＭＳ Ｐゴシック" panose="020B0600070205080204" pitchFamily="50" charset="-128"/>
                <a:ea typeface="ＭＳ Ｐゴシック" panose="020B0600070205080204" pitchFamily="50" charset="-128"/>
              </a:rPr>
              <a:t>PDCA</a:t>
            </a:r>
            <a:r>
              <a:rPr lang="ja-JP" altLang="en-US" sz="2400" dirty="0">
                <a:solidFill>
                  <a:srgbClr val="FF0000"/>
                </a:solidFill>
                <a:latin typeface="ＭＳ Ｐゴシック" panose="020B0600070205080204" pitchFamily="50" charset="-128"/>
                <a:ea typeface="ＭＳ Ｐゴシック" panose="020B0600070205080204" pitchFamily="50" charset="-128"/>
              </a:rPr>
              <a:t>サイクル</a:t>
            </a:r>
          </a:p>
        </p:txBody>
      </p:sp>
      <p:pic>
        <p:nvPicPr>
          <p:cNvPr id="6" name="図 5">
            <a:extLst>
              <a:ext uri="{FF2B5EF4-FFF2-40B4-BE49-F238E27FC236}">
                <a16:creationId xmlns:a16="http://schemas.microsoft.com/office/drawing/2014/main" id="{A3F0111E-814A-BFDE-9AF8-383B2F2AEFFD}"/>
              </a:ext>
            </a:extLst>
          </p:cNvPr>
          <p:cNvPicPr>
            <a:picLocks noChangeAspect="1"/>
          </p:cNvPicPr>
          <p:nvPr/>
        </p:nvPicPr>
        <p:blipFill>
          <a:blip r:embed="rId2"/>
          <a:stretch>
            <a:fillRect/>
          </a:stretch>
        </p:blipFill>
        <p:spPr>
          <a:xfrm>
            <a:off x="479347" y="399410"/>
            <a:ext cx="11350752" cy="5684520"/>
          </a:xfrm>
          <a:prstGeom prst="rect">
            <a:avLst/>
          </a:prstGeom>
        </p:spPr>
      </p:pic>
      <p:sp>
        <p:nvSpPr>
          <p:cNvPr id="7" name="テキスト ボックス 6">
            <a:extLst>
              <a:ext uri="{FF2B5EF4-FFF2-40B4-BE49-F238E27FC236}">
                <a16:creationId xmlns:a16="http://schemas.microsoft.com/office/drawing/2014/main" id="{3B6D3089-B0E2-D350-BDC3-A5669772DCD1}"/>
              </a:ext>
            </a:extLst>
          </p:cNvPr>
          <p:cNvSpPr txBox="1"/>
          <p:nvPr/>
        </p:nvSpPr>
        <p:spPr>
          <a:xfrm>
            <a:off x="3883551" y="6018676"/>
            <a:ext cx="2256182" cy="461665"/>
          </a:xfrm>
          <a:prstGeom prst="rect">
            <a:avLst/>
          </a:prstGeom>
          <a:noFill/>
        </p:spPr>
        <p:txBody>
          <a:bodyPr wrap="square">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評価</a:t>
            </a:r>
          </a:p>
        </p:txBody>
      </p:sp>
    </p:spTree>
    <p:extLst>
      <p:ext uri="{BB962C8B-B14F-4D97-AF65-F5344CB8AC3E}">
        <p14:creationId xmlns:p14="http://schemas.microsoft.com/office/powerpoint/2010/main" val="2808606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76BBA9-395D-6AFD-D1C6-3B3F5E4C36B0}"/>
              </a:ext>
            </a:extLst>
          </p:cNvPr>
          <p:cNvSpPr txBox="1"/>
          <p:nvPr/>
        </p:nvSpPr>
        <p:spPr>
          <a:xfrm>
            <a:off x="561512" y="531739"/>
            <a:ext cx="10977817" cy="5324535"/>
          </a:xfrm>
          <a:prstGeom prst="rect">
            <a:avLst/>
          </a:prstGeom>
          <a:noFill/>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４　情報デザイン</a:t>
            </a:r>
          </a:p>
          <a:p>
            <a:r>
              <a:rPr lang="en-US" altLang="ja-JP" sz="2400" dirty="0">
                <a:latin typeface="ＭＳ Ｐゴシック" panose="020B0600070205080204" pitchFamily="50" charset="-128"/>
                <a:ea typeface="ＭＳ Ｐゴシック" panose="020B0600070205080204" pitchFamily="50" charset="-128"/>
              </a:rPr>
              <a:t>4-1</a:t>
            </a:r>
            <a:r>
              <a:rPr lang="ja-JP" altLang="en-US" sz="2400" dirty="0">
                <a:latin typeface="ＭＳ Ｐゴシック" panose="020B0600070205080204" pitchFamily="50" charset="-128"/>
                <a:ea typeface="ＭＳ Ｐゴシック" panose="020B0600070205080204" pitchFamily="50" charset="-128"/>
              </a:rPr>
              <a:t>　「情報の整理・理解しやすい伝達」や「操作性向上」のための方法・技術</a:t>
            </a:r>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①</a:t>
            </a:r>
            <a:r>
              <a:rPr lang="ja-JP" altLang="en-US" sz="2400" dirty="0">
                <a:solidFill>
                  <a:schemeClr val="bg1"/>
                </a:solidFill>
                <a:latin typeface="ＭＳ Ｐゴシック" panose="020B0600070205080204" pitchFamily="50" charset="-128"/>
                <a:ea typeface="ＭＳ Ｐゴシック" panose="020B0600070205080204" pitchFamily="50" charset="-128"/>
              </a:rPr>
              <a:t>情報バリアフリー　　　　</a:t>
            </a:r>
            <a:r>
              <a:rPr lang="ja-JP" altLang="en-US" sz="2400" dirty="0">
                <a:latin typeface="ＭＳ Ｐゴシック" panose="020B0600070205080204" pitchFamily="50" charset="-128"/>
                <a:ea typeface="ＭＳ Ｐゴシック" panose="020B0600070205080204" pitchFamily="50" charset="-128"/>
              </a:rPr>
              <a:t>：障がい者や高齢者などが情報を送受信することを妨げるバリアを取り除くこと</a:t>
            </a:r>
          </a:p>
          <a:p>
            <a:endParaRPr lang="ja-JP" altLang="en-US"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②</a:t>
            </a:r>
            <a:r>
              <a:rPr lang="ja-JP" altLang="en-US" sz="2400" dirty="0">
                <a:solidFill>
                  <a:schemeClr val="bg1"/>
                </a:solidFill>
                <a:latin typeface="ＭＳ Ｐゴシック" panose="020B0600070205080204" pitchFamily="50" charset="-128"/>
                <a:ea typeface="ＭＳ Ｐゴシック" panose="020B0600070205080204" pitchFamily="50" charset="-128"/>
              </a:rPr>
              <a:t>ユニバーサルデザイン　　</a:t>
            </a:r>
            <a:r>
              <a:rPr lang="ja-JP" altLang="en-US" sz="2400" dirty="0">
                <a:latin typeface="ＭＳ Ｐゴシック" panose="020B0600070205080204" pitchFamily="50" charset="-128"/>
                <a:ea typeface="ＭＳ Ｐゴシック" panose="020B0600070205080204" pitchFamily="50" charset="-128"/>
              </a:rPr>
              <a:t>：年齢や</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言語）能力、障害の有無などに関わらず多くの人が快適に使える設計</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・字幕</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手話　</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・音声と液晶ディスプレイ両方の案内表示　</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・多言語</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仮名表記　</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・ピクトグラム　　　　</a:t>
            </a:r>
          </a:p>
          <a:p>
            <a:endParaRPr lang="ja-JP" altLang="en-US" sz="2400" dirty="0">
              <a:latin typeface="ＭＳ Ｐゴシック" panose="020B0600070205080204" pitchFamily="50" charset="-128"/>
              <a:ea typeface="ＭＳ Ｐゴシック" panose="020B0600070205080204" pitchFamily="50" charset="-128"/>
            </a:endParaRPr>
          </a:p>
          <a:p>
            <a:endParaRPr lang="ja-JP" altLang="en-US" sz="2400" dirty="0">
              <a:latin typeface="ＭＳ Ｐゴシック" panose="020B0600070205080204" pitchFamily="50" charset="-128"/>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79048187-DDE1-E960-5DAD-B73CC3F8FAE8}"/>
              </a:ext>
            </a:extLst>
          </p:cNvPr>
          <p:cNvSpPr/>
          <p:nvPr/>
        </p:nvSpPr>
        <p:spPr>
          <a:xfrm>
            <a:off x="7048870" y="3852909"/>
            <a:ext cx="4909351" cy="1953087"/>
          </a:xfrm>
          <a:prstGeom prst="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rPr>
              <a:t>-</a:t>
            </a:r>
            <a:r>
              <a:rPr kumimoji="1"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商品における例</a:t>
            </a:r>
            <a:r>
              <a:rPr kumimoji="1"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rPr>
              <a:t>-</a:t>
            </a:r>
          </a:p>
          <a:p>
            <a:r>
              <a:rPr kumimoji="1"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・シャンプーボトルのキャップ上「突起」</a:t>
            </a:r>
            <a:endParaRPr kumimoji="1"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endParaRPr>
          </a:p>
          <a:p>
            <a:r>
              <a:rPr kumimoji="1"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a:t>
            </a:r>
            <a:r>
              <a:rPr kumimoji="1"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rPr>
              <a:t>(</a:t>
            </a:r>
            <a:r>
              <a:rPr kumimoji="1"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リンスには「突起」がない</a:t>
            </a:r>
            <a:r>
              <a:rPr kumimoji="1" lang="en-US" altLang="ja-JP" sz="2000" dirty="0">
                <a:solidFill>
                  <a:schemeClr val="accent6">
                    <a:lumMod val="50000"/>
                  </a:schemeClr>
                </a:solidFill>
                <a:latin typeface="ＭＳ Ｐゴシック" panose="020B0600070205080204" pitchFamily="50" charset="-128"/>
                <a:ea typeface="ＭＳ Ｐゴシック" panose="020B0600070205080204" pitchFamily="50" charset="-128"/>
              </a:rPr>
              <a:t>)</a:t>
            </a:r>
          </a:p>
          <a:p>
            <a:r>
              <a:rPr kumimoji="1"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・握りやすいペットボトルの形</a:t>
            </a:r>
          </a:p>
          <a:p>
            <a:r>
              <a:rPr kumimoji="1" lang="ja-JP" altLang="en-US" sz="2000" dirty="0">
                <a:solidFill>
                  <a:schemeClr val="accent6">
                    <a:lumMod val="50000"/>
                  </a:schemeClr>
                </a:solidFill>
                <a:latin typeface="ＭＳ Ｐゴシック" panose="020B0600070205080204" pitchFamily="50" charset="-128"/>
                <a:ea typeface="ＭＳ Ｐゴシック" panose="020B0600070205080204" pitchFamily="50" charset="-128"/>
              </a:rPr>
              <a:t>・両開きのできる冷蔵庫のドア</a:t>
            </a:r>
          </a:p>
        </p:txBody>
      </p:sp>
      <p:sp>
        <p:nvSpPr>
          <p:cNvPr id="7" name="テキスト ボックス 6">
            <a:extLst>
              <a:ext uri="{FF2B5EF4-FFF2-40B4-BE49-F238E27FC236}">
                <a16:creationId xmlns:a16="http://schemas.microsoft.com/office/drawing/2014/main" id="{205A890F-DB02-D2D2-1819-2D2294ADC34A}"/>
              </a:ext>
            </a:extLst>
          </p:cNvPr>
          <p:cNvSpPr txBox="1"/>
          <p:nvPr/>
        </p:nvSpPr>
        <p:spPr>
          <a:xfrm>
            <a:off x="1043609" y="1719470"/>
            <a:ext cx="2504661" cy="461665"/>
          </a:xfrm>
          <a:prstGeom prst="rect">
            <a:avLst/>
          </a:prstGeom>
          <a:noFill/>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情報バリアフリー　　　　</a:t>
            </a:r>
            <a:endParaRPr kumimoji="1" lang="ja-JP" altLang="en-US" sz="2400" dirty="0"/>
          </a:p>
        </p:txBody>
      </p:sp>
      <p:sp>
        <p:nvSpPr>
          <p:cNvPr id="8" name="テキスト ボックス 7">
            <a:extLst>
              <a:ext uri="{FF2B5EF4-FFF2-40B4-BE49-F238E27FC236}">
                <a16:creationId xmlns:a16="http://schemas.microsoft.com/office/drawing/2014/main" id="{1B2F6FAA-05D8-6A3E-93B7-2393C18A26C1}"/>
              </a:ext>
            </a:extLst>
          </p:cNvPr>
          <p:cNvSpPr txBox="1"/>
          <p:nvPr/>
        </p:nvSpPr>
        <p:spPr>
          <a:xfrm>
            <a:off x="997227" y="2796211"/>
            <a:ext cx="3216965" cy="461665"/>
          </a:xfrm>
          <a:prstGeom prst="rect">
            <a:avLst/>
          </a:prstGeom>
          <a:noFill/>
        </p:spPr>
        <p:txBody>
          <a:bodyPr wrap="square" rtlCol="0">
            <a:spAutoFit/>
          </a:bodyPr>
          <a:lstStyle/>
          <a:p>
            <a:r>
              <a:rPr lang="ja-JP" altLang="en-US" sz="2400" dirty="0">
                <a:solidFill>
                  <a:srgbClr val="FF0000"/>
                </a:solidFill>
                <a:latin typeface="ＭＳ Ｐゴシック" panose="020B0600070205080204" pitchFamily="50" charset="-128"/>
                <a:ea typeface="ＭＳ Ｐゴシック" panose="020B0600070205080204" pitchFamily="50" charset="-128"/>
              </a:rPr>
              <a:t>ユニバーサルデザイン</a:t>
            </a:r>
            <a:endParaRPr kumimoji="1" lang="ja-JP" altLang="en-US" sz="2400" dirty="0"/>
          </a:p>
        </p:txBody>
      </p:sp>
    </p:spTree>
    <p:extLst>
      <p:ext uri="{BB962C8B-B14F-4D97-AF65-F5344CB8AC3E}">
        <p14:creationId xmlns:p14="http://schemas.microsoft.com/office/powerpoint/2010/main" val="84483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B175DE5-E492-FD10-3655-04D473C0CF26}"/>
              </a:ext>
            </a:extLst>
          </p:cNvPr>
          <p:cNvSpPr/>
          <p:nvPr/>
        </p:nvSpPr>
        <p:spPr>
          <a:xfrm>
            <a:off x="295474" y="1416084"/>
            <a:ext cx="11461072" cy="5184560"/>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400" dirty="0">
              <a:solidFill>
                <a:srgbClr val="7030A0"/>
              </a:solidFill>
              <a:latin typeface="ＭＳ Ｐゴシック" panose="020B0600070205080204" pitchFamily="50" charset="-128"/>
              <a:ea typeface="ＭＳ Ｐゴシック" panose="020B0600070205080204" pitchFamily="50" charset="-128"/>
            </a:endParaRPr>
          </a:p>
          <a:p>
            <a:pPr algn="ctr"/>
            <a:r>
              <a:rPr kumimoji="1" lang="ja-JP" altLang="en-US" sz="2800" b="1" dirty="0">
                <a:solidFill>
                  <a:srgbClr val="7030A0"/>
                </a:solidFill>
                <a:latin typeface="ＭＳ Ｐゴシック" panose="020B0600070205080204" pitchFamily="50" charset="-128"/>
                <a:ea typeface="ＭＳ Ｐゴシック" panose="020B0600070205080204" pitchFamily="50" charset="-128"/>
              </a:rPr>
              <a:t>ユニバーサルデザイン</a:t>
            </a:r>
            <a:endParaRPr kumimoji="1" lang="en-US" altLang="ja-JP" sz="2800" b="1" dirty="0">
              <a:solidFill>
                <a:srgbClr val="7030A0"/>
              </a:solidFill>
              <a:latin typeface="ＭＳ Ｐゴシック" panose="020B0600070205080204" pitchFamily="50" charset="-128"/>
              <a:ea typeface="ＭＳ Ｐゴシック" panose="020B0600070205080204" pitchFamily="50" charset="-128"/>
            </a:endParaRPr>
          </a:p>
          <a:p>
            <a:r>
              <a:rPr kumimoji="1" lang="en-US" altLang="ja-JP" sz="2400" b="1" dirty="0">
                <a:solidFill>
                  <a:srgbClr val="7030A0"/>
                </a:solidFill>
                <a:latin typeface="ＭＳ Ｐゴシック" panose="020B0600070205080204" pitchFamily="50" charset="-128"/>
                <a:ea typeface="ＭＳ Ｐゴシック" panose="020B0600070205080204" pitchFamily="50" charset="-128"/>
              </a:rPr>
              <a:t>	1.</a:t>
            </a:r>
            <a:r>
              <a:rPr kumimoji="1" lang="ja-JP" altLang="en-US" sz="2400" b="1" dirty="0">
                <a:solidFill>
                  <a:srgbClr val="7030A0"/>
                </a:solidFill>
                <a:latin typeface="ＭＳ Ｐゴシック" panose="020B0600070205080204" pitchFamily="50" charset="-128"/>
                <a:ea typeface="ＭＳ Ｐゴシック" panose="020B0600070205080204" pitchFamily="50" charset="-128"/>
              </a:rPr>
              <a:t> 誰でも使える（公平性）</a:t>
            </a:r>
          </a:p>
          <a:p>
            <a:r>
              <a:rPr kumimoji="1" lang="en-US" altLang="ja-JP" sz="2400" b="1" dirty="0">
                <a:solidFill>
                  <a:srgbClr val="7030A0"/>
                </a:solidFill>
                <a:latin typeface="ＭＳ Ｐゴシック" panose="020B0600070205080204" pitchFamily="50" charset="-128"/>
                <a:ea typeface="ＭＳ Ｐゴシック" panose="020B0600070205080204" pitchFamily="50" charset="-128"/>
              </a:rPr>
              <a:t>	2.</a:t>
            </a:r>
            <a:r>
              <a:rPr kumimoji="1" lang="ja-JP" altLang="en-US" sz="2400" b="1" dirty="0">
                <a:solidFill>
                  <a:srgbClr val="7030A0"/>
                </a:solidFill>
                <a:latin typeface="ＭＳ Ｐゴシック" panose="020B0600070205080204" pitchFamily="50" charset="-128"/>
                <a:ea typeface="ＭＳ Ｐゴシック" panose="020B0600070205080204" pitchFamily="50" charset="-128"/>
              </a:rPr>
              <a:t> 柔軟に使える（自由度）</a:t>
            </a:r>
          </a:p>
          <a:p>
            <a:r>
              <a:rPr kumimoji="1" lang="en-US" altLang="ja-JP" sz="2400" b="1" dirty="0">
                <a:solidFill>
                  <a:srgbClr val="7030A0"/>
                </a:solidFill>
                <a:latin typeface="ＭＳ Ｐゴシック" panose="020B0600070205080204" pitchFamily="50" charset="-128"/>
                <a:ea typeface="ＭＳ Ｐゴシック" panose="020B0600070205080204" pitchFamily="50" charset="-128"/>
              </a:rPr>
              <a:t>	3.</a:t>
            </a:r>
            <a:r>
              <a:rPr kumimoji="1" lang="ja-JP" altLang="en-US" sz="2400" b="1" dirty="0">
                <a:solidFill>
                  <a:srgbClr val="7030A0"/>
                </a:solidFill>
                <a:latin typeface="ＭＳ Ｐゴシック" panose="020B0600070205080204" pitchFamily="50" charset="-128"/>
                <a:ea typeface="ＭＳ Ｐゴシック" panose="020B0600070205080204" pitchFamily="50" charset="-128"/>
              </a:rPr>
              <a:t> 使い方が簡単（単純性）</a:t>
            </a:r>
          </a:p>
          <a:p>
            <a:r>
              <a:rPr kumimoji="1" lang="en-US" altLang="ja-JP" sz="2400" b="1" dirty="0">
                <a:solidFill>
                  <a:srgbClr val="7030A0"/>
                </a:solidFill>
                <a:latin typeface="ＭＳ Ｐゴシック" panose="020B0600070205080204" pitchFamily="50" charset="-128"/>
                <a:ea typeface="ＭＳ Ｐゴシック" panose="020B0600070205080204" pitchFamily="50" charset="-128"/>
              </a:rPr>
              <a:t>	4.</a:t>
            </a:r>
            <a:r>
              <a:rPr kumimoji="1" lang="ja-JP" altLang="en-US" sz="2400" b="1" dirty="0">
                <a:solidFill>
                  <a:srgbClr val="7030A0"/>
                </a:solidFill>
                <a:latin typeface="ＭＳ Ｐゴシック" panose="020B0600070205080204" pitchFamily="50" charset="-128"/>
                <a:ea typeface="ＭＳ Ｐゴシック" panose="020B0600070205080204" pitchFamily="50" charset="-128"/>
              </a:rPr>
              <a:t> 必要な情報が簡単に伝わる（明解性、容易性）</a:t>
            </a:r>
          </a:p>
          <a:p>
            <a:r>
              <a:rPr kumimoji="1" lang="en-US" altLang="ja-JP" sz="2400" b="1" dirty="0">
                <a:solidFill>
                  <a:srgbClr val="7030A0"/>
                </a:solidFill>
                <a:latin typeface="ＭＳ Ｐゴシック" panose="020B0600070205080204" pitchFamily="50" charset="-128"/>
                <a:ea typeface="ＭＳ Ｐゴシック" panose="020B0600070205080204" pitchFamily="50" charset="-128"/>
              </a:rPr>
              <a:t>	5.</a:t>
            </a:r>
            <a:r>
              <a:rPr kumimoji="1" lang="ja-JP" altLang="en-US" sz="2400" b="1" dirty="0">
                <a:solidFill>
                  <a:srgbClr val="7030A0"/>
                </a:solidFill>
                <a:latin typeface="ＭＳ Ｐゴシック" panose="020B0600070205080204" pitchFamily="50" charset="-128"/>
                <a:ea typeface="ＭＳ Ｐゴシック" panose="020B0600070205080204" pitchFamily="50" charset="-128"/>
              </a:rPr>
              <a:t> 間違えても重大な結果にならない（安全性）</a:t>
            </a:r>
          </a:p>
          <a:p>
            <a:r>
              <a:rPr kumimoji="1" lang="en-US" altLang="ja-JP" sz="2400" b="1" dirty="0">
                <a:solidFill>
                  <a:srgbClr val="7030A0"/>
                </a:solidFill>
                <a:latin typeface="ＭＳ Ｐゴシック" panose="020B0600070205080204" pitchFamily="50" charset="-128"/>
                <a:ea typeface="ＭＳ Ｐゴシック" panose="020B0600070205080204" pitchFamily="50" charset="-128"/>
              </a:rPr>
              <a:t>	6.</a:t>
            </a:r>
            <a:r>
              <a:rPr kumimoji="1" lang="ja-JP" altLang="en-US" sz="2400" b="1" dirty="0">
                <a:solidFill>
                  <a:srgbClr val="7030A0"/>
                </a:solidFill>
                <a:latin typeface="ＭＳ Ｐゴシック" panose="020B0600070205080204" pitchFamily="50" charset="-128"/>
                <a:ea typeface="ＭＳ Ｐゴシック" panose="020B0600070205080204" pitchFamily="50" charset="-128"/>
              </a:rPr>
              <a:t> 少ない力で楽に使える（省体力）</a:t>
            </a:r>
          </a:p>
          <a:p>
            <a:r>
              <a:rPr kumimoji="1" lang="en-US" altLang="ja-JP" sz="2400" b="1" dirty="0">
                <a:solidFill>
                  <a:srgbClr val="7030A0"/>
                </a:solidFill>
                <a:latin typeface="ＭＳ Ｐゴシック" panose="020B0600070205080204" pitchFamily="50" charset="-128"/>
                <a:ea typeface="ＭＳ Ｐゴシック" panose="020B0600070205080204" pitchFamily="50" charset="-128"/>
              </a:rPr>
              <a:t>	7.</a:t>
            </a:r>
            <a:r>
              <a:rPr kumimoji="1" lang="ja-JP" altLang="en-US" sz="2400" b="1" dirty="0">
                <a:solidFill>
                  <a:srgbClr val="7030A0"/>
                </a:solidFill>
                <a:latin typeface="ＭＳ Ｐゴシック" panose="020B0600070205080204" pitchFamily="50" charset="-128"/>
                <a:ea typeface="ＭＳ Ｐゴシック" panose="020B0600070205080204" pitchFamily="50" charset="-128"/>
              </a:rPr>
              <a:t> 使うときに適当な広さがある（スペース確保）</a:t>
            </a:r>
            <a:endParaRPr kumimoji="1" lang="en-US" altLang="ja-JP" sz="2400" dirty="0">
              <a:solidFill>
                <a:srgbClr val="7030A0"/>
              </a:solidFill>
              <a:latin typeface="ＭＳ Ｐゴシック" panose="020B0600070205080204" pitchFamily="50" charset="-128"/>
              <a:ea typeface="ＭＳ Ｐゴシック" panose="020B0600070205080204" pitchFamily="50" charset="-128"/>
            </a:endParaRPr>
          </a:p>
          <a:p>
            <a:endParaRPr lang="en-US" altLang="ja-JP" sz="2800" dirty="0">
              <a:solidFill>
                <a:srgbClr val="7030A0"/>
              </a:solidFill>
              <a:latin typeface="ＭＳ Ｐゴシック" panose="020B0600070205080204" pitchFamily="50" charset="-128"/>
              <a:ea typeface="ＭＳ Ｐゴシック" panose="020B0600070205080204" pitchFamily="50" charset="-128"/>
            </a:endParaRPr>
          </a:p>
          <a:p>
            <a:endParaRPr kumimoji="1" lang="en-US" altLang="ja-JP" sz="2800" dirty="0">
              <a:solidFill>
                <a:srgbClr val="7030A0"/>
              </a:solidFill>
              <a:latin typeface="ＭＳ Ｐゴシック" panose="020B0600070205080204" pitchFamily="50" charset="-128"/>
              <a:ea typeface="ＭＳ Ｐゴシック" panose="020B0600070205080204" pitchFamily="50" charset="-128"/>
            </a:endParaRPr>
          </a:p>
          <a:p>
            <a:endParaRPr kumimoji="1" lang="en-US" altLang="ja-JP" sz="2800" dirty="0">
              <a:solidFill>
                <a:srgbClr val="7030A0"/>
              </a:solidFill>
              <a:latin typeface="ＭＳ Ｐゴシック" panose="020B0600070205080204" pitchFamily="50" charset="-128"/>
              <a:ea typeface="ＭＳ Ｐゴシック" panose="020B0600070205080204" pitchFamily="50" charset="-128"/>
            </a:endParaRPr>
          </a:p>
          <a:p>
            <a:endParaRPr kumimoji="1" lang="en-US" altLang="ja-JP" sz="2800" dirty="0">
              <a:solidFill>
                <a:srgbClr val="7030A0"/>
              </a:solidFill>
              <a:latin typeface="ＭＳ Ｐゴシック" panose="020B0600070205080204" pitchFamily="50" charset="-128"/>
              <a:ea typeface="ＭＳ Ｐゴシック" panose="020B0600070205080204" pitchFamily="50" charset="-128"/>
            </a:endParaRPr>
          </a:p>
          <a:p>
            <a:endParaRPr lang="en-US" altLang="ja-JP" sz="2400" dirty="0">
              <a:solidFill>
                <a:srgbClr val="7030A0"/>
              </a:solidFill>
              <a:latin typeface="ＭＳ Ｐゴシック" panose="020B0600070205080204" pitchFamily="50" charset="-128"/>
              <a:ea typeface="ＭＳ Ｐゴシック" panose="020B0600070205080204" pitchFamily="50" charset="-128"/>
            </a:endParaRPr>
          </a:p>
          <a:p>
            <a:endParaRPr kumimoji="1" lang="ja-JP" altLang="en-US" sz="2400" dirty="0">
              <a:solidFill>
                <a:srgbClr val="7030A0"/>
              </a:solidFill>
              <a:latin typeface="ＭＳ Ｐゴシック" panose="020B0600070205080204" pitchFamily="50" charset="-128"/>
              <a:ea typeface="ＭＳ Ｐゴシック" panose="020B0600070205080204" pitchFamily="50" charset="-128"/>
            </a:endParaRPr>
          </a:p>
        </p:txBody>
      </p:sp>
      <p:sp>
        <p:nvSpPr>
          <p:cNvPr id="3" name="四角形: 角を丸くする 2">
            <a:extLst>
              <a:ext uri="{FF2B5EF4-FFF2-40B4-BE49-F238E27FC236}">
                <a16:creationId xmlns:a16="http://schemas.microsoft.com/office/drawing/2014/main" id="{8CF403F4-7B9E-E9C3-38D1-37CDB8E373B1}"/>
              </a:ext>
            </a:extLst>
          </p:cNvPr>
          <p:cNvSpPr/>
          <p:nvPr/>
        </p:nvSpPr>
        <p:spPr>
          <a:xfrm>
            <a:off x="641703" y="4736332"/>
            <a:ext cx="5291091" cy="154471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002060"/>
                </a:solidFill>
                <a:latin typeface="ＭＳ Ｐゴシック" panose="020B0600070205080204" pitchFamily="50" charset="-128"/>
                <a:ea typeface="ＭＳ Ｐゴシック" panose="020B0600070205080204" pitchFamily="50" charset="-128"/>
              </a:rPr>
              <a:t>ユーザビリティ：</a:t>
            </a:r>
            <a:endParaRPr kumimoji="1" lang="en-US" altLang="ja-JP" sz="2400" b="1" dirty="0">
              <a:solidFill>
                <a:srgbClr val="002060"/>
              </a:solidFill>
              <a:latin typeface="ＭＳ Ｐゴシック" panose="020B0600070205080204" pitchFamily="50" charset="-128"/>
              <a:ea typeface="ＭＳ Ｐゴシック" panose="020B0600070205080204" pitchFamily="50" charset="-128"/>
            </a:endParaRPr>
          </a:p>
          <a:p>
            <a:r>
              <a:rPr kumimoji="1" lang="ja-JP" altLang="en-US" sz="2400" b="1" dirty="0">
                <a:solidFill>
                  <a:srgbClr val="002060"/>
                </a:solidFill>
                <a:latin typeface="ＭＳ Ｐゴシック" panose="020B0600070205080204" pitchFamily="50" charset="-128"/>
                <a:ea typeface="ＭＳ Ｐゴシック" panose="020B0600070205080204" pitchFamily="50" charset="-128"/>
              </a:rPr>
              <a:t>ユーザの使いやすさ、満足度の目安</a:t>
            </a:r>
            <a:endParaRPr kumimoji="1" lang="en-US" altLang="ja-JP" sz="2400" b="1" dirty="0">
              <a:solidFill>
                <a:srgbClr val="002060"/>
              </a:solidFill>
              <a:latin typeface="ＭＳ Ｐゴシック" panose="020B0600070205080204" pitchFamily="50" charset="-128"/>
              <a:ea typeface="ＭＳ Ｐゴシック" panose="020B0600070205080204" pitchFamily="50" charset="-128"/>
            </a:endParaRPr>
          </a:p>
          <a:p>
            <a:endParaRPr kumimoji="1" lang="en-US" altLang="ja-JP" sz="2400" b="1" dirty="0">
              <a:solidFill>
                <a:srgbClr val="002060"/>
              </a:solidFill>
              <a:latin typeface="ＭＳ Ｐゴシック" panose="020B0600070205080204" pitchFamily="50" charset="-128"/>
              <a:ea typeface="ＭＳ Ｐゴシック" panose="020B0600070205080204" pitchFamily="50" charset="-128"/>
            </a:endParaRPr>
          </a:p>
          <a:p>
            <a:endParaRPr kumimoji="1" lang="ja-JP" altLang="en-US" sz="2800" dirty="0">
              <a:solidFill>
                <a:srgbClr val="002060"/>
              </a:solidFill>
              <a:latin typeface="ＭＳ Ｐゴシック" panose="020B0600070205080204" pitchFamily="50" charset="-128"/>
              <a:ea typeface="ＭＳ Ｐゴシック" panose="020B0600070205080204" pitchFamily="50" charset="-128"/>
            </a:endParaRPr>
          </a:p>
        </p:txBody>
      </p:sp>
      <p:sp>
        <p:nvSpPr>
          <p:cNvPr id="4" name="四角形: 角を丸くする 3">
            <a:extLst>
              <a:ext uri="{FF2B5EF4-FFF2-40B4-BE49-F238E27FC236}">
                <a16:creationId xmlns:a16="http://schemas.microsoft.com/office/drawing/2014/main" id="{0CAE2741-9B33-595C-A052-06DB9A757C8A}"/>
              </a:ext>
            </a:extLst>
          </p:cNvPr>
          <p:cNvSpPr/>
          <p:nvPr/>
        </p:nvSpPr>
        <p:spPr>
          <a:xfrm>
            <a:off x="6153029" y="4691944"/>
            <a:ext cx="5291091" cy="1599461"/>
          </a:xfrm>
          <a:prstGeom prst="roundRect">
            <a:avLst/>
          </a:prstGeom>
          <a:solidFill>
            <a:schemeClr val="bg1"/>
          </a:solidFill>
          <a:ln w="38100">
            <a:solidFill>
              <a:srgbClr val="8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8A0000"/>
                </a:solidFill>
                <a:latin typeface="ＭＳ Ｐゴシック" panose="020B0600070205080204" pitchFamily="50" charset="-128"/>
                <a:ea typeface="ＭＳ Ｐゴシック" panose="020B0600070205080204" pitchFamily="50" charset="-128"/>
              </a:rPr>
              <a:t>アクセシビリティ：</a:t>
            </a:r>
            <a:endParaRPr kumimoji="1" lang="en-US" altLang="ja-JP" sz="2400" b="1" dirty="0">
              <a:solidFill>
                <a:srgbClr val="8A0000"/>
              </a:solidFill>
              <a:latin typeface="ＭＳ Ｐゴシック" panose="020B0600070205080204" pitchFamily="50" charset="-128"/>
              <a:ea typeface="ＭＳ Ｐゴシック" panose="020B0600070205080204" pitchFamily="50" charset="-128"/>
            </a:endParaRPr>
          </a:p>
          <a:p>
            <a:r>
              <a:rPr lang="ja-JP" altLang="en-US" sz="2400" b="1" dirty="0">
                <a:solidFill>
                  <a:srgbClr val="8A0000"/>
                </a:solidFill>
                <a:latin typeface="ＭＳ Ｐゴシック" panose="020B0600070205080204" pitchFamily="50" charset="-128"/>
                <a:ea typeface="ＭＳ Ｐゴシック" panose="020B0600070205080204" pitchFamily="50" charset="-128"/>
              </a:rPr>
              <a:t>より多くの人が利用可能な設計</a:t>
            </a:r>
            <a:endParaRPr lang="en-US" altLang="ja-JP" sz="2400" b="1" dirty="0">
              <a:solidFill>
                <a:srgbClr val="8A0000"/>
              </a:solidFill>
              <a:latin typeface="ＭＳ Ｐゴシック" panose="020B0600070205080204" pitchFamily="50" charset="-128"/>
              <a:ea typeface="ＭＳ Ｐゴシック" panose="020B0600070205080204" pitchFamily="50" charset="-128"/>
            </a:endParaRPr>
          </a:p>
          <a:p>
            <a:r>
              <a:rPr kumimoji="1" lang="ja-JP" altLang="en-US" sz="2400" b="1" dirty="0">
                <a:solidFill>
                  <a:srgbClr val="8A0000"/>
                </a:solidFill>
                <a:latin typeface="ＭＳ Ｐゴシック" panose="020B0600070205080204" pitchFamily="50" charset="-128"/>
                <a:ea typeface="ＭＳ Ｐゴシック" panose="020B0600070205080204" pitchFamily="50" charset="-128"/>
              </a:rPr>
              <a:t>高齢者、障害者が負担なく利用できるアプリ、</a:t>
            </a:r>
            <a:r>
              <a:rPr kumimoji="1" lang="en-US" altLang="ja-JP" sz="2400" b="1" dirty="0">
                <a:solidFill>
                  <a:srgbClr val="8A0000"/>
                </a:solidFill>
                <a:latin typeface="ＭＳ Ｐゴシック" panose="020B0600070205080204" pitchFamily="50" charset="-128"/>
                <a:ea typeface="ＭＳ Ｐゴシック" panose="020B0600070205080204" pitchFamily="50" charset="-128"/>
              </a:rPr>
              <a:t>Web</a:t>
            </a:r>
            <a:r>
              <a:rPr kumimoji="1" lang="ja-JP" altLang="en-US" sz="2400" b="1" dirty="0">
                <a:solidFill>
                  <a:srgbClr val="8A0000"/>
                </a:solidFill>
                <a:latin typeface="ＭＳ Ｐゴシック" panose="020B0600070205080204" pitchFamily="50" charset="-128"/>
                <a:ea typeface="ＭＳ Ｐゴシック" panose="020B0600070205080204" pitchFamily="50" charset="-128"/>
              </a:rPr>
              <a:t>ページ</a:t>
            </a:r>
            <a:endParaRPr kumimoji="1" lang="ja-JP" altLang="en-US" dirty="0"/>
          </a:p>
        </p:txBody>
      </p:sp>
      <p:sp>
        <p:nvSpPr>
          <p:cNvPr id="6" name="テキスト ボックス 5">
            <a:extLst>
              <a:ext uri="{FF2B5EF4-FFF2-40B4-BE49-F238E27FC236}">
                <a16:creationId xmlns:a16="http://schemas.microsoft.com/office/drawing/2014/main" id="{F25781C8-A03F-92E8-B82D-043B2172633B}"/>
              </a:ext>
            </a:extLst>
          </p:cNvPr>
          <p:cNvSpPr txBox="1"/>
          <p:nvPr/>
        </p:nvSpPr>
        <p:spPr>
          <a:xfrm>
            <a:off x="370835" y="270796"/>
            <a:ext cx="9150659" cy="954107"/>
          </a:xfrm>
          <a:prstGeom prst="rect">
            <a:avLst/>
          </a:prstGeom>
          <a:noFill/>
        </p:spPr>
        <p:txBody>
          <a:bodyPr wrap="square">
            <a:spAutoFit/>
          </a:bodyPr>
          <a:lstStyle/>
          <a:p>
            <a:pPr algn="l"/>
            <a:r>
              <a:rPr lang="en-US" altLang="ja-JP" sz="2800" dirty="0">
                <a:latin typeface="ＭＳ Ｐゴシック" panose="020B0600070205080204" pitchFamily="50" charset="-128"/>
                <a:ea typeface="ＭＳ Ｐゴシック" panose="020B0600070205080204" pitchFamily="50" charset="-128"/>
              </a:rPr>
              <a:t>4-2</a:t>
            </a:r>
            <a:r>
              <a:rPr lang="ja-JP" altLang="en-US" sz="2800" dirty="0">
                <a:latin typeface="ＭＳ Ｐゴシック" panose="020B0600070205080204" pitchFamily="50" charset="-128"/>
                <a:ea typeface="ＭＳ Ｐゴシック" panose="020B0600070205080204" pitchFamily="50" charset="-128"/>
              </a:rPr>
              <a:t>　　インタフェース設計</a:t>
            </a:r>
          </a:p>
          <a:p>
            <a:pPr algn="l"/>
            <a:r>
              <a:rPr lang="ja-JP" altLang="en-US" sz="2800" dirty="0">
                <a:latin typeface="ＭＳ Ｐゴシック" panose="020B0600070205080204" pitchFamily="50" charset="-128"/>
                <a:ea typeface="ＭＳ Ｐゴシック" panose="020B0600070205080204" pitchFamily="50" charset="-128"/>
              </a:rPr>
              <a:t>①　</a:t>
            </a:r>
            <a:r>
              <a:rPr lang="en-US" altLang="ja-JP" sz="2800" dirty="0">
                <a:latin typeface="ＭＳ Ｐゴシック" panose="020B0600070205080204" pitchFamily="50" charset="-128"/>
                <a:ea typeface="ＭＳ Ｐゴシック" panose="020B0600070205080204" pitchFamily="50" charset="-128"/>
              </a:rPr>
              <a:t>Web</a:t>
            </a:r>
            <a:r>
              <a:rPr lang="ja-JP" altLang="en-US" sz="2800" dirty="0">
                <a:latin typeface="ＭＳ Ｐゴシック" panose="020B0600070205080204" pitchFamily="50" charset="-128"/>
                <a:ea typeface="ＭＳ Ｐゴシック" panose="020B0600070205080204" pitchFamily="50" charset="-128"/>
              </a:rPr>
              <a:t>デザインとユニバーサル（普遍的）デザイン</a:t>
            </a:r>
            <a:endParaRPr lang="en-US" altLang="ja-JP"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87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BD82E9-4DC3-6770-AAAC-1E8B49D6EBA5}"/>
              </a:ext>
            </a:extLst>
          </p:cNvPr>
          <p:cNvPicPr>
            <a:picLocks noChangeAspect="1"/>
          </p:cNvPicPr>
          <p:nvPr/>
        </p:nvPicPr>
        <p:blipFill rotWithShape="1">
          <a:blip r:embed="rId2"/>
          <a:srcRect l="44799" t="3452" r="6518" b="4405"/>
          <a:stretch/>
        </p:blipFill>
        <p:spPr>
          <a:xfrm>
            <a:off x="636814" y="1004208"/>
            <a:ext cx="5321955" cy="5666014"/>
          </a:xfrm>
          <a:prstGeom prst="rect">
            <a:avLst/>
          </a:prstGeom>
        </p:spPr>
      </p:pic>
      <p:pic>
        <p:nvPicPr>
          <p:cNvPr id="4" name="図 3">
            <a:extLst>
              <a:ext uri="{FF2B5EF4-FFF2-40B4-BE49-F238E27FC236}">
                <a16:creationId xmlns:a16="http://schemas.microsoft.com/office/drawing/2014/main" id="{839D7874-4AF4-4191-4170-EC55FFC3D5C9}"/>
              </a:ext>
            </a:extLst>
          </p:cNvPr>
          <p:cNvPicPr>
            <a:picLocks noChangeAspect="1"/>
          </p:cNvPicPr>
          <p:nvPr/>
        </p:nvPicPr>
        <p:blipFill rotWithShape="1">
          <a:blip r:embed="rId3"/>
          <a:srcRect l="90268" b="88571"/>
          <a:stretch/>
        </p:blipFill>
        <p:spPr>
          <a:xfrm>
            <a:off x="481692" y="816430"/>
            <a:ext cx="1186543" cy="783771"/>
          </a:xfrm>
          <a:prstGeom prst="rect">
            <a:avLst/>
          </a:prstGeom>
        </p:spPr>
      </p:pic>
      <p:pic>
        <p:nvPicPr>
          <p:cNvPr id="5" name="図 4">
            <a:extLst>
              <a:ext uri="{FF2B5EF4-FFF2-40B4-BE49-F238E27FC236}">
                <a16:creationId xmlns:a16="http://schemas.microsoft.com/office/drawing/2014/main" id="{6B38997D-CCEB-F6CC-6050-252F6ACADAEA}"/>
              </a:ext>
            </a:extLst>
          </p:cNvPr>
          <p:cNvPicPr>
            <a:picLocks noChangeAspect="1"/>
          </p:cNvPicPr>
          <p:nvPr/>
        </p:nvPicPr>
        <p:blipFill rotWithShape="1">
          <a:blip r:embed="rId4"/>
          <a:srcRect l="60402" t="11785" r="3370" b="19286"/>
          <a:stretch/>
        </p:blipFill>
        <p:spPr>
          <a:xfrm>
            <a:off x="7266215" y="277586"/>
            <a:ext cx="4416878" cy="4727122"/>
          </a:xfrm>
          <a:prstGeom prst="rect">
            <a:avLst/>
          </a:prstGeom>
        </p:spPr>
      </p:pic>
      <p:pic>
        <p:nvPicPr>
          <p:cNvPr id="7" name="図 6">
            <a:extLst>
              <a:ext uri="{FF2B5EF4-FFF2-40B4-BE49-F238E27FC236}">
                <a16:creationId xmlns:a16="http://schemas.microsoft.com/office/drawing/2014/main" id="{7DC91D1F-6391-3B30-646F-03EEB1686932}"/>
              </a:ext>
            </a:extLst>
          </p:cNvPr>
          <p:cNvPicPr>
            <a:picLocks noChangeAspect="1"/>
          </p:cNvPicPr>
          <p:nvPr/>
        </p:nvPicPr>
        <p:blipFill rotWithShape="1">
          <a:blip r:embed="rId5"/>
          <a:srcRect l="59866" t="72380" r="5380" b="7025"/>
          <a:stretch/>
        </p:blipFill>
        <p:spPr>
          <a:xfrm>
            <a:off x="7551963" y="5159829"/>
            <a:ext cx="4237266" cy="1412421"/>
          </a:xfrm>
          <a:prstGeom prst="rect">
            <a:avLst/>
          </a:prstGeom>
        </p:spPr>
      </p:pic>
      <p:sp>
        <p:nvSpPr>
          <p:cNvPr id="8" name="四角形: 角を丸くする 7">
            <a:extLst>
              <a:ext uri="{FF2B5EF4-FFF2-40B4-BE49-F238E27FC236}">
                <a16:creationId xmlns:a16="http://schemas.microsoft.com/office/drawing/2014/main" id="{4CA98236-0AFC-4D23-B545-E458880A9E99}"/>
              </a:ext>
            </a:extLst>
          </p:cNvPr>
          <p:cNvSpPr/>
          <p:nvPr/>
        </p:nvSpPr>
        <p:spPr>
          <a:xfrm>
            <a:off x="791935" y="1036864"/>
            <a:ext cx="498022"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A77528D7-EA03-8A0E-F8C4-640B691F85F8}"/>
              </a:ext>
            </a:extLst>
          </p:cNvPr>
          <p:cNvSpPr/>
          <p:nvPr/>
        </p:nvSpPr>
        <p:spPr>
          <a:xfrm>
            <a:off x="8929006" y="4610100"/>
            <a:ext cx="770165"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3EF59B43-FA34-C9E1-6AFB-5EC65D44CF53}"/>
              </a:ext>
            </a:extLst>
          </p:cNvPr>
          <p:cNvSpPr/>
          <p:nvPr/>
        </p:nvSpPr>
        <p:spPr>
          <a:xfrm>
            <a:off x="3211286" y="5570764"/>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421C08CB-93F3-C131-99D4-8BCE2082BABF}"/>
              </a:ext>
            </a:extLst>
          </p:cNvPr>
          <p:cNvSpPr/>
          <p:nvPr/>
        </p:nvSpPr>
        <p:spPr>
          <a:xfrm>
            <a:off x="620485" y="6310992"/>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DEF303D-7620-0FEF-DD2B-0A4D1BEDF4A4}"/>
              </a:ext>
            </a:extLst>
          </p:cNvPr>
          <p:cNvSpPr/>
          <p:nvPr/>
        </p:nvSpPr>
        <p:spPr>
          <a:xfrm>
            <a:off x="9160328" y="5094514"/>
            <a:ext cx="889908"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47242B4-7430-BDB5-B14A-6C19AABE36E2}"/>
              </a:ext>
            </a:extLst>
          </p:cNvPr>
          <p:cNvSpPr txBox="1"/>
          <p:nvPr/>
        </p:nvSpPr>
        <p:spPr>
          <a:xfrm>
            <a:off x="401714" y="245900"/>
            <a:ext cx="7650334" cy="523220"/>
          </a:xfrm>
          <a:prstGeom prst="rect">
            <a:avLst/>
          </a:prstGeom>
          <a:solidFill>
            <a:schemeClr val="bg1"/>
          </a:solidFill>
        </p:spPr>
        <p:txBody>
          <a:bodyPr wrap="square">
            <a:spAutoFit/>
          </a:bodyPr>
          <a:lstStyle/>
          <a:p>
            <a:pPr algn="l"/>
            <a:r>
              <a:rPr kumimoji="1" lang="ja-JP" altLang="en-US" sz="2800" dirty="0">
                <a:latin typeface="ＭＳ Ｐゴシック" panose="020B0600070205080204" pitchFamily="50" charset="-128"/>
                <a:ea typeface="ＭＳ Ｐゴシック" panose="020B0600070205080204" pitchFamily="50" charset="-128"/>
              </a:rPr>
              <a:t>②　色覚多様性のシミュレーション（</a:t>
            </a:r>
            <a:r>
              <a:rPr kumimoji="1" lang="en-US" altLang="ja-JP" sz="2800" dirty="0">
                <a:latin typeface="ＭＳ Ｐゴシック" panose="020B0600070205080204" pitchFamily="50" charset="-128"/>
                <a:ea typeface="ＭＳ Ｐゴシック" panose="020B0600070205080204" pitchFamily="50" charset="-128"/>
              </a:rPr>
              <a:t>Edge</a:t>
            </a:r>
            <a:r>
              <a:rPr kumimoji="1" lang="ja-JP" altLang="en-US" sz="2800" dirty="0">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8150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5A202-36FE-DFD0-D27A-71D2B4C682AF}"/>
              </a:ext>
            </a:extLst>
          </p:cNvPr>
          <p:cNvSpPr>
            <a:spLocks noGrp="1"/>
          </p:cNvSpPr>
          <p:nvPr>
            <p:ph type="title"/>
          </p:nvPr>
        </p:nvSpPr>
        <p:spPr>
          <a:xfrm>
            <a:off x="447675" y="298450"/>
            <a:ext cx="5023094" cy="553427"/>
          </a:xfrm>
        </p:spPr>
        <p:txBody>
          <a:bodyPr/>
          <a:lstStyle/>
          <a:p>
            <a:r>
              <a:rPr kumimoji="1" lang="en-US" altLang="ja-JP" sz="2400" dirty="0">
                <a:latin typeface="ＭＳ Ｐゴシック" panose="020B0600070205080204" pitchFamily="50" charset="-128"/>
                <a:ea typeface="ＭＳ Ｐゴシック" panose="020B0600070205080204" pitchFamily="50" charset="-128"/>
              </a:rPr>
              <a:t>1-2</a:t>
            </a:r>
            <a:r>
              <a:rPr kumimoji="1" lang="ja-JP" altLang="en-US" sz="2400" dirty="0">
                <a:latin typeface="ＭＳ Ｐゴシック" panose="020B0600070205080204" pitchFamily="50" charset="-128"/>
                <a:ea typeface="ＭＳ Ｐゴシック" panose="020B0600070205080204" pitchFamily="50" charset="-128"/>
              </a:rPr>
              <a:t>．コミュニケーションの手段と特徴</a:t>
            </a:r>
          </a:p>
        </p:txBody>
      </p:sp>
      <p:sp>
        <p:nvSpPr>
          <p:cNvPr id="3" name="コンテンツ プレースホルダー 2">
            <a:extLst>
              <a:ext uri="{FF2B5EF4-FFF2-40B4-BE49-F238E27FC236}">
                <a16:creationId xmlns:a16="http://schemas.microsoft.com/office/drawing/2014/main" id="{F6140D30-D0B2-9580-8377-79216C9BCD57}"/>
              </a:ext>
            </a:extLst>
          </p:cNvPr>
          <p:cNvSpPr>
            <a:spLocks noGrp="1"/>
          </p:cNvSpPr>
          <p:nvPr>
            <p:ph idx="1"/>
          </p:nvPr>
        </p:nvSpPr>
        <p:spPr>
          <a:xfrm>
            <a:off x="359752" y="919041"/>
            <a:ext cx="11363325" cy="2479675"/>
          </a:xfrm>
        </p:spPr>
        <p:txBody>
          <a:bodyPr/>
          <a:lstStyle/>
          <a:p>
            <a:r>
              <a:rPr kumimoji="1" lang="ja-JP" altLang="en-US" sz="2400" dirty="0">
                <a:latin typeface="ＭＳ Ｐゴシック" panose="020B0600070205080204" pitchFamily="50" charset="-128"/>
                <a:ea typeface="ＭＳ Ｐゴシック" panose="020B0600070205080204" pitchFamily="50" charset="-128"/>
              </a:rPr>
              <a:t>電子メールの送り方</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返信を求める場合に使われる送信方法。</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(Carbon Copy) …</a:t>
            </a:r>
            <a:r>
              <a:rPr kumimoji="1" lang="ja-JP" altLang="en-US" sz="2400" dirty="0">
                <a:latin typeface="ＭＳ Ｐゴシック" panose="020B0600070205080204" pitchFamily="50" charset="-128"/>
                <a:ea typeface="ＭＳ Ｐゴシック" panose="020B0600070205080204" pitchFamily="50" charset="-128"/>
              </a:rPr>
              <a:t>返信は不要だが，知っておいてほしい内容を送る。</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(Blind Carbon Copy)…</a:t>
            </a:r>
            <a:r>
              <a:rPr kumimoji="1" lang="ja-JP" altLang="en-US" sz="2400" dirty="0">
                <a:latin typeface="ＭＳ Ｐゴシック" panose="020B0600070205080204" pitchFamily="50" charset="-128"/>
                <a:ea typeface="ＭＳ Ｐゴシック" panose="020B0600070205080204" pitchFamily="50" charset="-128"/>
              </a:rPr>
              <a:t>送った人同士のアドレスが知れ渡ることがない送信方法。個人情報保護の観点で利用されることが多い。</a:t>
            </a:r>
          </a:p>
        </p:txBody>
      </p:sp>
      <p:sp>
        <p:nvSpPr>
          <p:cNvPr id="4" name="テキスト ボックス 3">
            <a:extLst>
              <a:ext uri="{FF2B5EF4-FFF2-40B4-BE49-F238E27FC236}">
                <a16:creationId xmlns:a16="http://schemas.microsoft.com/office/drawing/2014/main" id="{50ECE2E3-F2F5-2DA4-91AE-802CFC44B320}"/>
              </a:ext>
            </a:extLst>
          </p:cNvPr>
          <p:cNvSpPr txBox="1"/>
          <p:nvPr/>
        </p:nvSpPr>
        <p:spPr>
          <a:xfrm>
            <a:off x="8580729" y="696727"/>
            <a:ext cx="587020" cy="461665"/>
          </a:xfrm>
          <a:prstGeom prst="rect">
            <a:avLst/>
          </a:prstGeom>
          <a:noFill/>
        </p:spPr>
        <p:txBody>
          <a:bodyPr wrap="none" rtlCol="0">
            <a:spAutoFit/>
          </a:bodyPr>
          <a:lstStyle/>
          <a:p>
            <a:r>
              <a:rPr lang="en-US"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TO</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969E407D-0C20-1D28-02B6-C608CFADBD90}"/>
              </a:ext>
            </a:extLst>
          </p:cNvPr>
          <p:cNvSpPr txBox="1"/>
          <p:nvPr/>
        </p:nvSpPr>
        <p:spPr>
          <a:xfrm>
            <a:off x="7068940" y="522874"/>
            <a:ext cx="595035" cy="461665"/>
          </a:xfrm>
          <a:prstGeom prst="rect">
            <a:avLst/>
          </a:prstGeom>
          <a:noFill/>
        </p:spPr>
        <p:txBody>
          <a:bodyPr wrap="none" rtlCol="0">
            <a:spAutoFit/>
          </a:bodyPr>
          <a:lstStyle/>
          <a:p>
            <a:r>
              <a:rPr lang="en-US"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CC</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8AC7378D-D3A5-D9B9-B9F3-12EABFB17490}"/>
              </a:ext>
            </a:extLst>
          </p:cNvPr>
          <p:cNvSpPr txBox="1"/>
          <p:nvPr/>
        </p:nvSpPr>
        <p:spPr>
          <a:xfrm>
            <a:off x="5613325" y="542041"/>
            <a:ext cx="792205" cy="461665"/>
          </a:xfrm>
          <a:prstGeom prst="rect">
            <a:avLst/>
          </a:prstGeom>
          <a:noFill/>
        </p:spPr>
        <p:txBody>
          <a:bodyPr wrap="none" rtlCol="0">
            <a:spAutoFit/>
          </a:bodyPr>
          <a:lstStyle/>
          <a:p>
            <a:r>
              <a:rPr lang="en-US" altLang="ja-JP"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BCC</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7" name="図 6">
            <a:extLst>
              <a:ext uri="{FF2B5EF4-FFF2-40B4-BE49-F238E27FC236}">
                <a16:creationId xmlns:a16="http://schemas.microsoft.com/office/drawing/2014/main" id="{DD4DE970-E58A-F322-4024-90F804E09398}"/>
              </a:ext>
            </a:extLst>
          </p:cNvPr>
          <p:cNvPicPr>
            <a:picLocks noChangeAspect="1"/>
          </p:cNvPicPr>
          <p:nvPr/>
        </p:nvPicPr>
        <p:blipFill rotWithShape="1">
          <a:blip r:embed="rId2"/>
          <a:srcRect l="65076" t="41433" r="3409" b="38634"/>
          <a:stretch/>
        </p:blipFill>
        <p:spPr>
          <a:xfrm>
            <a:off x="694147" y="3289466"/>
            <a:ext cx="8785215" cy="3009734"/>
          </a:xfrm>
          <a:prstGeom prst="rect">
            <a:avLst/>
          </a:prstGeom>
        </p:spPr>
      </p:pic>
    </p:spTree>
    <p:extLst>
      <p:ext uri="{BB962C8B-B14F-4D97-AF65-F5344CB8AC3E}">
        <p14:creationId xmlns:p14="http://schemas.microsoft.com/office/powerpoint/2010/main" val="112526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98428BC-B19D-532E-CD0E-8C2C9741E67A}"/>
              </a:ext>
            </a:extLst>
          </p:cNvPr>
          <p:cNvSpPr txBox="1"/>
          <p:nvPr/>
        </p:nvSpPr>
        <p:spPr>
          <a:xfrm>
            <a:off x="503209" y="391022"/>
            <a:ext cx="11174866" cy="400110"/>
          </a:xfrm>
          <a:prstGeom prst="rect">
            <a:avLst/>
          </a:prstGeom>
          <a:noFill/>
        </p:spPr>
        <p:txBody>
          <a:bodyPr wrap="square">
            <a:spAutoFit/>
          </a:bodyPr>
          <a:lstStyle/>
          <a:p>
            <a:r>
              <a:rPr lang="en-US" altLang="ja-JP" sz="2000" dirty="0">
                <a:latin typeface="ＭＳ Ｐゴシック" panose="020B0600070205080204" pitchFamily="50" charset="-128"/>
                <a:ea typeface="ＭＳ Ｐゴシック" panose="020B0600070205080204" pitchFamily="50" charset="-128"/>
                <a:hlinkClick r:id="rId2"/>
              </a:rPr>
              <a:t>https://strnun.fool.jp/own/2023/04/11/%e3%83%84%e3%83%84%e3%82%b8%e3%81%a0%e3%81%8a/</a:t>
            </a:r>
            <a:endParaRPr lang="ja-JP" altLang="en-US" sz="2000" dirty="0">
              <a:latin typeface="ＭＳ Ｐゴシック" panose="020B0600070205080204" pitchFamily="50" charset="-128"/>
              <a:ea typeface="ＭＳ Ｐゴシック" panose="020B0600070205080204" pitchFamily="50" charset="-128"/>
            </a:endParaRPr>
          </a:p>
        </p:txBody>
      </p:sp>
      <p:pic>
        <p:nvPicPr>
          <p:cNvPr id="7" name="図 6">
            <a:extLst>
              <a:ext uri="{FF2B5EF4-FFF2-40B4-BE49-F238E27FC236}">
                <a16:creationId xmlns:a16="http://schemas.microsoft.com/office/drawing/2014/main" id="{0AEA068C-D326-4FB5-FFDE-1B33A7330B7E}"/>
              </a:ext>
            </a:extLst>
          </p:cNvPr>
          <p:cNvPicPr>
            <a:picLocks noChangeAspect="1"/>
          </p:cNvPicPr>
          <p:nvPr/>
        </p:nvPicPr>
        <p:blipFill rotWithShape="1">
          <a:blip r:embed="rId3"/>
          <a:srcRect l="4955" t="11784" r="5179" b="9762"/>
          <a:stretch/>
        </p:blipFill>
        <p:spPr>
          <a:xfrm>
            <a:off x="530679" y="996042"/>
            <a:ext cx="10956472" cy="5380265"/>
          </a:xfrm>
          <a:prstGeom prst="rect">
            <a:avLst/>
          </a:prstGeom>
        </p:spPr>
      </p:pic>
      <p:sp>
        <p:nvSpPr>
          <p:cNvPr id="8" name="四角形: 角を丸くする 7">
            <a:extLst>
              <a:ext uri="{FF2B5EF4-FFF2-40B4-BE49-F238E27FC236}">
                <a16:creationId xmlns:a16="http://schemas.microsoft.com/office/drawing/2014/main" id="{6FA5C207-6D7A-5E92-759C-676BF4D4E4CD}"/>
              </a:ext>
            </a:extLst>
          </p:cNvPr>
          <p:cNvSpPr/>
          <p:nvPr/>
        </p:nvSpPr>
        <p:spPr>
          <a:xfrm>
            <a:off x="7380513" y="5951764"/>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17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094497E-2FDA-4E14-EF6B-0574D360B837}"/>
              </a:ext>
            </a:extLst>
          </p:cNvPr>
          <p:cNvPicPr>
            <a:picLocks noChangeAspect="1"/>
          </p:cNvPicPr>
          <p:nvPr/>
        </p:nvPicPr>
        <p:blipFill rotWithShape="1">
          <a:blip r:embed="rId2"/>
          <a:srcRect l="4018" t="12024" r="5848" b="9524"/>
          <a:stretch/>
        </p:blipFill>
        <p:spPr>
          <a:xfrm>
            <a:off x="530678" y="906235"/>
            <a:ext cx="10989130" cy="5380264"/>
          </a:xfrm>
          <a:prstGeom prst="rect">
            <a:avLst/>
          </a:prstGeom>
        </p:spPr>
      </p:pic>
      <p:sp>
        <p:nvSpPr>
          <p:cNvPr id="4" name="四角形: 角を丸くする 3">
            <a:extLst>
              <a:ext uri="{FF2B5EF4-FFF2-40B4-BE49-F238E27FC236}">
                <a16:creationId xmlns:a16="http://schemas.microsoft.com/office/drawing/2014/main" id="{B27E1C89-9A63-73D1-6422-CAC696A69998}"/>
              </a:ext>
            </a:extLst>
          </p:cNvPr>
          <p:cNvSpPr/>
          <p:nvPr/>
        </p:nvSpPr>
        <p:spPr>
          <a:xfrm>
            <a:off x="7568292" y="5861957"/>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E3EB7BD-51BC-6DB2-8BD0-7033D506FBF1}"/>
              </a:ext>
            </a:extLst>
          </p:cNvPr>
          <p:cNvSpPr txBox="1"/>
          <p:nvPr/>
        </p:nvSpPr>
        <p:spPr>
          <a:xfrm flipH="1">
            <a:off x="2501254" y="5081263"/>
            <a:ext cx="2547005"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Blurred</a:t>
            </a:r>
            <a:r>
              <a:rPr kumimoji="1" lang="ja-JP" altLang="en-US" sz="2400" dirty="0">
                <a:latin typeface="ＭＳ Ｐゴシック" panose="020B0600070205080204" pitchFamily="50" charset="-128"/>
                <a:ea typeface="ＭＳ Ｐゴシック" panose="020B0600070205080204" pitchFamily="50" charset="-128"/>
              </a:rPr>
              <a:t>　ぼやけた</a:t>
            </a:r>
          </a:p>
        </p:txBody>
      </p:sp>
    </p:spTree>
    <p:extLst>
      <p:ext uri="{BB962C8B-B14F-4D97-AF65-F5344CB8AC3E}">
        <p14:creationId xmlns:p14="http://schemas.microsoft.com/office/powerpoint/2010/main" val="9165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2EC79E-7844-9A76-7107-60BE1A5989A7}"/>
              </a:ext>
            </a:extLst>
          </p:cNvPr>
          <p:cNvPicPr>
            <a:picLocks noChangeAspect="1"/>
          </p:cNvPicPr>
          <p:nvPr/>
        </p:nvPicPr>
        <p:blipFill rotWithShape="1">
          <a:blip r:embed="rId2"/>
          <a:srcRect l="4956" t="11785" r="5848" b="9405"/>
          <a:stretch/>
        </p:blipFill>
        <p:spPr>
          <a:xfrm>
            <a:off x="604157" y="808264"/>
            <a:ext cx="10874830" cy="5404757"/>
          </a:xfrm>
          <a:prstGeom prst="rect">
            <a:avLst/>
          </a:prstGeom>
        </p:spPr>
      </p:pic>
      <p:sp>
        <p:nvSpPr>
          <p:cNvPr id="4" name="四角形: 角を丸くする 3">
            <a:extLst>
              <a:ext uri="{FF2B5EF4-FFF2-40B4-BE49-F238E27FC236}">
                <a16:creationId xmlns:a16="http://schemas.microsoft.com/office/drawing/2014/main" id="{4E53C2A0-EC14-628A-B2F0-B167A94FF744}"/>
              </a:ext>
            </a:extLst>
          </p:cNvPr>
          <p:cNvSpPr/>
          <p:nvPr/>
        </p:nvSpPr>
        <p:spPr>
          <a:xfrm>
            <a:off x="7445827" y="5780314"/>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4572EB9-A784-7850-F966-4350219845DC}"/>
              </a:ext>
            </a:extLst>
          </p:cNvPr>
          <p:cNvSpPr txBox="1"/>
          <p:nvPr/>
        </p:nvSpPr>
        <p:spPr>
          <a:xfrm flipH="1">
            <a:off x="1848151" y="4929694"/>
            <a:ext cx="440569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Reduced contrast</a:t>
            </a:r>
            <a:r>
              <a:rPr kumimoji="1" lang="ja-JP" altLang="en-US" sz="2400" dirty="0">
                <a:latin typeface="ＭＳ Ｐゴシック" panose="020B0600070205080204" pitchFamily="50" charset="-128"/>
                <a:ea typeface="ＭＳ Ｐゴシック" panose="020B0600070205080204" pitchFamily="50" charset="-128"/>
              </a:rPr>
              <a:t>　低コントラスト</a:t>
            </a:r>
          </a:p>
        </p:txBody>
      </p:sp>
    </p:spTree>
    <p:extLst>
      <p:ext uri="{BB962C8B-B14F-4D97-AF65-F5344CB8AC3E}">
        <p14:creationId xmlns:p14="http://schemas.microsoft.com/office/powerpoint/2010/main" val="34436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F980F4D-95DA-D846-16B1-CDA2D1C31A6D}"/>
              </a:ext>
            </a:extLst>
          </p:cNvPr>
          <p:cNvPicPr>
            <a:picLocks noChangeAspect="1"/>
          </p:cNvPicPr>
          <p:nvPr/>
        </p:nvPicPr>
        <p:blipFill rotWithShape="1">
          <a:blip r:embed="rId2"/>
          <a:srcRect l="4420" t="12024" r="5915" b="9881"/>
          <a:stretch/>
        </p:blipFill>
        <p:spPr>
          <a:xfrm>
            <a:off x="547006" y="816428"/>
            <a:ext cx="10931979" cy="5355772"/>
          </a:xfrm>
          <a:prstGeom prst="rect">
            <a:avLst/>
          </a:prstGeom>
        </p:spPr>
      </p:pic>
      <p:sp>
        <p:nvSpPr>
          <p:cNvPr id="4" name="四角形: 角を丸くする 3">
            <a:extLst>
              <a:ext uri="{FF2B5EF4-FFF2-40B4-BE49-F238E27FC236}">
                <a16:creationId xmlns:a16="http://schemas.microsoft.com/office/drawing/2014/main" id="{1DAFDA81-D5DD-64F0-38A7-483D7979CACE}"/>
              </a:ext>
            </a:extLst>
          </p:cNvPr>
          <p:cNvSpPr/>
          <p:nvPr/>
        </p:nvSpPr>
        <p:spPr>
          <a:xfrm>
            <a:off x="7445827" y="5780314"/>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2C249BC-6A54-8C6B-F913-706CD425EF79}"/>
              </a:ext>
            </a:extLst>
          </p:cNvPr>
          <p:cNvSpPr txBox="1"/>
          <p:nvPr/>
        </p:nvSpPr>
        <p:spPr>
          <a:xfrm flipH="1">
            <a:off x="2304423" y="4636521"/>
            <a:ext cx="3328934"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色覚赤なし</a:t>
            </a:r>
          </a:p>
        </p:txBody>
      </p:sp>
    </p:spTree>
    <p:extLst>
      <p:ext uri="{BB962C8B-B14F-4D97-AF65-F5344CB8AC3E}">
        <p14:creationId xmlns:p14="http://schemas.microsoft.com/office/powerpoint/2010/main" val="26746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D15092-6863-9F2E-F961-6E9CAF4648CF}"/>
              </a:ext>
            </a:extLst>
          </p:cNvPr>
          <p:cNvPicPr>
            <a:picLocks noChangeAspect="1"/>
          </p:cNvPicPr>
          <p:nvPr/>
        </p:nvPicPr>
        <p:blipFill rotWithShape="1">
          <a:blip r:embed="rId2"/>
          <a:srcRect l="4755" t="11905" r="5782" b="10000"/>
          <a:stretch/>
        </p:blipFill>
        <p:spPr>
          <a:xfrm>
            <a:off x="579664" y="726621"/>
            <a:ext cx="10907486" cy="5355772"/>
          </a:xfrm>
          <a:prstGeom prst="rect">
            <a:avLst/>
          </a:prstGeom>
        </p:spPr>
      </p:pic>
      <p:sp>
        <p:nvSpPr>
          <p:cNvPr id="4" name="四角形: 角を丸くする 3">
            <a:extLst>
              <a:ext uri="{FF2B5EF4-FFF2-40B4-BE49-F238E27FC236}">
                <a16:creationId xmlns:a16="http://schemas.microsoft.com/office/drawing/2014/main" id="{73CCAB29-3095-1926-E7E6-9CED25136DFD}"/>
              </a:ext>
            </a:extLst>
          </p:cNvPr>
          <p:cNvSpPr/>
          <p:nvPr/>
        </p:nvSpPr>
        <p:spPr>
          <a:xfrm>
            <a:off x="7502977" y="5698671"/>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D318F7A-B4AA-A9A7-4555-983331FAF317}"/>
              </a:ext>
            </a:extLst>
          </p:cNvPr>
          <p:cNvSpPr txBox="1"/>
          <p:nvPr/>
        </p:nvSpPr>
        <p:spPr>
          <a:xfrm flipH="1">
            <a:off x="2165920" y="4533688"/>
            <a:ext cx="323606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色覚緑なし</a:t>
            </a:r>
          </a:p>
        </p:txBody>
      </p:sp>
    </p:spTree>
    <p:extLst>
      <p:ext uri="{BB962C8B-B14F-4D97-AF65-F5344CB8AC3E}">
        <p14:creationId xmlns:p14="http://schemas.microsoft.com/office/powerpoint/2010/main" val="721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31D5887-89B6-45B6-EF24-CA1566F831A1}"/>
              </a:ext>
            </a:extLst>
          </p:cNvPr>
          <p:cNvPicPr>
            <a:picLocks noChangeAspect="1"/>
          </p:cNvPicPr>
          <p:nvPr/>
        </p:nvPicPr>
        <p:blipFill rotWithShape="1">
          <a:blip r:embed="rId2"/>
          <a:srcRect l="4755" t="11667" r="6116" b="9524"/>
          <a:stretch/>
        </p:blipFill>
        <p:spPr>
          <a:xfrm>
            <a:off x="579663" y="816428"/>
            <a:ext cx="10866665" cy="5404757"/>
          </a:xfrm>
          <a:prstGeom prst="rect">
            <a:avLst/>
          </a:prstGeom>
        </p:spPr>
      </p:pic>
      <p:sp>
        <p:nvSpPr>
          <p:cNvPr id="4" name="四角形: 角を丸くする 3">
            <a:extLst>
              <a:ext uri="{FF2B5EF4-FFF2-40B4-BE49-F238E27FC236}">
                <a16:creationId xmlns:a16="http://schemas.microsoft.com/office/drawing/2014/main" id="{49D84B5F-74D4-1568-6B04-0FD17B09F120}"/>
              </a:ext>
            </a:extLst>
          </p:cNvPr>
          <p:cNvSpPr/>
          <p:nvPr/>
        </p:nvSpPr>
        <p:spPr>
          <a:xfrm>
            <a:off x="7445827" y="5780314"/>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6553B69-C835-E71B-CBF2-F6DDBEF25A52}"/>
              </a:ext>
            </a:extLst>
          </p:cNvPr>
          <p:cNvSpPr txBox="1"/>
          <p:nvPr/>
        </p:nvSpPr>
        <p:spPr>
          <a:xfrm flipH="1">
            <a:off x="2214906" y="4590838"/>
            <a:ext cx="323606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色覚青なし</a:t>
            </a:r>
          </a:p>
        </p:txBody>
      </p:sp>
    </p:spTree>
    <p:extLst>
      <p:ext uri="{BB962C8B-B14F-4D97-AF65-F5344CB8AC3E}">
        <p14:creationId xmlns:p14="http://schemas.microsoft.com/office/powerpoint/2010/main" val="61703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340DB99-FC05-FF48-E5B4-F940462757FF}"/>
              </a:ext>
            </a:extLst>
          </p:cNvPr>
          <p:cNvPicPr>
            <a:picLocks noChangeAspect="1"/>
          </p:cNvPicPr>
          <p:nvPr/>
        </p:nvPicPr>
        <p:blipFill rotWithShape="1">
          <a:blip r:embed="rId2"/>
          <a:srcRect l="4085" t="11548" r="6049" b="8810"/>
          <a:stretch/>
        </p:blipFill>
        <p:spPr>
          <a:xfrm>
            <a:off x="498021" y="791936"/>
            <a:ext cx="10956472" cy="5461907"/>
          </a:xfrm>
          <a:prstGeom prst="rect">
            <a:avLst/>
          </a:prstGeom>
        </p:spPr>
      </p:pic>
      <p:sp>
        <p:nvSpPr>
          <p:cNvPr id="4" name="四角形: 角を丸くする 3">
            <a:extLst>
              <a:ext uri="{FF2B5EF4-FFF2-40B4-BE49-F238E27FC236}">
                <a16:creationId xmlns:a16="http://schemas.microsoft.com/office/drawing/2014/main" id="{6C23686B-5FD5-E724-F481-FF5B09F33CED}"/>
              </a:ext>
            </a:extLst>
          </p:cNvPr>
          <p:cNvSpPr/>
          <p:nvPr/>
        </p:nvSpPr>
        <p:spPr>
          <a:xfrm>
            <a:off x="7445827" y="5780314"/>
            <a:ext cx="1543050" cy="3673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303523E-7DC3-9C84-108F-E18B4907412A}"/>
              </a:ext>
            </a:extLst>
          </p:cNvPr>
          <p:cNvSpPr txBox="1"/>
          <p:nvPr/>
        </p:nvSpPr>
        <p:spPr>
          <a:xfrm flipH="1">
            <a:off x="2058992" y="4659005"/>
            <a:ext cx="323606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色覚色なし</a:t>
            </a:r>
          </a:p>
        </p:txBody>
      </p:sp>
    </p:spTree>
    <p:extLst>
      <p:ext uri="{BB962C8B-B14F-4D97-AF65-F5344CB8AC3E}">
        <p14:creationId xmlns:p14="http://schemas.microsoft.com/office/powerpoint/2010/main" val="4067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33D168F-B22D-7615-736E-CE2828C631CB}"/>
              </a:ext>
            </a:extLst>
          </p:cNvPr>
          <p:cNvPicPr>
            <a:picLocks noChangeAspect="1"/>
          </p:cNvPicPr>
          <p:nvPr/>
        </p:nvPicPr>
        <p:blipFill rotWithShape="1">
          <a:blip r:embed="rId2"/>
          <a:srcRect l="82354" b="82524"/>
          <a:stretch/>
        </p:blipFill>
        <p:spPr>
          <a:xfrm>
            <a:off x="727968" y="1029809"/>
            <a:ext cx="2760956" cy="1538084"/>
          </a:xfrm>
          <a:prstGeom prst="rect">
            <a:avLst/>
          </a:prstGeom>
        </p:spPr>
      </p:pic>
      <p:pic>
        <p:nvPicPr>
          <p:cNvPr id="5" name="図 4">
            <a:extLst>
              <a:ext uri="{FF2B5EF4-FFF2-40B4-BE49-F238E27FC236}">
                <a16:creationId xmlns:a16="http://schemas.microsoft.com/office/drawing/2014/main" id="{36E371E3-3CAB-6A4B-0A24-7A8AA2A657A1}"/>
              </a:ext>
            </a:extLst>
          </p:cNvPr>
          <p:cNvPicPr>
            <a:picLocks noChangeAspect="1"/>
          </p:cNvPicPr>
          <p:nvPr/>
        </p:nvPicPr>
        <p:blipFill rotWithShape="1">
          <a:blip r:embed="rId3"/>
          <a:srcRect l="58034" b="37217"/>
          <a:stretch/>
        </p:blipFill>
        <p:spPr>
          <a:xfrm>
            <a:off x="710212" y="2068498"/>
            <a:ext cx="5116497" cy="4305670"/>
          </a:xfrm>
          <a:prstGeom prst="rect">
            <a:avLst/>
          </a:prstGeom>
        </p:spPr>
      </p:pic>
      <p:pic>
        <p:nvPicPr>
          <p:cNvPr id="7" name="図 6">
            <a:extLst>
              <a:ext uri="{FF2B5EF4-FFF2-40B4-BE49-F238E27FC236}">
                <a16:creationId xmlns:a16="http://schemas.microsoft.com/office/drawing/2014/main" id="{81A6E6B3-46AE-7402-7C34-333A3C7E790F}"/>
              </a:ext>
            </a:extLst>
          </p:cNvPr>
          <p:cNvPicPr>
            <a:picLocks noChangeAspect="1"/>
          </p:cNvPicPr>
          <p:nvPr/>
        </p:nvPicPr>
        <p:blipFill rotWithShape="1">
          <a:blip r:embed="rId4"/>
          <a:srcRect l="63641" t="4013" b="18188"/>
          <a:stretch/>
        </p:blipFill>
        <p:spPr>
          <a:xfrm>
            <a:off x="6871315" y="621437"/>
            <a:ext cx="5059869" cy="6090081"/>
          </a:xfrm>
          <a:prstGeom prst="rect">
            <a:avLst/>
          </a:prstGeom>
        </p:spPr>
      </p:pic>
      <p:sp>
        <p:nvSpPr>
          <p:cNvPr id="8" name="四角形: 角を丸くする 7">
            <a:extLst>
              <a:ext uri="{FF2B5EF4-FFF2-40B4-BE49-F238E27FC236}">
                <a16:creationId xmlns:a16="http://schemas.microsoft.com/office/drawing/2014/main" id="{C215A5BB-1EBE-5095-D041-2BE174708BBD}"/>
              </a:ext>
            </a:extLst>
          </p:cNvPr>
          <p:cNvSpPr/>
          <p:nvPr/>
        </p:nvSpPr>
        <p:spPr>
          <a:xfrm>
            <a:off x="3062796" y="1322773"/>
            <a:ext cx="452761" cy="4616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ACE1AF4-A040-C460-17AC-BB3A638F7E08}"/>
              </a:ext>
            </a:extLst>
          </p:cNvPr>
          <p:cNvSpPr/>
          <p:nvPr/>
        </p:nvSpPr>
        <p:spPr>
          <a:xfrm>
            <a:off x="3250707" y="4571999"/>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91916B0-AC88-9885-FB48-08F816649BAA}"/>
              </a:ext>
            </a:extLst>
          </p:cNvPr>
          <p:cNvSpPr/>
          <p:nvPr/>
        </p:nvSpPr>
        <p:spPr>
          <a:xfrm>
            <a:off x="695418" y="6056050"/>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016EF31-0870-CF35-40CF-0973C93E81B7}"/>
              </a:ext>
            </a:extLst>
          </p:cNvPr>
          <p:cNvSpPr/>
          <p:nvPr/>
        </p:nvSpPr>
        <p:spPr>
          <a:xfrm>
            <a:off x="11345661" y="1450019"/>
            <a:ext cx="284087" cy="2633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DB68CBA9-3D7E-DB28-A80C-0533547D91F6}"/>
              </a:ext>
            </a:extLst>
          </p:cNvPr>
          <p:cNvSpPr/>
          <p:nvPr/>
        </p:nvSpPr>
        <p:spPr>
          <a:xfrm>
            <a:off x="10036206" y="2905957"/>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49A18EA5-D6FD-7040-F360-4CBEB81DB46B}"/>
              </a:ext>
            </a:extLst>
          </p:cNvPr>
          <p:cNvSpPr/>
          <p:nvPr/>
        </p:nvSpPr>
        <p:spPr>
          <a:xfrm>
            <a:off x="8367205" y="6075285"/>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CFD21A-9243-2EFF-84C9-857D0AFF5294}"/>
              </a:ext>
            </a:extLst>
          </p:cNvPr>
          <p:cNvSpPr txBox="1"/>
          <p:nvPr/>
        </p:nvSpPr>
        <p:spPr>
          <a:xfrm>
            <a:off x="401714" y="245900"/>
            <a:ext cx="7650334" cy="523220"/>
          </a:xfrm>
          <a:prstGeom prst="rect">
            <a:avLst/>
          </a:prstGeom>
          <a:solidFill>
            <a:schemeClr val="bg1"/>
          </a:solidFill>
        </p:spPr>
        <p:txBody>
          <a:bodyPr wrap="square">
            <a:spAutoFit/>
          </a:bodyPr>
          <a:lstStyle/>
          <a:p>
            <a:pPr algn="l"/>
            <a:r>
              <a:rPr kumimoji="1" lang="ja-JP" altLang="en-US" sz="2800" dirty="0">
                <a:latin typeface="ＭＳ Ｐゴシック" panose="020B0600070205080204" pitchFamily="50" charset="-128"/>
                <a:ea typeface="ＭＳ Ｐゴシック" panose="020B0600070205080204" pitchFamily="50" charset="-128"/>
              </a:rPr>
              <a:t>③　色覚多様性のシミュレーション（</a:t>
            </a:r>
            <a:r>
              <a:rPr kumimoji="1" lang="en-US" altLang="ja-JP" sz="2800" dirty="0">
                <a:latin typeface="ＭＳ Ｐゴシック" panose="020B0600070205080204" pitchFamily="50" charset="-128"/>
                <a:ea typeface="ＭＳ Ｐゴシック" panose="020B0600070205080204" pitchFamily="50" charset="-128"/>
              </a:rPr>
              <a:t>Chrome</a:t>
            </a:r>
            <a:r>
              <a:rPr kumimoji="1" lang="ja-JP" altLang="en-US" sz="2800" dirty="0">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296672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41A9846-A743-6507-49A6-16F543A5B4C6}"/>
              </a:ext>
            </a:extLst>
          </p:cNvPr>
          <p:cNvPicPr>
            <a:picLocks noChangeAspect="1"/>
          </p:cNvPicPr>
          <p:nvPr/>
        </p:nvPicPr>
        <p:blipFill rotWithShape="1">
          <a:blip r:embed="rId2"/>
          <a:srcRect l="63350" t="3753" b="7055"/>
          <a:stretch/>
        </p:blipFill>
        <p:spPr>
          <a:xfrm>
            <a:off x="506026" y="284085"/>
            <a:ext cx="4625267" cy="6331409"/>
          </a:xfrm>
          <a:prstGeom prst="rect">
            <a:avLst/>
          </a:prstGeom>
        </p:spPr>
      </p:pic>
      <p:pic>
        <p:nvPicPr>
          <p:cNvPr id="6" name="図 5">
            <a:extLst>
              <a:ext uri="{FF2B5EF4-FFF2-40B4-BE49-F238E27FC236}">
                <a16:creationId xmlns:a16="http://schemas.microsoft.com/office/drawing/2014/main" id="{A841064D-67F6-345C-69E6-18179C47FB5E}"/>
              </a:ext>
            </a:extLst>
          </p:cNvPr>
          <p:cNvPicPr>
            <a:picLocks noChangeAspect="1"/>
          </p:cNvPicPr>
          <p:nvPr/>
        </p:nvPicPr>
        <p:blipFill rotWithShape="1">
          <a:blip r:embed="rId3"/>
          <a:srcRect l="66115" t="70421" r="23399" b="11585"/>
          <a:stretch/>
        </p:blipFill>
        <p:spPr>
          <a:xfrm>
            <a:off x="3551069" y="2987272"/>
            <a:ext cx="3563906" cy="3440161"/>
          </a:xfrm>
          <a:prstGeom prst="rect">
            <a:avLst/>
          </a:prstGeom>
        </p:spPr>
      </p:pic>
      <p:sp>
        <p:nvSpPr>
          <p:cNvPr id="4" name="四角形: 角を丸くする 3">
            <a:extLst>
              <a:ext uri="{FF2B5EF4-FFF2-40B4-BE49-F238E27FC236}">
                <a16:creationId xmlns:a16="http://schemas.microsoft.com/office/drawing/2014/main" id="{5CB88E36-6D8A-A406-0ECC-F69C394EA4C7}"/>
              </a:ext>
            </a:extLst>
          </p:cNvPr>
          <p:cNvSpPr/>
          <p:nvPr/>
        </p:nvSpPr>
        <p:spPr>
          <a:xfrm>
            <a:off x="633274" y="5558900"/>
            <a:ext cx="2065538" cy="7353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FF0B715-EACB-FB08-45C5-2816BF952CCC}"/>
              </a:ext>
            </a:extLst>
          </p:cNvPr>
          <p:cNvSpPr txBox="1"/>
          <p:nvPr/>
        </p:nvSpPr>
        <p:spPr>
          <a:xfrm flipH="1">
            <a:off x="7130099" y="3417902"/>
            <a:ext cx="3540860"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Blurred</a:t>
            </a:r>
            <a:r>
              <a:rPr kumimoji="1" lang="ja-JP" altLang="en-US" sz="2400" dirty="0">
                <a:latin typeface="ＭＳ Ｐゴシック" panose="020B0600070205080204" pitchFamily="50" charset="-128"/>
                <a:ea typeface="ＭＳ Ｐゴシック" panose="020B0600070205080204" pitchFamily="50" charset="-128"/>
              </a:rPr>
              <a:t>　ぼやけた</a:t>
            </a:r>
          </a:p>
        </p:txBody>
      </p:sp>
      <p:sp>
        <p:nvSpPr>
          <p:cNvPr id="9" name="テキスト ボックス 8">
            <a:extLst>
              <a:ext uri="{FF2B5EF4-FFF2-40B4-BE49-F238E27FC236}">
                <a16:creationId xmlns:a16="http://schemas.microsoft.com/office/drawing/2014/main" id="{B5C04EE6-6C0B-A40B-6B14-65A8E5232B95}"/>
              </a:ext>
            </a:extLst>
          </p:cNvPr>
          <p:cNvSpPr txBox="1"/>
          <p:nvPr/>
        </p:nvSpPr>
        <p:spPr>
          <a:xfrm flipH="1">
            <a:off x="7115302" y="3809999"/>
            <a:ext cx="4625594"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Reduced contrast</a:t>
            </a:r>
            <a:r>
              <a:rPr kumimoji="1" lang="ja-JP" altLang="en-US" sz="2400" dirty="0">
                <a:latin typeface="ＭＳ Ｐゴシック" panose="020B0600070205080204" pitchFamily="50" charset="-128"/>
                <a:ea typeface="ＭＳ Ｐゴシック" panose="020B0600070205080204" pitchFamily="50" charset="-128"/>
              </a:rPr>
              <a:t>　低コントラスト</a:t>
            </a:r>
          </a:p>
        </p:txBody>
      </p:sp>
      <p:sp>
        <p:nvSpPr>
          <p:cNvPr id="11" name="テキスト ボックス 10">
            <a:extLst>
              <a:ext uri="{FF2B5EF4-FFF2-40B4-BE49-F238E27FC236}">
                <a16:creationId xmlns:a16="http://schemas.microsoft.com/office/drawing/2014/main" id="{F53EC6C4-397B-5173-98FC-0840B0887AAE}"/>
              </a:ext>
            </a:extLst>
          </p:cNvPr>
          <p:cNvSpPr txBox="1"/>
          <p:nvPr/>
        </p:nvSpPr>
        <p:spPr>
          <a:xfrm flipH="1">
            <a:off x="7106424" y="4132554"/>
            <a:ext cx="4194849"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色覚赤なし</a:t>
            </a:r>
          </a:p>
        </p:txBody>
      </p:sp>
      <p:sp>
        <p:nvSpPr>
          <p:cNvPr id="12" name="テキスト ボックス 11">
            <a:extLst>
              <a:ext uri="{FF2B5EF4-FFF2-40B4-BE49-F238E27FC236}">
                <a16:creationId xmlns:a16="http://schemas.microsoft.com/office/drawing/2014/main" id="{8492EE97-E28F-BF7F-04F5-6DAC4BA0C0FB}"/>
              </a:ext>
            </a:extLst>
          </p:cNvPr>
          <p:cNvSpPr txBox="1"/>
          <p:nvPr/>
        </p:nvSpPr>
        <p:spPr>
          <a:xfrm flipH="1">
            <a:off x="7115302" y="4515774"/>
            <a:ext cx="4674243"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色覚緑なし</a:t>
            </a:r>
          </a:p>
        </p:txBody>
      </p:sp>
      <p:sp>
        <p:nvSpPr>
          <p:cNvPr id="13" name="テキスト ボックス 12">
            <a:extLst>
              <a:ext uri="{FF2B5EF4-FFF2-40B4-BE49-F238E27FC236}">
                <a16:creationId xmlns:a16="http://schemas.microsoft.com/office/drawing/2014/main" id="{B2796358-83B0-39FB-02C0-ABBE55E46B53}"/>
              </a:ext>
            </a:extLst>
          </p:cNvPr>
          <p:cNvSpPr txBox="1"/>
          <p:nvPr/>
        </p:nvSpPr>
        <p:spPr>
          <a:xfrm flipH="1">
            <a:off x="7115303" y="4890115"/>
            <a:ext cx="4470056"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色覚青なし</a:t>
            </a:r>
          </a:p>
        </p:txBody>
      </p:sp>
      <p:sp>
        <p:nvSpPr>
          <p:cNvPr id="14" name="テキスト ボックス 13">
            <a:extLst>
              <a:ext uri="{FF2B5EF4-FFF2-40B4-BE49-F238E27FC236}">
                <a16:creationId xmlns:a16="http://schemas.microsoft.com/office/drawing/2014/main" id="{2E1B088B-F195-9C14-538C-00B7D03408FF}"/>
              </a:ext>
            </a:extLst>
          </p:cNvPr>
          <p:cNvSpPr txBox="1"/>
          <p:nvPr/>
        </p:nvSpPr>
        <p:spPr>
          <a:xfrm flipH="1">
            <a:off x="7115303" y="5246702"/>
            <a:ext cx="4026173" cy="461665"/>
          </a:xfrm>
          <a:prstGeom prst="rect">
            <a:avLst/>
          </a:prstGeom>
          <a:no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Achromatopsia</a:t>
            </a:r>
            <a:r>
              <a:rPr kumimoji="1" lang="ja-JP" altLang="en-US" sz="2400" dirty="0">
                <a:latin typeface="ＭＳ Ｐゴシック" panose="020B0600070205080204" pitchFamily="50" charset="-128"/>
                <a:ea typeface="ＭＳ Ｐゴシック" panose="020B0600070205080204" pitchFamily="50" charset="-128"/>
              </a:rPr>
              <a:t>　　　色なし</a:t>
            </a:r>
          </a:p>
        </p:txBody>
      </p:sp>
    </p:spTree>
    <p:extLst>
      <p:ext uri="{BB962C8B-B14F-4D97-AF65-F5344CB8AC3E}">
        <p14:creationId xmlns:p14="http://schemas.microsoft.com/office/powerpoint/2010/main" val="21204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50B980-FB8F-2880-03C4-FD4907B97206}"/>
              </a:ext>
            </a:extLst>
          </p:cNvPr>
          <p:cNvPicPr>
            <a:picLocks noChangeAspect="1"/>
          </p:cNvPicPr>
          <p:nvPr/>
        </p:nvPicPr>
        <p:blipFill rotWithShape="1">
          <a:blip r:embed="rId2"/>
          <a:srcRect t="7600"/>
          <a:stretch/>
        </p:blipFill>
        <p:spPr>
          <a:xfrm>
            <a:off x="0" y="256032"/>
            <a:ext cx="12192000" cy="6336792"/>
          </a:xfrm>
          <a:prstGeom prst="rect">
            <a:avLst/>
          </a:prstGeom>
        </p:spPr>
      </p:pic>
      <p:sp>
        <p:nvSpPr>
          <p:cNvPr id="4" name="四角形: 角を丸くする 3">
            <a:extLst>
              <a:ext uri="{FF2B5EF4-FFF2-40B4-BE49-F238E27FC236}">
                <a16:creationId xmlns:a16="http://schemas.microsoft.com/office/drawing/2014/main" id="{89BEEE0F-8C1E-EA0B-D1C0-C7EA20D9C7E6}"/>
              </a:ext>
            </a:extLst>
          </p:cNvPr>
          <p:cNvSpPr/>
          <p:nvPr/>
        </p:nvSpPr>
        <p:spPr>
          <a:xfrm>
            <a:off x="7956287" y="5932118"/>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8818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DFC30-7FC7-CFC9-FEF0-25C5AC82F0BC}"/>
              </a:ext>
            </a:extLst>
          </p:cNvPr>
          <p:cNvSpPr>
            <a:spLocks noGrp="1"/>
          </p:cNvSpPr>
          <p:nvPr>
            <p:ph type="title"/>
          </p:nvPr>
        </p:nvSpPr>
        <p:spPr>
          <a:xfrm>
            <a:off x="542925" y="336551"/>
            <a:ext cx="10515600" cy="768350"/>
          </a:xfrm>
        </p:spPr>
        <p:txBody>
          <a:bodyPr/>
          <a:lstStyle/>
          <a:p>
            <a:r>
              <a:rPr kumimoji="1" lang="en-US" altLang="ja-JP" sz="2400" dirty="0">
                <a:latin typeface="ＭＳ Ｐゴシック" panose="020B0600070205080204" pitchFamily="50" charset="-128"/>
                <a:ea typeface="ＭＳ Ｐゴシック" panose="020B0600070205080204" pitchFamily="50" charset="-128"/>
              </a:rPr>
              <a:t>1-3</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p>
        </p:txBody>
      </p:sp>
      <p:sp>
        <p:nvSpPr>
          <p:cNvPr id="3" name="コンテンツ プレースホルダー 2">
            <a:extLst>
              <a:ext uri="{FF2B5EF4-FFF2-40B4-BE49-F238E27FC236}">
                <a16:creationId xmlns:a16="http://schemas.microsoft.com/office/drawing/2014/main" id="{14ED1DC0-17C4-EBE0-9E72-E8AF5C730F1B}"/>
              </a:ext>
            </a:extLst>
          </p:cNvPr>
          <p:cNvSpPr>
            <a:spLocks noGrp="1"/>
          </p:cNvSpPr>
          <p:nvPr>
            <p:ph idx="1"/>
          </p:nvPr>
        </p:nvSpPr>
        <p:spPr>
          <a:xfrm>
            <a:off x="380999" y="1057275"/>
            <a:ext cx="11382375" cy="5305425"/>
          </a:xfrm>
        </p:spPr>
        <p:txBody>
          <a:bodyPr>
            <a:normAutofit/>
          </a:bodyPr>
          <a:lstStyle/>
          <a:p>
            <a:r>
              <a:rPr kumimoji="1" lang="ja-JP" altLang="en-US" sz="2400" dirty="0">
                <a:latin typeface="ＭＳ Ｐゴシック" panose="020B0600070205080204" pitchFamily="50" charset="-128"/>
                <a:ea typeface="ＭＳ Ｐゴシック" panose="020B0600070205080204" pitchFamily="50" charset="-128"/>
              </a:rPr>
              <a:t>　マスメディアで報じられた情報をさまざまな視点で</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し，情報の真偽を正しく判断する能力，また文字や画像などさまざまなメディアを活用して効果的な形態で表現する能力のこと。</a:t>
            </a:r>
          </a:p>
          <a:p>
            <a:r>
              <a:rPr kumimoji="1" lang="ja-JP" altLang="en-US" sz="2400" dirty="0">
                <a:latin typeface="ＭＳ Ｐゴシック" panose="020B0600070205080204" pitchFamily="50" charset="-128"/>
                <a:ea typeface="ＭＳ Ｐゴシック" panose="020B0600070205080204" pitchFamily="50" charset="-128"/>
              </a:rPr>
              <a:t>誤った情報や内容が偏った情報が提供されている場合がある</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→そのようなときに受信した情報をほかの情報と</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を調べる，</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を比較する，などの方法によって信ぴょう性を確認する。</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複数の信ぴょう性を確認するために，複数の情報源から提供された情報を比較することを</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という。</a:t>
            </a:r>
          </a:p>
          <a:p>
            <a:pPr marL="0" indent="0">
              <a:buNone/>
            </a:pPr>
            <a:endParaRPr kumimoji="1" lang="ja-JP" altLang="en-US" sz="2400" dirty="0">
              <a:latin typeface="ＭＳ Ｐゴシック" panose="020B0600070205080204" pitchFamily="50" charset="-128"/>
              <a:ea typeface="ＭＳ Ｐゴシック" panose="020B0600070205080204" pitchFamily="50" charset="-128"/>
            </a:endParaRPr>
          </a:p>
          <a:p>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BC2D7CBD-5346-D2F7-1104-0EA4DD2B18CD}"/>
              </a:ext>
            </a:extLst>
          </p:cNvPr>
          <p:cNvSpPr txBox="1"/>
          <p:nvPr/>
        </p:nvSpPr>
        <p:spPr>
          <a:xfrm>
            <a:off x="7165693" y="5026888"/>
            <a:ext cx="2512226" cy="461665"/>
          </a:xfrm>
          <a:prstGeom prst="rect">
            <a:avLst/>
          </a:prstGeom>
          <a:noFill/>
        </p:spPr>
        <p:txBody>
          <a:bodyPr wrap="none" rtlCol="0">
            <a:spAutoFit/>
          </a:bodyPr>
          <a:lstStyle/>
          <a:p>
            <a:r>
              <a:rPr lang="ja-JP" altLang="en-US"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メディアリテラシー</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8640191B-FD3E-0EC9-6596-93360EEF7716}"/>
              </a:ext>
            </a:extLst>
          </p:cNvPr>
          <p:cNvSpPr txBox="1"/>
          <p:nvPr/>
        </p:nvSpPr>
        <p:spPr>
          <a:xfrm>
            <a:off x="7671731" y="6112964"/>
            <a:ext cx="803425" cy="461665"/>
          </a:xfrm>
          <a:prstGeom prst="rect">
            <a:avLst/>
          </a:prstGeom>
          <a:noFill/>
        </p:spPr>
        <p:txBody>
          <a:bodyPr wrap="none" rtlCol="0">
            <a:spAutoFit/>
          </a:bodyPr>
          <a:lstStyle/>
          <a:p>
            <a:r>
              <a:rPr lang="ja-JP" altLang="en-US" sz="2400" b="1" kern="100" baseline="0" dirty="0">
                <a:solidFill>
                  <a:srgbClr val="C00000"/>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分析</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FDB46AE2-386F-6536-E131-E498547143CB}"/>
              </a:ext>
            </a:extLst>
          </p:cNvPr>
          <p:cNvSpPr txBox="1"/>
          <p:nvPr/>
        </p:nvSpPr>
        <p:spPr>
          <a:xfrm>
            <a:off x="6014853" y="6126816"/>
            <a:ext cx="803425" cy="461665"/>
          </a:xfrm>
          <a:prstGeom prst="rect">
            <a:avLst/>
          </a:prstGeom>
          <a:noFill/>
        </p:spPr>
        <p:txBody>
          <a:bodyPr wrap="non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評価</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3180C346-8CE2-2FF1-97F6-76E343851559}"/>
              </a:ext>
            </a:extLst>
          </p:cNvPr>
          <p:cNvSpPr txBox="1"/>
          <p:nvPr/>
        </p:nvSpPr>
        <p:spPr>
          <a:xfrm>
            <a:off x="3128898" y="6146194"/>
            <a:ext cx="1367682" cy="461665"/>
          </a:xfrm>
          <a:prstGeom prst="rect">
            <a:avLst/>
          </a:prstGeom>
          <a:noFill/>
        </p:spPr>
        <p:txBody>
          <a:bodyPr wrap="non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比較する</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F4B2BB9C-5F25-3F47-A4DE-30D38EF7D6B3}"/>
              </a:ext>
            </a:extLst>
          </p:cNvPr>
          <p:cNvSpPr txBox="1"/>
          <p:nvPr/>
        </p:nvSpPr>
        <p:spPr>
          <a:xfrm>
            <a:off x="9199934" y="5727094"/>
            <a:ext cx="2493131"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情報の発信源</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9B38C5A6-43BE-7C7F-08AB-95A4C04AAE13}"/>
              </a:ext>
            </a:extLst>
          </p:cNvPr>
          <p:cNvSpPr txBox="1"/>
          <p:nvPr/>
        </p:nvSpPr>
        <p:spPr>
          <a:xfrm>
            <a:off x="4474742" y="5657897"/>
            <a:ext cx="4179121"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情報の表現内容や方法</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9B38C5A6-43BE-7C7F-08AB-95A4C04AAE13}"/>
              </a:ext>
            </a:extLst>
          </p:cNvPr>
          <p:cNvSpPr txBox="1"/>
          <p:nvPr/>
        </p:nvSpPr>
        <p:spPr>
          <a:xfrm>
            <a:off x="4389017" y="5057497"/>
            <a:ext cx="2259433"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クロスチェック</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0646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C182359-2991-9CBB-F5D3-FC3389039627}"/>
              </a:ext>
            </a:extLst>
          </p:cNvPr>
          <p:cNvPicPr>
            <a:picLocks noChangeAspect="1"/>
          </p:cNvPicPr>
          <p:nvPr/>
        </p:nvPicPr>
        <p:blipFill rotWithShape="1">
          <a:blip r:embed="rId2"/>
          <a:srcRect t="8000"/>
          <a:stretch/>
        </p:blipFill>
        <p:spPr>
          <a:xfrm>
            <a:off x="0" y="283464"/>
            <a:ext cx="12192000" cy="6309360"/>
          </a:xfrm>
          <a:prstGeom prst="rect">
            <a:avLst/>
          </a:prstGeom>
        </p:spPr>
      </p:pic>
      <p:sp>
        <p:nvSpPr>
          <p:cNvPr id="4" name="四角形: 角を丸くする 3">
            <a:extLst>
              <a:ext uri="{FF2B5EF4-FFF2-40B4-BE49-F238E27FC236}">
                <a16:creationId xmlns:a16="http://schemas.microsoft.com/office/drawing/2014/main" id="{4825A4D2-EBF4-DE43-F756-10A52615941E}"/>
              </a:ext>
            </a:extLst>
          </p:cNvPr>
          <p:cNvSpPr/>
          <p:nvPr/>
        </p:nvSpPr>
        <p:spPr>
          <a:xfrm>
            <a:off x="7992863" y="5959550"/>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CEBF9A1-A4EB-683C-F836-ACC417632481}"/>
              </a:ext>
            </a:extLst>
          </p:cNvPr>
          <p:cNvSpPr txBox="1"/>
          <p:nvPr/>
        </p:nvSpPr>
        <p:spPr>
          <a:xfrm flipH="1">
            <a:off x="9292960" y="5329131"/>
            <a:ext cx="2547005"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Blurred</a:t>
            </a:r>
            <a:r>
              <a:rPr kumimoji="1" lang="ja-JP" altLang="en-US" sz="2400" dirty="0">
                <a:latin typeface="ＭＳ Ｐゴシック" panose="020B0600070205080204" pitchFamily="50" charset="-128"/>
                <a:ea typeface="ＭＳ Ｐゴシック" panose="020B0600070205080204" pitchFamily="50" charset="-128"/>
              </a:rPr>
              <a:t>　ぼやけた</a:t>
            </a:r>
          </a:p>
        </p:txBody>
      </p:sp>
    </p:spTree>
    <p:extLst>
      <p:ext uri="{BB962C8B-B14F-4D97-AF65-F5344CB8AC3E}">
        <p14:creationId xmlns:p14="http://schemas.microsoft.com/office/powerpoint/2010/main" val="361450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CAC6502-331B-5AF5-EEB1-8BA49A3AA2A1}"/>
              </a:ext>
            </a:extLst>
          </p:cNvPr>
          <p:cNvPicPr>
            <a:picLocks noChangeAspect="1"/>
          </p:cNvPicPr>
          <p:nvPr/>
        </p:nvPicPr>
        <p:blipFill rotWithShape="1">
          <a:blip r:embed="rId2"/>
          <a:srcRect t="7600"/>
          <a:stretch/>
        </p:blipFill>
        <p:spPr>
          <a:xfrm>
            <a:off x="0" y="265176"/>
            <a:ext cx="12192000" cy="6336792"/>
          </a:xfrm>
          <a:prstGeom prst="rect">
            <a:avLst/>
          </a:prstGeom>
        </p:spPr>
      </p:pic>
      <p:sp>
        <p:nvSpPr>
          <p:cNvPr id="6" name="四角形: 角を丸くする 5">
            <a:extLst>
              <a:ext uri="{FF2B5EF4-FFF2-40B4-BE49-F238E27FC236}">
                <a16:creationId xmlns:a16="http://schemas.microsoft.com/office/drawing/2014/main" id="{9BABEF46-5119-801D-C612-03A5ED71D8E4}"/>
              </a:ext>
            </a:extLst>
          </p:cNvPr>
          <p:cNvSpPr/>
          <p:nvPr/>
        </p:nvSpPr>
        <p:spPr>
          <a:xfrm>
            <a:off x="7992863" y="5986982"/>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F2C62F0-E778-F1DC-F831-4323EDEC0F16}"/>
              </a:ext>
            </a:extLst>
          </p:cNvPr>
          <p:cNvSpPr txBox="1"/>
          <p:nvPr/>
        </p:nvSpPr>
        <p:spPr>
          <a:xfrm flipH="1">
            <a:off x="7661122" y="5435880"/>
            <a:ext cx="440569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Reduced contrast</a:t>
            </a:r>
            <a:r>
              <a:rPr kumimoji="1" lang="ja-JP" altLang="en-US" sz="2400" dirty="0">
                <a:latin typeface="ＭＳ Ｐゴシック" panose="020B0600070205080204" pitchFamily="50" charset="-128"/>
                <a:ea typeface="ＭＳ Ｐゴシック" panose="020B0600070205080204" pitchFamily="50" charset="-128"/>
              </a:rPr>
              <a:t>　低コントラスト</a:t>
            </a:r>
          </a:p>
        </p:txBody>
      </p:sp>
    </p:spTree>
    <p:extLst>
      <p:ext uri="{BB962C8B-B14F-4D97-AF65-F5344CB8AC3E}">
        <p14:creationId xmlns:p14="http://schemas.microsoft.com/office/powerpoint/2010/main" val="250740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ADA8BF2-F475-8AEE-656E-878E54A78CC4}"/>
              </a:ext>
            </a:extLst>
          </p:cNvPr>
          <p:cNvPicPr>
            <a:picLocks noChangeAspect="1"/>
          </p:cNvPicPr>
          <p:nvPr/>
        </p:nvPicPr>
        <p:blipFill rotWithShape="1">
          <a:blip r:embed="rId2"/>
          <a:srcRect t="8267"/>
          <a:stretch/>
        </p:blipFill>
        <p:spPr>
          <a:xfrm>
            <a:off x="0" y="310896"/>
            <a:ext cx="12192000" cy="6291072"/>
          </a:xfrm>
          <a:prstGeom prst="rect">
            <a:avLst/>
          </a:prstGeom>
        </p:spPr>
      </p:pic>
      <p:sp>
        <p:nvSpPr>
          <p:cNvPr id="4" name="四角形: 角を丸くする 3">
            <a:extLst>
              <a:ext uri="{FF2B5EF4-FFF2-40B4-BE49-F238E27FC236}">
                <a16:creationId xmlns:a16="http://schemas.microsoft.com/office/drawing/2014/main" id="{318CE92A-6EDB-7CB2-4390-E18093B3925D}"/>
              </a:ext>
            </a:extLst>
          </p:cNvPr>
          <p:cNvSpPr/>
          <p:nvPr/>
        </p:nvSpPr>
        <p:spPr>
          <a:xfrm>
            <a:off x="7974575" y="5959550"/>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81B27DD-25C0-FF4C-F44C-5E1FBA44E15B}"/>
              </a:ext>
            </a:extLst>
          </p:cNvPr>
          <p:cNvSpPr txBox="1"/>
          <p:nvPr/>
        </p:nvSpPr>
        <p:spPr>
          <a:xfrm flipH="1">
            <a:off x="8735594" y="5270396"/>
            <a:ext cx="3328934"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色覚赤なし</a:t>
            </a:r>
          </a:p>
        </p:txBody>
      </p:sp>
    </p:spTree>
    <p:extLst>
      <p:ext uri="{BB962C8B-B14F-4D97-AF65-F5344CB8AC3E}">
        <p14:creationId xmlns:p14="http://schemas.microsoft.com/office/powerpoint/2010/main" val="12357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1F7BEFA-119E-C052-0BBC-BEE3D75681BE}"/>
              </a:ext>
            </a:extLst>
          </p:cNvPr>
          <p:cNvPicPr>
            <a:picLocks noChangeAspect="1"/>
          </p:cNvPicPr>
          <p:nvPr/>
        </p:nvPicPr>
        <p:blipFill rotWithShape="1">
          <a:blip r:embed="rId2"/>
          <a:srcRect t="7600"/>
          <a:stretch/>
        </p:blipFill>
        <p:spPr>
          <a:xfrm>
            <a:off x="0" y="320040"/>
            <a:ext cx="12192000" cy="6336792"/>
          </a:xfrm>
          <a:prstGeom prst="rect">
            <a:avLst/>
          </a:prstGeom>
        </p:spPr>
      </p:pic>
      <p:sp>
        <p:nvSpPr>
          <p:cNvPr id="4" name="四角形: 角を丸くする 3">
            <a:extLst>
              <a:ext uri="{FF2B5EF4-FFF2-40B4-BE49-F238E27FC236}">
                <a16:creationId xmlns:a16="http://schemas.microsoft.com/office/drawing/2014/main" id="{249001BB-E300-0317-BD2C-D5B8DD90E642}"/>
              </a:ext>
            </a:extLst>
          </p:cNvPr>
          <p:cNvSpPr/>
          <p:nvPr/>
        </p:nvSpPr>
        <p:spPr>
          <a:xfrm>
            <a:off x="7965431" y="6014414"/>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E0BABEE-7C63-2065-13B5-EA24FEE25064}"/>
              </a:ext>
            </a:extLst>
          </p:cNvPr>
          <p:cNvSpPr txBox="1"/>
          <p:nvPr/>
        </p:nvSpPr>
        <p:spPr>
          <a:xfrm flipH="1">
            <a:off x="8738170" y="5529730"/>
            <a:ext cx="323606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色覚緑なし</a:t>
            </a:r>
          </a:p>
        </p:txBody>
      </p:sp>
    </p:spTree>
    <p:extLst>
      <p:ext uri="{BB962C8B-B14F-4D97-AF65-F5344CB8AC3E}">
        <p14:creationId xmlns:p14="http://schemas.microsoft.com/office/powerpoint/2010/main" val="7422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ED1E363-C630-5DA1-915F-7BB0A8ADECAD}"/>
              </a:ext>
            </a:extLst>
          </p:cNvPr>
          <p:cNvPicPr>
            <a:picLocks noChangeAspect="1"/>
          </p:cNvPicPr>
          <p:nvPr/>
        </p:nvPicPr>
        <p:blipFill rotWithShape="1">
          <a:blip r:embed="rId2"/>
          <a:srcRect t="7334"/>
          <a:stretch/>
        </p:blipFill>
        <p:spPr>
          <a:xfrm>
            <a:off x="0" y="283464"/>
            <a:ext cx="12192000" cy="6355080"/>
          </a:xfrm>
          <a:prstGeom prst="rect">
            <a:avLst/>
          </a:prstGeom>
        </p:spPr>
      </p:pic>
      <p:sp>
        <p:nvSpPr>
          <p:cNvPr id="4" name="四角形: 角を丸くする 3">
            <a:extLst>
              <a:ext uri="{FF2B5EF4-FFF2-40B4-BE49-F238E27FC236}">
                <a16:creationId xmlns:a16="http://schemas.microsoft.com/office/drawing/2014/main" id="{AADF42FC-6AEF-DC0F-90AC-3D10CBF9027D}"/>
              </a:ext>
            </a:extLst>
          </p:cNvPr>
          <p:cNvSpPr/>
          <p:nvPr/>
        </p:nvSpPr>
        <p:spPr>
          <a:xfrm>
            <a:off x="7956287" y="5986982"/>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5338DA1-08E3-F829-009C-8D78F227EF3E}"/>
              </a:ext>
            </a:extLst>
          </p:cNvPr>
          <p:cNvSpPr txBox="1"/>
          <p:nvPr/>
        </p:nvSpPr>
        <p:spPr>
          <a:xfrm flipH="1">
            <a:off x="8760051" y="5389632"/>
            <a:ext cx="323606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色覚青なし</a:t>
            </a:r>
          </a:p>
        </p:txBody>
      </p:sp>
    </p:spTree>
    <p:extLst>
      <p:ext uri="{BB962C8B-B14F-4D97-AF65-F5344CB8AC3E}">
        <p14:creationId xmlns:p14="http://schemas.microsoft.com/office/powerpoint/2010/main" val="58238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71974D7-D157-A082-167B-1F5B07E41C1E}"/>
              </a:ext>
            </a:extLst>
          </p:cNvPr>
          <p:cNvPicPr>
            <a:picLocks noChangeAspect="1"/>
          </p:cNvPicPr>
          <p:nvPr/>
        </p:nvPicPr>
        <p:blipFill rotWithShape="1">
          <a:blip r:embed="rId2"/>
          <a:srcRect t="8133"/>
          <a:stretch/>
        </p:blipFill>
        <p:spPr>
          <a:xfrm>
            <a:off x="0" y="274320"/>
            <a:ext cx="12192000" cy="6300216"/>
          </a:xfrm>
          <a:prstGeom prst="rect">
            <a:avLst/>
          </a:prstGeom>
        </p:spPr>
      </p:pic>
      <p:sp>
        <p:nvSpPr>
          <p:cNvPr id="4" name="四角形: 角を丸くする 3">
            <a:extLst>
              <a:ext uri="{FF2B5EF4-FFF2-40B4-BE49-F238E27FC236}">
                <a16:creationId xmlns:a16="http://schemas.microsoft.com/office/drawing/2014/main" id="{DEE6F6A8-FD38-CC8B-E2AA-382C62AC7F92}"/>
              </a:ext>
            </a:extLst>
          </p:cNvPr>
          <p:cNvSpPr/>
          <p:nvPr/>
        </p:nvSpPr>
        <p:spPr>
          <a:xfrm>
            <a:off x="7974575" y="5913830"/>
            <a:ext cx="1445580" cy="2663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92F19F2-C0E5-D79B-CC55-0D78AB1F6D26}"/>
              </a:ext>
            </a:extLst>
          </p:cNvPr>
          <p:cNvSpPr txBox="1"/>
          <p:nvPr/>
        </p:nvSpPr>
        <p:spPr>
          <a:xfrm flipH="1">
            <a:off x="8793874" y="5280471"/>
            <a:ext cx="3236062" cy="461665"/>
          </a:xfrm>
          <a:prstGeom prst="rect">
            <a:avLst/>
          </a:prstGeom>
          <a:solidFill>
            <a:schemeClr val="bg1"/>
          </a:solidFill>
        </p:spPr>
        <p:txBody>
          <a:bodyPr wrap="square" rtlCol="0">
            <a:spAutoFit/>
          </a:bodyPr>
          <a:lstStyle/>
          <a:p>
            <a:r>
              <a:rPr kumimoji="1" lang="en-US" altLang="ja-JP" sz="2400" dirty="0">
                <a:latin typeface="ＭＳ Ｐゴシック" panose="020B0600070205080204" pitchFamily="50" charset="-128"/>
                <a:ea typeface="ＭＳ Ｐゴシック" panose="020B0600070205080204" pitchFamily="50" charset="-128"/>
              </a:rPr>
              <a:t>Protanopia</a:t>
            </a:r>
            <a:r>
              <a:rPr kumimoji="1" lang="ja-JP" altLang="en-US" sz="2400" dirty="0">
                <a:latin typeface="ＭＳ Ｐゴシック" panose="020B0600070205080204" pitchFamily="50" charset="-128"/>
                <a:ea typeface="ＭＳ Ｐゴシック" panose="020B0600070205080204" pitchFamily="50" charset="-128"/>
              </a:rPr>
              <a:t>　色覚色なし</a:t>
            </a:r>
          </a:p>
        </p:txBody>
      </p:sp>
    </p:spTree>
    <p:extLst>
      <p:ext uri="{BB962C8B-B14F-4D97-AF65-F5344CB8AC3E}">
        <p14:creationId xmlns:p14="http://schemas.microsoft.com/office/powerpoint/2010/main" val="2934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7E173D-CC79-8A33-855E-30CF675AFF35}"/>
              </a:ext>
            </a:extLst>
          </p:cNvPr>
          <p:cNvSpPr txBox="1"/>
          <p:nvPr/>
        </p:nvSpPr>
        <p:spPr>
          <a:xfrm>
            <a:off x="437224" y="391487"/>
            <a:ext cx="10118324" cy="892552"/>
          </a:xfrm>
          <a:prstGeom prst="rect">
            <a:avLst/>
          </a:prstGeom>
          <a:noFill/>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④　</a:t>
            </a:r>
            <a:r>
              <a:rPr lang="en-US" altLang="ja-JP" sz="2800" dirty="0">
                <a:latin typeface="ＭＳ Ｐゴシック" panose="020B0600070205080204" pitchFamily="50" charset="-128"/>
                <a:ea typeface="ＭＳ Ｐゴシック" panose="020B0600070205080204" pitchFamily="50" charset="-128"/>
              </a:rPr>
              <a:t>HSL/HSV </a:t>
            </a:r>
            <a:r>
              <a:rPr lang="ja-JP" altLang="en-US" sz="2800" dirty="0">
                <a:latin typeface="ＭＳ Ｐゴシック" panose="020B0600070205080204" pitchFamily="50" charset="-128"/>
                <a:ea typeface="ＭＳ Ｐゴシック" panose="020B0600070205080204" pitchFamily="50" charset="-128"/>
              </a:rPr>
              <a:t>カラーピッカーを使った配色の工夫</a:t>
            </a:r>
            <a:endParaRPr lang="en-US" altLang="ja-JP" sz="28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hlinkClick r:id="rId2"/>
              </a:rPr>
              <a:t>https://www.oh-benri-tools.com/tools/color/hsl-hsv-color-picker</a:t>
            </a:r>
            <a:endParaRPr lang="ja-JP" altLang="en-US" sz="24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6CCA3255-9229-7227-BADA-0DF6DE4E5DC4}"/>
              </a:ext>
            </a:extLst>
          </p:cNvPr>
          <p:cNvPicPr>
            <a:picLocks noChangeAspect="1"/>
          </p:cNvPicPr>
          <p:nvPr/>
        </p:nvPicPr>
        <p:blipFill rotWithShape="1">
          <a:blip r:embed="rId3"/>
          <a:srcRect l="12888" t="33528" r="17792" b="13786"/>
          <a:stretch/>
        </p:blipFill>
        <p:spPr>
          <a:xfrm>
            <a:off x="292963" y="1331651"/>
            <a:ext cx="11524826" cy="4927106"/>
          </a:xfrm>
          <a:prstGeom prst="rect">
            <a:avLst/>
          </a:prstGeom>
        </p:spPr>
      </p:pic>
    </p:spTree>
    <p:extLst>
      <p:ext uri="{BB962C8B-B14F-4D97-AF65-F5344CB8AC3E}">
        <p14:creationId xmlns:p14="http://schemas.microsoft.com/office/powerpoint/2010/main" val="1008438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452D275-FB10-7778-973F-C5B2A5222515}"/>
              </a:ext>
            </a:extLst>
          </p:cNvPr>
          <p:cNvSpPr txBox="1"/>
          <p:nvPr/>
        </p:nvSpPr>
        <p:spPr>
          <a:xfrm>
            <a:off x="627927" y="318832"/>
            <a:ext cx="9314726" cy="523220"/>
          </a:xfrm>
          <a:prstGeom prst="rect">
            <a:avLst/>
          </a:prstGeom>
          <a:noFill/>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⑤　ピクトグラム作成実験･･･別ファイル</a:t>
            </a:r>
          </a:p>
        </p:txBody>
      </p:sp>
      <p:sp>
        <p:nvSpPr>
          <p:cNvPr id="4" name="サブタイトル 2">
            <a:extLst>
              <a:ext uri="{FF2B5EF4-FFF2-40B4-BE49-F238E27FC236}">
                <a16:creationId xmlns:a16="http://schemas.microsoft.com/office/drawing/2014/main" id="{947148A5-434E-B09D-B3F7-BA8C7AC338EE}"/>
              </a:ext>
            </a:extLst>
          </p:cNvPr>
          <p:cNvSpPr txBox="1">
            <a:spLocks/>
          </p:cNvSpPr>
          <p:nvPr/>
        </p:nvSpPr>
        <p:spPr>
          <a:xfrm>
            <a:off x="1717524" y="1119663"/>
            <a:ext cx="7795591" cy="524062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ＭＳ Ｐゴシック" panose="020B0600070205080204" pitchFamily="50" charset="-128"/>
                <a:ea typeface="ＭＳ Ｐゴシック" panose="020B0600070205080204" pitchFamily="50" charset="-128"/>
              </a:rPr>
              <a:t>実験の視点</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視覚的表現</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➡ユニバーサルデザイン</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➡発信された情報の意図を解釈する</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➡文字・音声の情報発信との比較</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ディジタルコンテンツの流用と複写による劣化の有無</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➡ディジタルデータの特性</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動画ファイル（</a:t>
            </a:r>
            <a:r>
              <a:rPr lang="en-US" altLang="ja-JP" dirty="0">
                <a:latin typeface="ＭＳ Ｐゴシック" panose="020B0600070205080204" pitchFamily="50" charset="-128"/>
                <a:ea typeface="ＭＳ Ｐゴシック" panose="020B0600070205080204" pitchFamily="50" charset="-128"/>
              </a:rPr>
              <a:t>.mp4</a:t>
            </a:r>
            <a:r>
              <a:rPr lang="ja-JP" altLang="en-US" dirty="0">
                <a:latin typeface="ＭＳ Ｐゴシック" panose="020B0600070205080204" pitchFamily="50" charset="-128"/>
                <a:ea typeface="ＭＳ Ｐゴシック" panose="020B0600070205080204" pitchFamily="50" charset="-128"/>
              </a:rPr>
              <a:t>）の出力</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a:t>
            </a:r>
            <a:r>
              <a:rPr lang="en-US" altLang="ja-JP" dirty="0">
                <a:latin typeface="ＭＳ Ｐゴシック" panose="020B0600070205080204" pitchFamily="50" charset="-128"/>
                <a:ea typeface="ＭＳ Ｐゴシック" panose="020B0600070205080204" pitchFamily="50" charset="-128"/>
              </a:rPr>
              <a:t>Web</a:t>
            </a:r>
            <a:r>
              <a:rPr lang="ja-JP" altLang="en-US" dirty="0">
                <a:latin typeface="ＭＳ Ｐゴシック" panose="020B0600070205080204" pitchFamily="50" charset="-128"/>
                <a:ea typeface="ＭＳ Ｐゴシック" panose="020B0600070205080204" pitchFamily="50" charset="-128"/>
              </a:rPr>
              <a:t>ページ作成実験の素材とする</a:t>
            </a:r>
            <a:endParaRPr lang="en-US" altLang="ja-JP"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情報バリアフリー</a:t>
            </a:r>
          </a:p>
          <a:p>
            <a:pPr marL="0" indent="0">
              <a:buNone/>
            </a:pPr>
            <a:r>
              <a:rPr lang="ja-JP" altLang="en-US" dirty="0">
                <a:latin typeface="ＭＳ Ｐゴシック" panose="020B0600070205080204" pitchFamily="50" charset="-128"/>
                <a:ea typeface="ＭＳ Ｐゴシック" panose="020B0600070205080204" pitchFamily="50" charset="-128"/>
              </a:rPr>
              <a:t>➡考えてみよう</a:t>
            </a:r>
          </a:p>
        </p:txBody>
      </p:sp>
    </p:spTree>
    <p:extLst>
      <p:ext uri="{BB962C8B-B14F-4D97-AF65-F5344CB8AC3E}">
        <p14:creationId xmlns:p14="http://schemas.microsoft.com/office/powerpoint/2010/main" val="3547284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0B583DD-DBBD-BB3F-B0BF-4B94D8D98A85}"/>
              </a:ext>
            </a:extLst>
          </p:cNvPr>
          <p:cNvSpPr txBox="1"/>
          <p:nvPr/>
        </p:nvSpPr>
        <p:spPr>
          <a:xfrm>
            <a:off x="870996" y="515601"/>
            <a:ext cx="6094070" cy="523220"/>
          </a:xfrm>
          <a:prstGeom prst="rect">
            <a:avLst/>
          </a:prstGeom>
          <a:noFill/>
        </p:spPr>
        <p:txBody>
          <a:bodyPr wrap="square">
            <a:spAutoFit/>
          </a:bodyPr>
          <a:lstStyle/>
          <a:p>
            <a:pPr algn="l"/>
            <a:r>
              <a:rPr kumimoji="1" lang="ja-JP" altLang="en-US" sz="2800" dirty="0">
                <a:latin typeface="ＭＳ Ｐゴシック" panose="020B0600070205080204" pitchFamily="50" charset="-128"/>
                <a:ea typeface="ＭＳ Ｐゴシック" panose="020B0600070205080204" pitchFamily="50" charset="-128"/>
              </a:rPr>
              <a:t>⑥　　ピクトグラム作成実験　　</a:t>
            </a:r>
          </a:p>
        </p:txBody>
      </p:sp>
      <p:pic>
        <p:nvPicPr>
          <p:cNvPr id="5" name="図 4">
            <a:extLst>
              <a:ext uri="{FF2B5EF4-FFF2-40B4-BE49-F238E27FC236}">
                <a16:creationId xmlns:a16="http://schemas.microsoft.com/office/drawing/2014/main" id="{B8E4AAB7-C207-A86B-8EDD-3ADD737B7616}"/>
              </a:ext>
            </a:extLst>
          </p:cNvPr>
          <p:cNvPicPr>
            <a:picLocks noChangeAspect="1"/>
          </p:cNvPicPr>
          <p:nvPr/>
        </p:nvPicPr>
        <p:blipFill rotWithShape="1">
          <a:blip r:embed="rId4"/>
          <a:srcRect t="69030" r="82816"/>
          <a:stretch/>
        </p:blipFill>
        <p:spPr>
          <a:xfrm>
            <a:off x="717630" y="1273214"/>
            <a:ext cx="3414532" cy="3461693"/>
          </a:xfrm>
          <a:prstGeom prst="rect">
            <a:avLst/>
          </a:prstGeom>
        </p:spPr>
      </p:pic>
      <p:sp>
        <p:nvSpPr>
          <p:cNvPr id="7" name="四角形: 角を丸くする 6">
            <a:extLst>
              <a:ext uri="{FF2B5EF4-FFF2-40B4-BE49-F238E27FC236}">
                <a16:creationId xmlns:a16="http://schemas.microsoft.com/office/drawing/2014/main" id="{A3D93D10-0B7D-8DB6-5126-B9314956C6F2}"/>
              </a:ext>
            </a:extLst>
          </p:cNvPr>
          <p:cNvSpPr/>
          <p:nvPr/>
        </p:nvSpPr>
        <p:spPr>
          <a:xfrm>
            <a:off x="451412" y="4097439"/>
            <a:ext cx="1203767" cy="7060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3998FCE3-B70A-0684-AF29-1C080EC55612}"/>
              </a:ext>
            </a:extLst>
          </p:cNvPr>
          <p:cNvSpPr/>
          <p:nvPr/>
        </p:nvSpPr>
        <p:spPr>
          <a:xfrm>
            <a:off x="1124673" y="1136249"/>
            <a:ext cx="1203767" cy="7060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4E344440-4013-ADAA-CFB4-F5F6DB4BC188}"/>
              </a:ext>
            </a:extLst>
          </p:cNvPr>
          <p:cNvSpPr/>
          <p:nvPr/>
        </p:nvSpPr>
        <p:spPr>
          <a:xfrm>
            <a:off x="451413" y="3613231"/>
            <a:ext cx="3819645" cy="7060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吹き出し: 折線 9">
            <a:extLst>
              <a:ext uri="{FF2B5EF4-FFF2-40B4-BE49-F238E27FC236}">
                <a16:creationId xmlns:a16="http://schemas.microsoft.com/office/drawing/2014/main" id="{CDAC3F59-7B7C-414D-D30A-83E86BDD5F5D}"/>
              </a:ext>
            </a:extLst>
          </p:cNvPr>
          <p:cNvSpPr/>
          <p:nvPr/>
        </p:nvSpPr>
        <p:spPr>
          <a:xfrm>
            <a:off x="3831220" y="1307939"/>
            <a:ext cx="2210765" cy="2870522"/>
          </a:xfrm>
          <a:prstGeom prst="borderCallout2">
            <a:avLst>
              <a:gd name="adj1" fmla="val 48992"/>
              <a:gd name="adj2" fmla="val 44"/>
              <a:gd name="adj3" fmla="val 61492"/>
              <a:gd name="adj4" fmla="val -27138"/>
              <a:gd name="adj5" fmla="val 111290"/>
              <a:gd name="adj6" fmla="val -117871"/>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ＭＳ Ｐゴシック" panose="020B0600070205080204" pitchFamily="50" charset="-128"/>
                <a:ea typeface="ＭＳ Ｐゴシック" panose="020B0600070205080204" pitchFamily="50" charset="-128"/>
              </a:rPr>
              <a:t>画面左下</a:t>
            </a:r>
            <a:r>
              <a:rPr lang="en-US" altLang="ja-JP" dirty="0">
                <a:solidFill>
                  <a:schemeClr val="tx1"/>
                </a:solidFill>
                <a:latin typeface="ＭＳ Ｐゴシック" panose="020B0600070205080204" pitchFamily="50" charset="-128"/>
                <a:ea typeface="ＭＳ Ｐゴシック" panose="020B0600070205080204" pitchFamily="50" charset="-128"/>
              </a:rPr>
              <a:t>Windows</a:t>
            </a:r>
            <a:r>
              <a:rPr lang="ja-JP" altLang="en-US" dirty="0">
                <a:solidFill>
                  <a:schemeClr val="tx1"/>
                </a:solidFill>
                <a:latin typeface="ＭＳ Ｐゴシック" panose="020B0600070205080204" pitchFamily="50" charset="-128"/>
                <a:ea typeface="ＭＳ Ｐゴシック" panose="020B0600070205080204" pitchFamily="50" charset="-128"/>
              </a:rPr>
              <a:t> </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アイコンをクリック</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endParaRPr kumimoji="1" lang="en-US" altLang="ja-JP" dirty="0">
              <a:solidFill>
                <a:schemeClr val="tx1"/>
              </a:solidFill>
              <a:latin typeface="ＭＳ Ｐゴシック" panose="020B0600070205080204" pitchFamily="50" charset="-128"/>
              <a:ea typeface="ＭＳ Ｐゴシック" panose="020B0600070205080204" pitchFamily="50" charset="-128"/>
            </a:endParaRPr>
          </a:p>
          <a:p>
            <a:r>
              <a:rPr lang="en-US" altLang="ja-JP" dirty="0">
                <a:solidFill>
                  <a:schemeClr val="tx1"/>
                </a:solidFill>
                <a:latin typeface="ＭＳ Ｐゴシック" panose="020B0600070205080204" pitchFamily="50" charset="-128"/>
                <a:ea typeface="ＭＳ Ｐゴシック" panose="020B0600070205080204" pitchFamily="50" charset="-128"/>
              </a:rPr>
              <a:t>P</a:t>
            </a:r>
            <a:r>
              <a:rPr lang="ja-JP" altLang="en-US" dirty="0">
                <a:solidFill>
                  <a:schemeClr val="tx1"/>
                </a:solidFill>
                <a:latin typeface="ＭＳ Ｐゴシック" panose="020B0600070205080204" pitchFamily="50" charset="-128"/>
                <a:ea typeface="ＭＳ Ｐゴシック" panose="020B0600070205080204" pitchFamily="50" charset="-128"/>
              </a:rPr>
              <a:t>➡</a:t>
            </a:r>
            <a:r>
              <a:rPr lang="en-US" altLang="ja-JP" dirty="0" err="1">
                <a:solidFill>
                  <a:schemeClr val="tx1"/>
                </a:solidFill>
                <a:latin typeface="ＭＳ Ｐゴシック" panose="020B0600070205080204" pitchFamily="50" charset="-128"/>
                <a:ea typeface="ＭＳ Ｐゴシック" panose="020B0600070205080204" pitchFamily="50" charset="-128"/>
              </a:rPr>
              <a:t>Powerpoint</a:t>
            </a:r>
            <a:r>
              <a:rPr lang="ja-JP" altLang="en-US" dirty="0">
                <a:solidFill>
                  <a:schemeClr val="tx1"/>
                </a:solidFill>
                <a:latin typeface="ＭＳ Ｐゴシック" panose="020B0600070205080204" pitchFamily="50" charset="-128"/>
                <a:ea typeface="ＭＳ Ｐゴシック" panose="020B0600070205080204" pitchFamily="50" charset="-128"/>
              </a:rPr>
              <a:t>を開く</a:t>
            </a:r>
            <a:endParaRPr lang="en-US" altLang="ja-JP" dirty="0">
              <a:solidFill>
                <a:schemeClr val="tx1"/>
              </a:solidFill>
              <a:latin typeface="ＭＳ Ｐゴシック" panose="020B0600070205080204" pitchFamily="50" charset="-128"/>
              <a:ea typeface="ＭＳ Ｐゴシック" panose="020B0600070205080204" pitchFamily="50" charset="-128"/>
            </a:endParaRPr>
          </a:p>
        </p:txBody>
      </p:sp>
      <p:pic>
        <p:nvPicPr>
          <p:cNvPr id="12" name="図 11">
            <a:extLst>
              <a:ext uri="{FF2B5EF4-FFF2-40B4-BE49-F238E27FC236}">
                <a16:creationId xmlns:a16="http://schemas.microsoft.com/office/drawing/2014/main" id="{6B38CD25-9BC4-D11D-E7FC-8936EB5AF575}"/>
              </a:ext>
            </a:extLst>
          </p:cNvPr>
          <p:cNvPicPr>
            <a:picLocks noChangeAspect="1"/>
          </p:cNvPicPr>
          <p:nvPr/>
        </p:nvPicPr>
        <p:blipFill rotWithShape="1">
          <a:blip r:embed="rId5"/>
          <a:srcRect l="3797" r="78070" b="49705"/>
          <a:stretch/>
        </p:blipFill>
        <p:spPr>
          <a:xfrm>
            <a:off x="6458671" y="1307939"/>
            <a:ext cx="3449257" cy="5381563"/>
          </a:xfrm>
          <a:prstGeom prst="rect">
            <a:avLst/>
          </a:prstGeom>
        </p:spPr>
      </p:pic>
      <p:sp>
        <p:nvSpPr>
          <p:cNvPr id="13" name="四角形: 角を丸くする 12">
            <a:extLst>
              <a:ext uri="{FF2B5EF4-FFF2-40B4-BE49-F238E27FC236}">
                <a16:creationId xmlns:a16="http://schemas.microsoft.com/office/drawing/2014/main" id="{D3C31E38-E1F7-BB82-BA89-04F09FB678E2}"/>
              </a:ext>
            </a:extLst>
          </p:cNvPr>
          <p:cNvSpPr/>
          <p:nvPr/>
        </p:nvSpPr>
        <p:spPr>
          <a:xfrm>
            <a:off x="6219463" y="1554867"/>
            <a:ext cx="1203767" cy="7060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462DCD5A-9552-1AD1-F8AD-4B9636F6FE9D}"/>
              </a:ext>
            </a:extLst>
          </p:cNvPr>
          <p:cNvSpPr/>
          <p:nvPr/>
        </p:nvSpPr>
        <p:spPr>
          <a:xfrm>
            <a:off x="8061767" y="2054506"/>
            <a:ext cx="943338" cy="109380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57028C49-2ACC-DC62-3A9A-CE10C6C6B0DA}"/>
              </a:ext>
            </a:extLst>
          </p:cNvPr>
          <p:cNvSpPr/>
          <p:nvPr/>
        </p:nvSpPr>
        <p:spPr>
          <a:xfrm>
            <a:off x="8142790" y="5573211"/>
            <a:ext cx="1707266" cy="11169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吹き出し: 折線 15">
            <a:extLst>
              <a:ext uri="{FF2B5EF4-FFF2-40B4-BE49-F238E27FC236}">
                <a16:creationId xmlns:a16="http://schemas.microsoft.com/office/drawing/2014/main" id="{1544FC3F-70D8-B1E9-5D74-94F253753FEA}"/>
              </a:ext>
            </a:extLst>
          </p:cNvPr>
          <p:cNvSpPr/>
          <p:nvPr/>
        </p:nvSpPr>
        <p:spPr>
          <a:xfrm>
            <a:off x="9562618" y="1309868"/>
            <a:ext cx="2210765" cy="2870522"/>
          </a:xfrm>
          <a:prstGeom prst="borderCallout2">
            <a:avLst>
              <a:gd name="adj1" fmla="val 48992"/>
              <a:gd name="adj2" fmla="val 44"/>
              <a:gd name="adj3" fmla="val 16735"/>
              <a:gd name="adj4" fmla="val -26614"/>
              <a:gd name="adj5" fmla="val 17742"/>
              <a:gd name="adj6" fmla="val -116300"/>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ＭＳ Ｐゴシック" panose="020B0600070205080204" pitchFamily="50" charset="-128"/>
                <a:ea typeface="ＭＳ Ｐゴシック" panose="020B0600070205080204" pitchFamily="50" charset="-128"/>
              </a:rPr>
              <a:t>メニューバーホーム</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➡新しいスライド</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➡白紙</a:t>
            </a:r>
            <a:endParaRPr lang="en-US" altLang="ja-JP" dirty="0">
              <a:solidFill>
                <a:schemeClr val="tx1"/>
              </a:solidFill>
              <a:latin typeface="ＭＳ Ｐゴシック" panose="020B0600070205080204" pitchFamily="50" charset="-128"/>
              <a:ea typeface="ＭＳ Ｐゴシック" panose="020B0600070205080204" pitchFamily="50" charset="-128"/>
            </a:endParaRPr>
          </a:p>
        </p:txBody>
      </p:sp>
      <p:sp>
        <p:nvSpPr>
          <p:cNvPr id="17" name="正方形/長方形 16">
            <a:extLst>
              <a:ext uri="{FF2B5EF4-FFF2-40B4-BE49-F238E27FC236}">
                <a16:creationId xmlns:a16="http://schemas.microsoft.com/office/drawing/2014/main" id="{BE10D77F-9C16-D1DC-54CD-766F4C450A14}"/>
              </a:ext>
            </a:extLst>
          </p:cNvPr>
          <p:cNvSpPr/>
          <p:nvPr/>
        </p:nvSpPr>
        <p:spPr>
          <a:xfrm>
            <a:off x="6377650" y="6250329"/>
            <a:ext cx="1493135" cy="4629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73996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EF30D7-B360-F94B-6250-B38D78A06A5D}"/>
              </a:ext>
            </a:extLst>
          </p:cNvPr>
          <p:cNvPicPr>
            <a:picLocks noChangeAspect="1"/>
          </p:cNvPicPr>
          <p:nvPr/>
        </p:nvPicPr>
        <p:blipFill rotWithShape="1">
          <a:blip r:embed="rId3"/>
          <a:srcRect t="3712" r="65063" b="11056"/>
          <a:stretch/>
        </p:blipFill>
        <p:spPr>
          <a:xfrm>
            <a:off x="625032" y="254642"/>
            <a:ext cx="4595149" cy="6305842"/>
          </a:xfrm>
          <a:prstGeom prst="rect">
            <a:avLst/>
          </a:prstGeom>
          <a:ln w="38100">
            <a:solidFill>
              <a:srgbClr val="FF0000"/>
            </a:solidFill>
          </a:ln>
        </p:spPr>
      </p:pic>
      <p:sp>
        <p:nvSpPr>
          <p:cNvPr id="4" name="正方形/長方形 3">
            <a:extLst>
              <a:ext uri="{FF2B5EF4-FFF2-40B4-BE49-F238E27FC236}">
                <a16:creationId xmlns:a16="http://schemas.microsoft.com/office/drawing/2014/main" id="{89038678-922C-70BF-A412-19B77707B2F5}"/>
              </a:ext>
            </a:extLst>
          </p:cNvPr>
          <p:cNvSpPr/>
          <p:nvPr/>
        </p:nvSpPr>
        <p:spPr>
          <a:xfrm>
            <a:off x="972273" y="4710896"/>
            <a:ext cx="1493135" cy="85652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AB9604E-3E90-DDC5-7F07-CB5CE19C0623}"/>
              </a:ext>
            </a:extLst>
          </p:cNvPr>
          <p:cNvSpPr/>
          <p:nvPr/>
        </p:nvSpPr>
        <p:spPr>
          <a:xfrm>
            <a:off x="974202" y="5719823"/>
            <a:ext cx="1493135" cy="85652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48B72E3B-0E5F-406C-8DB8-F3124FB25045}"/>
              </a:ext>
            </a:extLst>
          </p:cNvPr>
          <p:cNvSpPr/>
          <p:nvPr/>
        </p:nvSpPr>
        <p:spPr>
          <a:xfrm>
            <a:off x="1578015" y="142755"/>
            <a:ext cx="1963838" cy="111888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1687DC4D-AEF9-FB42-E47B-72899897A101}"/>
              </a:ext>
            </a:extLst>
          </p:cNvPr>
          <p:cNvSpPr/>
          <p:nvPr/>
        </p:nvSpPr>
        <p:spPr>
          <a:xfrm>
            <a:off x="2978552" y="1103454"/>
            <a:ext cx="2253205" cy="529734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折線 7">
            <a:extLst>
              <a:ext uri="{FF2B5EF4-FFF2-40B4-BE49-F238E27FC236}">
                <a16:creationId xmlns:a16="http://schemas.microsoft.com/office/drawing/2014/main" id="{A5AD3D48-68EB-9C15-F18F-F7C9197868E2}"/>
              </a:ext>
            </a:extLst>
          </p:cNvPr>
          <p:cNvSpPr/>
          <p:nvPr/>
        </p:nvSpPr>
        <p:spPr>
          <a:xfrm>
            <a:off x="5337858" y="221847"/>
            <a:ext cx="2023641" cy="2127813"/>
          </a:xfrm>
          <a:prstGeom prst="borderCallout2">
            <a:avLst>
              <a:gd name="adj1" fmla="val 48992"/>
              <a:gd name="adj2" fmla="val 44"/>
              <a:gd name="adj3" fmla="val 16735"/>
              <a:gd name="adj4" fmla="val -26614"/>
              <a:gd name="adj5" fmla="val 17339"/>
              <a:gd name="adj6" fmla="val -88551"/>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ＭＳ Ｐゴシック" panose="020B0600070205080204" pitchFamily="50" charset="-128"/>
                <a:ea typeface="ＭＳ Ｐゴシック" panose="020B0600070205080204" pitchFamily="50" charset="-128"/>
              </a:rPr>
              <a:t>メニューバー</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➡挿入</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➡図形</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➡テンプレート</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クリックで指定</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➡白紙に範囲指定</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➡反映</a:t>
            </a:r>
            <a:endParaRPr lang="en-US" altLang="ja-JP"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四角形: 角を丸くする 9">
            <a:extLst>
              <a:ext uri="{FF2B5EF4-FFF2-40B4-BE49-F238E27FC236}">
                <a16:creationId xmlns:a16="http://schemas.microsoft.com/office/drawing/2014/main" id="{00D9E229-DEB8-A484-34E5-BB4BD94CBD2B}"/>
              </a:ext>
            </a:extLst>
          </p:cNvPr>
          <p:cNvSpPr/>
          <p:nvPr/>
        </p:nvSpPr>
        <p:spPr>
          <a:xfrm>
            <a:off x="3674962" y="3304574"/>
            <a:ext cx="364603" cy="3646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左右 11">
            <a:extLst>
              <a:ext uri="{FF2B5EF4-FFF2-40B4-BE49-F238E27FC236}">
                <a16:creationId xmlns:a16="http://schemas.microsoft.com/office/drawing/2014/main" id="{F8A325F6-14E1-384B-0AD0-0297CB465C5D}"/>
              </a:ext>
            </a:extLst>
          </p:cNvPr>
          <p:cNvSpPr/>
          <p:nvPr/>
        </p:nvSpPr>
        <p:spPr>
          <a:xfrm>
            <a:off x="5359079" y="2696901"/>
            <a:ext cx="2372810" cy="11574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D5AAFCBF-046E-2A26-F4DD-BCE0C8671C0C}"/>
              </a:ext>
            </a:extLst>
          </p:cNvPr>
          <p:cNvPicPr>
            <a:picLocks noChangeAspect="1"/>
          </p:cNvPicPr>
          <p:nvPr/>
        </p:nvPicPr>
        <p:blipFill rotWithShape="1">
          <a:blip r:embed="rId4"/>
          <a:srcRect l="17658" r="57469" b="61013"/>
          <a:stretch/>
        </p:blipFill>
        <p:spPr>
          <a:xfrm>
            <a:off x="7789761" y="254642"/>
            <a:ext cx="3912244" cy="3449345"/>
          </a:xfrm>
          <a:prstGeom prst="rect">
            <a:avLst/>
          </a:prstGeom>
        </p:spPr>
      </p:pic>
      <p:sp>
        <p:nvSpPr>
          <p:cNvPr id="15" name="四角形: 角を丸くする 14">
            <a:extLst>
              <a:ext uri="{FF2B5EF4-FFF2-40B4-BE49-F238E27FC236}">
                <a16:creationId xmlns:a16="http://schemas.microsoft.com/office/drawing/2014/main" id="{9E2A8FB5-B7F2-AF10-F648-4E4D28806511}"/>
              </a:ext>
            </a:extLst>
          </p:cNvPr>
          <p:cNvSpPr/>
          <p:nvPr/>
        </p:nvSpPr>
        <p:spPr>
          <a:xfrm>
            <a:off x="9742025" y="852670"/>
            <a:ext cx="1427545" cy="37424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3D553F6C-DEB4-CEE6-E4D7-4133DE64E6C8}"/>
              </a:ext>
            </a:extLst>
          </p:cNvPr>
          <p:cNvSpPr/>
          <p:nvPr/>
        </p:nvSpPr>
        <p:spPr>
          <a:xfrm>
            <a:off x="9813402" y="3252486"/>
            <a:ext cx="1645534" cy="45141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左右 16">
            <a:extLst>
              <a:ext uri="{FF2B5EF4-FFF2-40B4-BE49-F238E27FC236}">
                <a16:creationId xmlns:a16="http://schemas.microsoft.com/office/drawing/2014/main" id="{0A706D09-C362-C003-81FA-BAD5B6841E24}"/>
              </a:ext>
            </a:extLst>
          </p:cNvPr>
          <p:cNvSpPr/>
          <p:nvPr/>
        </p:nvSpPr>
        <p:spPr>
          <a:xfrm rot="1635465">
            <a:off x="6886937" y="4560425"/>
            <a:ext cx="3067291" cy="1446835"/>
          </a:xfrm>
          <a:prstGeom prst="leftRightArrow">
            <a:avLst/>
          </a:prstGeom>
          <a:solidFill>
            <a:schemeClr val="accent6">
              <a:lumMod val="40000"/>
              <a:lumOff val="6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62122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2"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0A62DF-F042-FFC0-5A16-0CCF23A48097}"/>
              </a:ext>
            </a:extLst>
          </p:cNvPr>
          <p:cNvSpPr>
            <a:spLocks noGrp="1"/>
          </p:cNvSpPr>
          <p:nvPr>
            <p:ph type="title"/>
          </p:nvPr>
        </p:nvSpPr>
        <p:spPr>
          <a:xfrm>
            <a:off x="320675" y="291124"/>
            <a:ext cx="10515600" cy="568325"/>
          </a:xfrm>
        </p:spPr>
        <p:txBody>
          <a:bodyPr/>
          <a:lstStyle/>
          <a:p>
            <a:r>
              <a:rPr kumimoji="1" lang="ja-JP" altLang="en-US" sz="2400" dirty="0">
                <a:latin typeface="ＭＳ Ｐゴシック" panose="020B0600070205080204" pitchFamily="50" charset="-128"/>
                <a:ea typeface="ＭＳ Ｐゴシック" panose="020B0600070205080204" pitchFamily="50" charset="-128"/>
              </a:rPr>
              <a:t>①　情報デザイン</a:t>
            </a:r>
          </a:p>
        </p:txBody>
      </p:sp>
      <p:sp>
        <p:nvSpPr>
          <p:cNvPr id="3" name="コンテンツ プレースホルダー 2">
            <a:extLst>
              <a:ext uri="{FF2B5EF4-FFF2-40B4-BE49-F238E27FC236}">
                <a16:creationId xmlns:a16="http://schemas.microsoft.com/office/drawing/2014/main" id="{0F506950-D4FF-6255-A617-660CE2A188E1}"/>
              </a:ext>
            </a:extLst>
          </p:cNvPr>
          <p:cNvSpPr>
            <a:spLocks noGrp="1"/>
          </p:cNvSpPr>
          <p:nvPr>
            <p:ph idx="1"/>
          </p:nvPr>
        </p:nvSpPr>
        <p:spPr>
          <a:xfrm>
            <a:off x="315789" y="1050436"/>
            <a:ext cx="11268075" cy="3775075"/>
          </a:xfrm>
        </p:spPr>
        <p:txBody>
          <a:bodyPr>
            <a:normAutofit/>
          </a:bodyPr>
          <a:lstStyle/>
          <a:p>
            <a:r>
              <a:rPr kumimoji="1" lang="ja-JP" altLang="en-US" sz="2400" dirty="0">
                <a:latin typeface="ＭＳ Ｐゴシック" panose="020B0600070205080204" pitchFamily="50" charset="-128"/>
                <a:ea typeface="ＭＳ Ｐゴシック" panose="020B0600070205080204" pitchFamily="50" charset="-128"/>
              </a:rPr>
              <a:t>　効果的なコミュニケーションや問題解決のために，情報を整理したり，目的や意図をもった情報を受け手に対してわかりやすく伝達したり，操作性を高めたりするためのデザインの基礎知識や表現方法およびその技術のこと。</a:t>
            </a:r>
          </a:p>
          <a:p>
            <a:pPr marL="0" indent="0">
              <a:buNone/>
            </a:pPr>
            <a:r>
              <a:rPr kumimoji="1" lang="ja-JP" altLang="en-US" sz="2400" dirty="0">
                <a:latin typeface="ＭＳ Ｐゴシック" panose="020B0600070205080204" pitchFamily="50" charset="-128"/>
                <a:ea typeface="ＭＳ Ｐゴシック" panose="020B0600070205080204" pitchFamily="50" charset="-128"/>
              </a:rPr>
              <a:t>①</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p>
          <a:p>
            <a:r>
              <a:rPr kumimoji="1" lang="ja-JP" altLang="en-US" sz="2400" dirty="0">
                <a:latin typeface="ＭＳ Ｐゴシック" panose="020B0600070205080204" pitchFamily="50" charset="-128"/>
                <a:ea typeface="ＭＳ Ｐゴシック" panose="020B0600070205080204" pitchFamily="50" charset="-128"/>
              </a:rPr>
              <a:t>文字の書体のことを</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と呼ぶ。</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長文などに利用される。読みやすい。一般的に文章ではゴシック体より読みやすいといわれる。</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見出し等に使われる。強調できる。一般的に見出しはゴシック体を使うべきとされている。</a:t>
            </a:r>
          </a:p>
        </p:txBody>
      </p:sp>
      <p:sp>
        <p:nvSpPr>
          <p:cNvPr id="4" name="テキスト ボックス 3">
            <a:extLst>
              <a:ext uri="{FF2B5EF4-FFF2-40B4-BE49-F238E27FC236}">
                <a16:creationId xmlns:a16="http://schemas.microsoft.com/office/drawing/2014/main" id="{67BDBB4F-85FE-15F1-D4EA-BDC7787BCF1F}"/>
              </a:ext>
            </a:extLst>
          </p:cNvPr>
          <p:cNvSpPr txBox="1"/>
          <p:nvPr/>
        </p:nvSpPr>
        <p:spPr>
          <a:xfrm>
            <a:off x="6320314" y="5600700"/>
            <a:ext cx="207348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文字の工夫</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07EE8091-6E9B-D1CD-942D-E08443CA3210}"/>
              </a:ext>
            </a:extLst>
          </p:cNvPr>
          <p:cNvSpPr txBox="1"/>
          <p:nvPr/>
        </p:nvSpPr>
        <p:spPr>
          <a:xfrm>
            <a:off x="3906732" y="5564515"/>
            <a:ext cx="207348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フォント</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748F2D2-7BF4-9EBF-A91B-4C767F7FBE5E}"/>
              </a:ext>
            </a:extLst>
          </p:cNvPr>
          <p:cNvSpPr txBox="1"/>
          <p:nvPr/>
        </p:nvSpPr>
        <p:spPr>
          <a:xfrm>
            <a:off x="8777240" y="5628342"/>
            <a:ext cx="207348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明朝体</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E0412DA6-7498-71F2-2B80-B55ECE976507}"/>
              </a:ext>
            </a:extLst>
          </p:cNvPr>
          <p:cNvSpPr txBox="1"/>
          <p:nvPr/>
        </p:nvSpPr>
        <p:spPr>
          <a:xfrm>
            <a:off x="1852565" y="5540345"/>
            <a:ext cx="2073484"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ゴシック体</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9509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2F8335-244F-085D-1125-392A02F892E8}"/>
              </a:ext>
            </a:extLst>
          </p:cNvPr>
          <p:cNvPicPr>
            <a:picLocks noChangeAspect="1"/>
          </p:cNvPicPr>
          <p:nvPr/>
        </p:nvPicPr>
        <p:blipFill rotWithShape="1">
          <a:blip r:embed="rId4"/>
          <a:srcRect l="21427" t="3376" r="25679" b="49367"/>
          <a:stretch/>
        </p:blipFill>
        <p:spPr>
          <a:xfrm>
            <a:off x="324093" y="324091"/>
            <a:ext cx="8383544" cy="4213185"/>
          </a:xfrm>
          <a:prstGeom prst="rect">
            <a:avLst/>
          </a:prstGeom>
        </p:spPr>
      </p:pic>
      <p:sp>
        <p:nvSpPr>
          <p:cNvPr id="5" name="四角形: 角を丸くする 4">
            <a:extLst>
              <a:ext uri="{FF2B5EF4-FFF2-40B4-BE49-F238E27FC236}">
                <a16:creationId xmlns:a16="http://schemas.microsoft.com/office/drawing/2014/main" id="{25F93F60-58F8-1446-0842-416F030F03E4}"/>
              </a:ext>
            </a:extLst>
          </p:cNvPr>
          <p:cNvSpPr/>
          <p:nvPr/>
        </p:nvSpPr>
        <p:spPr>
          <a:xfrm>
            <a:off x="491924" y="237283"/>
            <a:ext cx="897038" cy="49192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81271DE9-DDBB-6E4F-4EB9-2281D3DEAEA0}"/>
              </a:ext>
            </a:extLst>
          </p:cNvPr>
          <p:cNvSpPr/>
          <p:nvPr/>
        </p:nvSpPr>
        <p:spPr>
          <a:xfrm>
            <a:off x="6188597" y="598027"/>
            <a:ext cx="2330369" cy="179793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230DFB1F-87B2-619F-9B51-BF464D08C2A7}"/>
              </a:ext>
            </a:extLst>
          </p:cNvPr>
          <p:cNvSpPr/>
          <p:nvPr/>
        </p:nvSpPr>
        <p:spPr>
          <a:xfrm>
            <a:off x="6919731" y="738852"/>
            <a:ext cx="1981201" cy="22184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65BB0AA-57DF-800A-EBAF-17514548B2EF}"/>
              </a:ext>
            </a:extLst>
          </p:cNvPr>
          <p:cNvSpPr/>
          <p:nvPr/>
        </p:nvSpPr>
        <p:spPr>
          <a:xfrm>
            <a:off x="3619018" y="1813369"/>
            <a:ext cx="897038" cy="49192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48298B33-64DC-1DB6-0D91-2A123A8057F6}"/>
              </a:ext>
            </a:extLst>
          </p:cNvPr>
          <p:cNvPicPr>
            <a:picLocks noChangeAspect="1"/>
          </p:cNvPicPr>
          <p:nvPr/>
        </p:nvPicPr>
        <p:blipFill rotWithShape="1">
          <a:blip r:embed="rId5"/>
          <a:srcRect l="63703" t="19241" r="18069" b="40760"/>
          <a:stretch/>
        </p:blipFill>
        <p:spPr>
          <a:xfrm>
            <a:off x="8762036" y="1400537"/>
            <a:ext cx="2928396" cy="3614738"/>
          </a:xfrm>
          <a:prstGeom prst="rect">
            <a:avLst/>
          </a:prstGeom>
          <a:noFill/>
          <a:ln w="38100">
            <a:solidFill>
              <a:srgbClr val="FF0000"/>
            </a:solidFill>
          </a:ln>
        </p:spPr>
      </p:pic>
      <p:sp>
        <p:nvSpPr>
          <p:cNvPr id="11" name="矢印: 左右 10">
            <a:extLst>
              <a:ext uri="{FF2B5EF4-FFF2-40B4-BE49-F238E27FC236}">
                <a16:creationId xmlns:a16="http://schemas.microsoft.com/office/drawing/2014/main" id="{F8CAFE49-4847-72B4-8260-F78FCAA1C33A}"/>
              </a:ext>
            </a:extLst>
          </p:cNvPr>
          <p:cNvSpPr/>
          <p:nvPr/>
        </p:nvSpPr>
        <p:spPr>
          <a:xfrm rot="1635465">
            <a:off x="4145879" y="4152247"/>
            <a:ext cx="2091764" cy="1017471"/>
          </a:xfrm>
          <a:prstGeom prst="leftRightArrow">
            <a:avLst/>
          </a:prstGeom>
          <a:solidFill>
            <a:schemeClr val="accent6">
              <a:lumMod val="40000"/>
              <a:lumOff val="60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7FF1BC34-12CB-2B08-9E87-C4A87CCE363E}"/>
              </a:ext>
            </a:extLst>
          </p:cNvPr>
          <p:cNvPicPr>
            <a:picLocks noChangeAspect="1"/>
          </p:cNvPicPr>
          <p:nvPr/>
        </p:nvPicPr>
        <p:blipFill rotWithShape="1">
          <a:blip r:embed="rId6"/>
          <a:srcRect l="59051" t="7595" r="13513" b="27257"/>
          <a:stretch/>
        </p:blipFill>
        <p:spPr>
          <a:xfrm>
            <a:off x="173621" y="2048719"/>
            <a:ext cx="3345084" cy="4467828"/>
          </a:xfrm>
          <a:prstGeom prst="rect">
            <a:avLst/>
          </a:prstGeom>
        </p:spPr>
      </p:pic>
      <p:sp>
        <p:nvSpPr>
          <p:cNvPr id="14" name="四角形: 角を丸くする 13">
            <a:extLst>
              <a:ext uri="{FF2B5EF4-FFF2-40B4-BE49-F238E27FC236}">
                <a16:creationId xmlns:a16="http://schemas.microsoft.com/office/drawing/2014/main" id="{F848B27F-7FDF-E24F-D89D-810F973A61A5}"/>
              </a:ext>
            </a:extLst>
          </p:cNvPr>
          <p:cNvSpPr/>
          <p:nvPr/>
        </p:nvSpPr>
        <p:spPr>
          <a:xfrm>
            <a:off x="171691" y="2000492"/>
            <a:ext cx="592238" cy="67325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91B1A154-5EA9-AC86-1EE6-4C0B55A076B7}"/>
              </a:ext>
            </a:extLst>
          </p:cNvPr>
          <p:cNvSpPr/>
          <p:nvPr/>
        </p:nvSpPr>
        <p:spPr>
          <a:xfrm>
            <a:off x="162046" y="5845216"/>
            <a:ext cx="1053296" cy="7292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C1979B86-0DF5-5838-9D70-40D47767150C}"/>
              </a:ext>
            </a:extLst>
          </p:cNvPr>
          <p:cNvPicPr>
            <a:picLocks noChangeAspect="1"/>
          </p:cNvPicPr>
          <p:nvPr/>
        </p:nvPicPr>
        <p:blipFill rotWithShape="1">
          <a:blip r:embed="rId7"/>
          <a:srcRect l="37973" t="54068" r="36678" b="23544"/>
          <a:stretch/>
        </p:blipFill>
        <p:spPr>
          <a:xfrm>
            <a:off x="3715473" y="3842794"/>
            <a:ext cx="5498435" cy="2731625"/>
          </a:xfrm>
          <a:prstGeom prst="rect">
            <a:avLst/>
          </a:prstGeom>
          <a:ln w="38100">
            <a:solidFill>
              <a:srgbClr val="FF0000"/>
            </a:solidFill>
          </a:ln>
        </p:spPr>
      </p:pic>
      <p:sp>
        <p:nvSpPr>
          <p:cNvPr id="18" name="四角形: 角を丸くする 17">
            <a:extLst>
              <a:ext uri="{FF2B5EF4-FFF2-40B4-BE49-F238E27FC236}">
                <a16:creationId xmlns:a16="http://schemas.microsoft.com/office/drawing/2014/main" id="{26C888AB-CEE8-31F0-B252-1697CD06B420}"/>
              </a:ext>
            </a:extLst>
          </p:cNvPr>
          <p:cNvSpPr/>
          <p:nvPr/>
        </p:nvSpPr>
        <p:spPr>
          <a:xfrm>
            <a:off x="7444451" y="5442032"/>
            <a:ext cx="1053296" cy="7292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9620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1.25E-6 3.7037E-7 L 0.22839 0.16759 " pathEditMode="relative" rAng="0" ptsTypes="AA">
                                      <p:cBhvr>
                                        <p:cTn id="30" dur="2000" fill="hold"/>
                                        <p:tgtEl>
                                          <p:spTgt spid="11"/>
                                        </p:tgtEl>
                                        <p:attrNameLst>
                                          <p:attrName>ppt_x</p:attrName>
                                          <p:attrName>ppt_y</p:attrName>
                                        </p:attrNameLst>
                                      </p:cBhvr>
                                      <p:rCtr x="11419" y="8380"/>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1" grpId="1" animBg="1"/>
      <p:bldP spid="14" grpId="0" animBg="1"/>
      <p:bldP spid="15"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EA54257-33D7-EB35-4897-5218C4FEC099}"/>
              </a:ext>
            </a:extLst>
          </p:cNvPr>
          <p:cNvPicPr>
            <a:picLocks noChangeAspect="1"/>
          </p:cNvPicPr>
          <p:nvPr/>
        </p:nvPicPr>
        <p:blipFill rotWithShape="1">
          <a:blip r:embed="rId4"/>
          <a:srcRect t="3545" r="41234" b="52236"/>
          <a:stretch/>
        </p:blipFill>
        <p:spPr>
          <a:xfrm>
            <a:off x="319011" y="1643604"/>
            <a:ext cx="11278822" cy="4773912"/>
          </a:xfrm>
          <a:prstGeom prst="rect">
            <a:avLst/>
          </a:prstGeom>
        </p:spPr>
      </p:pic>
      <p:pic>
        <p:nvPicPr>
          <p:cNvPr id="7" name="図 6">
            <a:extLst>
              <a:ext uri="{FF2B5EF4-FFF2-40B4-BE49-F238E27FC236}">
                <a16:creationId xmlns:a16="http://schemas.microsoft.com/office/drawing/2014/main" id="{CBD7B1D3-7A1D-D322-BD18-D53CE194AA39}"/>
              </a:ext>
            </a:extLst>
          </p:cNvPr>
          <p:cNvPicPr>
            <a:picLocks noChangeAspect="1"/>
          </p:cNvPicPr>
          <p:nvPr/>
        </p:nvPicPr>
        <p:blipFill rotWithShape="1">
          <a:blip r:embed="rId5"/>
          <a:srcRect r="94778" b="85147"/>
          <a:stretch/>
        </p:blipFill>
        <p:spPr>
          <a:xfrm>
            <a:off x="381963" y="405113"/>
            <a:ext cx="1284791" cy="2055664"/>
          </a:xfrm>
          <a:prstGeom prst="rect">
            <a:avLst/>
          </a:prstGeom>
        </p:spPr>
      </p:pic>
      <p:sp>
        <p:nvSpPr>
          <p:cNvPr id="8" name="四角形: 角を丸くする 7">
            <a:extLst>
              <a:ext uri="{FF2B5EF4-FFF2-40B4-BE49-F238E27FC236}">
                <a16:creationId xmlns:a16="http://schemas.microsoft.com/office/drawing/2014/main" id="{C0D6CD82-F976-5A72-D194-4526A4DFE41C}"/>
              </a:ext>
            </a:extLst>
          </p:cNvPr>
          <p:cNvSpPr/>
          <p:nvPr/>
        </p:nvSpPr>
        <p:spPr>
          <a:xfrm>
            <a:off x="302871" y="800584"/>
            <a:ext cx="1053296" cy="7292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D6396AD0-2A4C-A089-EC06-B496565F564E}"/>
              </a:ext>
            </a:extLst>
          </p:cNvPr>
          <p:cNvSpPr/>
          <p:nvPr/>
        </p:nvSpPr>
        <p:spPr>
          <a:xfrm>
            <a:off x="96455" y="4899951"/>
            <a:ext cx="2218482" cy="7292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734544BB-CF38-55C6-A032-30E091EF05D9}"/>
              </a:ext>
            </a:extLst>
          </p:cNvPr>
          <p:cNvSpPr/>
          <p:nvPr/>
        </p:nvSpPr>
        <p:spPr>
          <a:xfrm>
            <a:off x="2561863" y="5825926"/>
            <a:ext cx="1859666" cy="3781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9C7F535-B79A-7D82-058F-5D26698EB610}"/>
              </a:ext>
            </a:extLst>
          </p:cNvPr>
          <p:cNvSpPr/>
          <p:nvPr/>
        </p:nvSpPr>
        <p:spPr>
          <a:xfrm>
            <a:off x="5422739" y="4398379"/>
            <a:ext cx="2598518" cy="41668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4B18897-334D-BFB9-6310-3751E7D77F84}"/>
              </a:ext>
            </a:extLst>
          </p:cNvPr>
          <p:cNvSpPr/>
          <p:nvPr/>
        </p:nvSpPr>
        <p:spPr>
          <a:xfrm>
            <a:off x="5964821" y="5652305"/>
            <a:ext cx="5424668" cy="79479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4F52C1A3-EFEA-C781-174B-2DCB41046ACC}"/>
              </a:ext>
            </a:extLst>
          </p:cNvPr>
          <p:cNvPicPr>
            <a:picLocks noChangeAspect="1"/>
          </p:cNvPicPr>
          <p:nvPr/>
        </p:nvPicPr>
        <p:blipFill rotWithShape="1">
          <a:blip r:embed="rId6"/>
          <a:srcRect l="29233" t="40909" r="30710" b="41818"/>
          <a:stretch/>
        </p:blipFill>
        <p:spPr>
          <a:xfrm>
            <a:off x="1724891" y="207816"/>
            <a:ext cx="8053865" cy="1953493"/>
          </a:xfrm>
          <a:prstGeom prst="rect">
            <a:avLst/>
          </a:prstGeom>
          <a:ln w="38100">
            <a:solidFill>
              <a:srgbClr val="FF0000"/>
            </a:solidFill>
          </a:ln>
        </p:spPr>
      </p:pic>
      <p:sp>
        <p:nvSpPr>
          <p:cNvPr id="15" name="四角形: 角を丸くする 14">
            <a:extLst>
              <a:ext uri="{FF2B5EF4-FFF2-40B4-BE49-F238E27FC236}">
                <a16:creationId xmlns:a16="http://schemas.microsoft.com/office/drawing/2014/main" id="{106DEE46-E5CE-190F-B418-97816A8DB8F7}"/>
              </a:ext>
            </a:extLst>
          </p:cNvPr>
          <p:cNvSpPr/>
          <p:nvPr/>
        </p:nvSpPr>
        <p:spPr>
          <a:xfrm>
            <a:off x="2652969" y="167437"/>
            <a:ext cx="3010075" cy="7781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63738911-29FC-9413-6ED2-E7F074EAFC33}"/>
              </a:ext>
            </a:extLst>
          </p:cNvPr>
          <p:cNvSpPr/>
          <p:nvPr/>
        </p:nvSpPr>
        <p:spPr>
          <a:xfrm>
            <a:off x="8447634" y="1473229"/>
            <a:ext cx="1527640" cy="77120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5522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3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E70F543-B453-B00A-8ED4-B3A20EA58609}"/>
              </a:ext>
            </a:extLst>
          </p:cNvPr>
          <p:cNvPicPr>
            <a:picLocks noChangeAspect="1"/>
          </p:cNvPicPr>
          <p:nvPr/>
        </p:nvPicPr>
        <p:blipFill rotWithShape="1">
          <a:blip r:embed="rId3"/>
          <a:srcRect r="94778" b="85147"/>
          <a:stretch/>
        </p:blipFill>
        <p:spPr>
          <a:xfrm>
            <a:off x="381963" y="405113"/>
            <a:ext cx="1284791" cy="2055664"/>
          </a:xfrm>
          <a:prstGeom prst="rect">
            <a:avLst/>
          </a:prstGeom>
        </p:spPr>
      </p:pic>
      <p:sp>
        <p:nvSpPr>
          <p:cNvPr id="3" name="四角形: 角を丸くする 2">
            <a:extLst>
              <a:ext uri="{FF2B5EF4-FFF2-40B4-BE49-F238E27FC236}">
                <a16:creationId xmlns:a16="http://schemas.microsoft.com/office/drawing/2014/main" id="{8E8E83DA-E69A-CF87-5AB8-BA7FD8327C65}"/>
              </a:ext>
            </a:extLst>
          </p:cNvPr>
          <p:cNvSpPr/>
          <p:nvPr/>
        </p:nvSpPr>
        <p:spPr>
          <a:xfrm>
            <a:off x="302871" y="800584"/>
            <a:ext cx="1053296" cy="7292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83F03CE-5A77-BD6F-9753-A317A0C7F9D8}"/>
              </a:ext>
            </a:extLst>
          </p:cNvPr>
          <p:cNvPicPr>
            <a:picLocks noChangeAspect="1"/>
          </p:cNvPicPr>
          <p:nvPr/>
        </p:nvPicPr>
        <p:blipFill rotWithShape="1">
          <a:blip r:embed="rId4"/>
          <a:srcRect r="30127" b="41941"/>
          <a:stretch/>
        </p:blipFill>
        <p:spPr>
          <a:xfrm>
            <a:off x="541588" y="1099595"/>
            <a:ext cx="11317349" cy="5289630"/>
          </a:xfrm>
          <a:prstGeom prst="rect">
            <a:avLst/>
          </a:prstGeom>
          <a:ln w="38100">
            <a:solidFill>
              <a:srgbClr val="FF0000"/>
            </a:solidFill>
          </a:ln>
        </p:spPr>
      </p:pic>
      <p:sp>
        <p:nvSpPr>
          <p:cNvPr id="6" name="四角形: 角を丸くする 5">
            <a:extLst>
              <a:ext uri="{FF2B5EF4-FFF2-40B4-BE49-F238E27FC236}">
                <a16:creationId xmlns:a16="http://schemas.microsoft.com/office/drawing/2014/main" id="{C062E6F3-F3C8-DF0E-2FD1-E387DB021700}"/>
              </a:ext>
            </a:extLst>
          </p:cNvPr>
          <p:cNvSpPr/>
          <p:nvPr/>
        </p:nvSpPr>
        <p:spPr>
          <a:xfrm>
            <a:off x="5316637" y="3541853"/>
            <a:ext cx="4417671" cy="32409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A0DB2D4D-8292-C30E-A5EC-B09E5CB9B987}"/>
              </a:ext>
            </a:extLst>
          </p:cNvPr>
          <p:cNvSpPr/>
          <p:nvPr/>
        </p:nvSpPr>
        <p:spPr>
          <a:xfrm>
            <a:off x="2376668" y="4795779"/>
            <a:ext cx="1053296" cy="7292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1A947616-737A-6A45-08B5-540891F457C3}"/>
              </a:ext>
            </a:extLst>
          </p:cNvPr>
          <p:cNvSpPr/>
          <p:nvPr/>
        </p:nvSpPr>
        <p:spPr>
          <a:xfrm>
            <a:off x="378149" y="4241597"/>
            <a:ext cx="1741595" cy="72920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91311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12A5C-F157-45F7-F4C3-72395D56444D}"/>
              </a:ext>
            </a:extLst>
          </p:cNvPr>
          <p:cNvSpPr txBox="1"/>
          <p:nvPr/>
        </p:nvSpPr>
        <p:spPr>
          <a:xfrm>
            <a:off x="493491" y="289098"/>
            <a:ext cx="10739368" cy="400110"/>
          </a:xfrm>
          <a:prstGeom prst="rect">
            <a:avLst/>
          </a:prstGeom>
          <a:noFill/>
        </p:spPr>
        <p:txBody>
          <a:bodyPr wrap="square">
            <a:spAutoFit/>
          </a:bodyPr>
          <a:lstStyle/>
          <a:p>
            <a:pPr algn="l"/>
            <a:r>
              <a:rPr kumimoji="1" lang="ja-JP" altLang="en-US" sz="2000" dirty="0">
                <a:latin typeface="ＭＳ Ｐゴシック" panose="020B0600070205080204" pitchFamily="50" charset="-128"/>
                <a:ea typeface="ＭＳ Ｐゴシック" panose="020B0600070205080204" pitchFamily="50" charset="-128"/>
              </a:rPr>
              <a:t>ピクトグラム成果物を挿入してください（静止画像）</a:t>
            </a:r>
          </a:p>
        </p:txBody>
      </p:sp>
    </p:spTree>
    <p:extLst>
      <p:ext uri="{BB962C8B-B14F-4D97-AF65-F5344CB8AC3E}">
        <p14:creationId xmlns:p14="http://schemas.microsoft.com/office/powerpoint/2010/main" val="738028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A612A5C-F157-45F7-F4C3-72395D56444D}"/>
              </a:ext>
            </a:extLst>
          </p:cNvPr>
          <p:cNvSpPr txBox="1"/>
          <p:nvPr/>
        </p:nvSpPr>
        <p:spPr>
          <a:xfrm>
            <a:off x="493491" y="289098"/>
            <a:ext cx="10739368" cy="400110"/>
          </a:xfrm>
          <a:prstGeom prst="rect">
            <a:avLst/>
          </a:prstGeom>
          <a:noFill/>
        </p:spPr>
        <p:txBody>
          <a:bodyPr wrap="square">
            <a:spAutoFit/>
          </a:bodyPr>
          <a:lstStyle/>
          <a:p>
            <a:pPr algn="l"/>
            <a:r>
              <a:rPr kumimoji="1" lang="ja-JP" altLang="en-US" sz="2000" dirty="0">
                <a:latin typeface="ＭＳ Ｐゴシック" panose="020B0600070205080204" pitchFamily="50" charset="-128"/>
                <a:ea typeface="ＭＳ Ｐゴシック" panose="020B0600070205080204" pitchFamily="50" charset="-128"/>
              </a:rPr>
              <a:t>ピクトグラム成果物を挿入してください（動画）</a:t>
            </a:r>
          </a:p>
        </p:txBody>
      </p:sp>
    </p:spTree>
    <p:extLst>
      <p:ext uri="{BB962C8B-B14F-4D97-AF65-F5344CB8AC3E}">
        <p14:creationId xmlns:p14="http://schemas.microsoft.com/office/powerpoint/2010/main" val="2209443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431291A-1B80-02A3-2CF5-CBE8AD82FB26}"/>
              </a:ext>
            </a:extLst>
          </p:cNvPr>
          <p:cNvSpPr txBox="1"/>
          <p:nvPr/>
        </p:nvSpPr>
        <p:spPr>
          <a:xfrm>
            <a:off x="400050" y="646115"/>
            <a:ext cx="11405507" cy="5693866"/>
          </a:xfrm>
          <a:prstGeom prst="rect">
            <a:avLst/>
          </a:prstGeom>
          <a:noFill/>
        </p:spPr>
        <p:txBody>
          <a:bodyPr wrap="square">
            <a:spAutoFit/>
          </a:bodyPr>
          <a:lstStyle/>
          <a:p>
            <a:r>
              <a:rPr lang="ja-JP" altLang="en-US" sz="2800" dirty="0">
                <a:latin typeface="ＭＳ Ｐゴシック" panose="020B0600070205080204" pitchFamily="50" charset="-128"/>
                <a:ea typeface="ＭＳ Ｐゴシック" panose="020B0600070205080204" pitchFamily="50" charset="-128"/>
              </a:rPr>
              <a:t>⑥　</a:t>
            </a:r>
            <a:r>
              <a:rPr lang="en-US" altLang="ja-JP" sz="2800" dirty="0">
                <a:latin typeface="ＭＳ Ｐゴシック" panose="020B0600070205080204" pitchFamily="50" charset="-128"/>
                <a:ea typeface="ＭＳ Ｐゴシック" panose="020B0600070205080204" pitchFamily="50" charset="-128"/>
              </a:rPr>
              <a:t>Web</a:t>
            </a:r>
            <a:r>
              <a:rPr lang="ja-JP" altLang="en-US" sz="2800" dirty="0">
                <a:latin typeface="ＭＳ Ｐゴシック" panose="020B0600070205080204" pitchFamily="50" charset="-128"/>
                <a:ea typeface="ＭＳ Ｐゴシック" panose="020B0600070205080204" pitchFamily="50" charset="-128"/>
              </a:rPr>
              <a:t>アクセシビリティ</a:t>
            </a:r>
          </a:p>
          <a:p>
            <a:r>
              <a:rPr lang="ja-JP" altLang="en-US" sz="2400" dirty="0">
                <a:latin typeface="ＭＳ Ｐゴシック" panose="020B0600070205080204" pitchFamily="50" charset="-128"/>
                <a:ea typeface="ＭＳ Ｐゴシック" panose="020B0600070205080204" pitchFamily="50" charset="-128"/>
              </a:rPr>
              <a:t>障がい者・高齢者など心身の機能に制約のある人も，</a:t>
            </a:r>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ページで提供されている情報に問題なくアクセスし利用できること</a:t>
            </a:r>
          </a:p>
          <a:p>
            <a:endParaRPr lang="ja-JP" altLang="en-US"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アクセシビリティの高い例</a:t>
            </a:r>
          </a:p>
          <a:p>
            <a:r>
              <a:rPr lang="ja-JP" altLang="en-US" sz="2400" dirty="0">
                <a:latin typeface="ＭＳ Ｐゴシック" panose="020B0600070205080204" pitchFamily="50" charset="-128"/>
                <a:ea typeface="ＭＳ Ｐゴシック" panose="020B0600070205080204" pitchFamily="50" charset="-128"/>
              </a:rPr>
              <a:t>代替テキストを付けたページ</a:t>
            </a:r>
          </a:p>
          <a:p>
            <a:endParaRPr lang="ja-JP" altLang="en-US"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アクセシビリティの低い例</a:t>
            </a:r>
          </a:p>
          <a:p>
            <a:r>
              <a:rPr lang="ja-JP" altLang="en-US" sz="2400" dirty="0">
                <a:latin typeface="ＭＳ Ｐゴシック" panose="020B0600070205080204" pitchFamily="50" charset="-128"/>
                <a:ea typeface="ＭＳ Ｐゴシック" panose="020B0600070205080204" pitchFamily="50" charset="-128"/>
              </a:rPr>
              <a:t>情報を色の違いで表現したページ</a:t>
            </a:r>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問題になる理由を考え、解決方法を提案してください</a:t>
            </a:r>
          </a:p>
        </p:txBody>
      </p:sp>
      <p:pic>
        <p:nvPicPr>
          <p:cNvPr id="6" name="図 5">
            <a:extLst>
              <a:ext uri="{FF2B5EF4-FFF2-40B4-BE49-F238E27FC236}">
                <a16:creationId xmlns:a16="http://schemas.microsoft.com/office/drawing/2014/main" id="{38575B2D-21EC-5390-8027-76E0006679BF}"/>
              </a:ext>
            </a:extLst>
          </p:cNvPr>
          <p:cNvPicPr>
            <a:picLocks noChangeAspect="1"/>
          </p:cNvPicPr>
          <p:nvPr/>
        </p:nvPicPr>
        <p:blipFill>
          <a:blip r:embed="rId2"/>
          <a:stretch>
            <a:fillRect/>
          </a:stretch>
        </p:blipFill>
        <p:spPr>
          <a:xfrm>
            <a:off x="2591780" y="4211247"/>
            <a:ext cx="4706112" cy="1374648"/>
          </a:xfrm>
          <a:prstGeom prst="rect">
            <a:avLst/>
          </a:prstGeom>
        </p:spPr>
      </p:pic>
    </p:spTree>
    <p:extLst>
      <p:ext uri="{BB962C8B-B14F-4D97-AF65-F5344CB8AC3E}">
        <p14:creationId xmlns:p14="http://schemas.microsoft.com/office/powerpoint/2010/main" val="3414597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E53378C-5B23-F294-1956-5A0BE90DD60A}"/>
              </a:ext>
            </a:extLst>
          </p:cNvPr>
          <p:cNvSpPr txBox="1"/>
          <p:nvPr/>
        </p:nvSpPr>
        <p:spPr>
          <a:xfrm>
            <a:off x="506184" y="359230"/>
            <a:ext cx="10066565" cy="892552"/>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⑦　ユーザビリティ</a:t>
            </a:r>
            <a:endParaRPr kumimoji="1" lang="en-US" altLang="ja-JP" sz="28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ソフトウェアや</a:t>
            </a:r>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サイトなどの使いやすさ</a:t>
            </a:r>
            <a:endParaRPr kumimoji="1" lang="ja-JP" altLang="en-US" sz="2800" dirty="0">
              <a:latin typeface="ＭＳ Ｐゴシック" panose="020B0600070205080204" pitchFamily="50" charset="-128"/>
              <a:ea typeface="ＭＳ Ｐゴシック" panose="020B0600070205080204" pitchFamily="50" charset="-128"/>
            </a:endParaRPr>
          </a:p>
        </p:txBody>
      </p:sp>
      <p:grpSp>
        <p:nvGrpSpPr>
          <p:cNvPr id="12" name="グループ化 11">
            <a:extLst>
              <a:ext uri="{FF2B5EF4-FFF2-40B4-BE49-F238E27FC236}">
                <a16:creationId xmlns:a16="http://schemas.microsoft.com/office/drawing/2014/main" id="{44F6B676-CAD3-C0C6-D7B1-3530BF0AB095}"/>
              </a:ext>
            </a:extLst>
          </p:cNvPr>
          <p:cNvGrpSpPr/>
          <p:nvPr/>
        </p:nvGrpSpPr>
        <p:grpSpPr>
          <a:xfrm>
            <a:off x="6931477" y="1689166"/>
            <a:ext cx="3212806" cy="4577730"/>
            <a:chOff x="6482442" y="1925930"/>
            <a:chExt cx="3212806" cy="4577730"/>
          </a:xfrm>
        </p:grpSpPr>
        <p:pic>
          <p:nvPicPr>
            <p:cNvPr id="9" name="図 8">
              <a:extLst>
                <a:ext uri="{FF2B5EF4-FFF2-40B4-BE49-F238E27FC236}">
                  <a16:creationId xmlns:a16="http://schemas.microsoft.com/office/drawing/2014/main" id="{92FDA80A-5434-63F7-5816-B236225219E8}"/>
                </a:ext>
              </a:extLst>
            </p:cNvPr>
            <p:cNvPicPr>
              <a:picLocks noChangeAspect="1"/>
            </p:cNvPicPr>
            <p:nvPr/>
          </p:nvPicPr>
          <p:blipFill rotWithShape="1">
            <a:blip r:embed="rId2"/>
            <a:srcRect l="22567" t="55279" r="56741" b="10358"/>
            <a:stretch/>
          </p:blipFill>
          <p:spPr>
            <a:xfrm>
              <a:off x="6482444" y="3502479"/>
              <a:ext cx="3212804" cy="3001181"/>
            </a:xfrm>
            <a:prstGeom prst="rect">
              <a:avLst/>
            </a:prstGeom>
          </p:spPr>
        </p:pic>
        <p:pic>
          <p:nvPicPr>
            <p:cNvPr id="11" name="図 10">
              <a:extLst>
                <a:ext uri="{FF2B5EF4-FFF2-40B4-BE49-F238E27FC236}">
                  <a16:creationId xmlns:a16="http://schemas.microsoft.com/office/drawing/2014/main" id="{B9E4ADC7-89C0-07C7-C664-CE7B75B66F16}"/>
                </a:ext>
              </a:extLst>
            </p:cNvPr>
            <p:cNvPicPr>
              <a:picLocks noChangeAspect="1"/>
            </p:cNvPicPr>
            <p:nvPr/>
          </p:nvPicPr>
          <p:blipFill rotWithShape="1">
            <a:blip r:embed="rId3"/>
            <a:srcRect l="22433" t="33096" r="56443" b="46547"/>
            <a:stretch/>
          </p:blipFill>
          <p:spPr>
            <a:xfrm>
              <a:off x="6482442" y="1925930"/>
              <a:ext cx="3149441" cy="1707175"/>
            </a:xfrm>
            <a:prstGeom prst="rect">
              <a:avLst/>
            </a:prstGeom>
          </p:spPr>
        </p:pic>
      </p:grpSp>
      <p:grpSp>
        <p:nvGrpSpPr>
          <p:cNvPr id="14" name="グループ化 13">
            <a:extLst>
              <a:ext uri="{FF2B5EF4-FFF2-40B4-BE49-F238E27FC236}">
                <a16:creationId xmlns:a16="http://schemas.microsoft.com/office/drawing/2014/main" id="{6E24D573-F577-DEE5-7AD0-707441569BEB}"/>
              </a:ext>
            </a:extLst>
          </p:cNvPr>
          <p:cNvGrpSpPr/>
          <p:nvPr/>
        </p:nvGrpSpPr>
        <p:grpSpPr>
          <a:xfrm>
            <a:off x="887183" y="1736270"/>
            <a:ext cx="3962401" cy="4695334"/>
            <a:chOff x="1434190" y="1809749"/>
            <a:chExt cx="3962401" cy="4695334"/>
          </a:xfrm>
        </p:grpSpPr>
        <p:pic>
          <p:nvPicPr>
            <p:cNvPr id="7" name="図 6">
              <a:extLst>
                <a:ext uri="{FF2B5EF4-FFF2-40B4-BE49-F238E27FC236}">
                  <a16:creationId xmlns:a16="http://schemas.microsoft.com/office/drawing/2014/main" id="{0E2D0ED2-4E55-F03E-A5D7-AFB362909A7A}"/>
                </a:ext>
              </a:extLst>
            </p:cNvPr>
            <p:cNvPicPr>
              <a:picLocks noChangeAspect="1"/>
            </p:cNvPicPr>
            <p:nvPr/>
          </p:nvPicPr>
          <p:blipFill rotWithShape="1">
            <a:blip r:embed="rId4"/>
            <a:srcRect l="22744" t="42165" r="50781" b="7976"/>
            <a:stretch/>
          </p:blipFill>
          <p:spPr>
            <a:xfrm>
              <a:off x="1436912" y="2310493"/>
              <a:ext cx="3959679" cy="4194590"/>
            </a:xfrm>
            <a:prstGeom prst="rect">
              <a:avLst/>
            </a:prstGeom>
          </p:spPr>
        </p:pic>
        <p:pic>
          <p:nvPicPr>
            <p:cNvPr id="13" name="図 12">
              <a:extLst>
                <a:ext uri="{FF2B5EF4-FFF2-40B4-BE49-F238E27FC236}">
                  <a16:creationId xmlns:a16="http://schemas.microsoft.com/office/drawing/2014/main" id="{34993DC3-DBA2-9384-25C8-834D175E146F}"/>
                </a:ext>
              </a:extLst>
            </p:cNvPr>
            <p:cNvPicPr>
              <a:picLocks noChangeAspect="1"/>
            </p:cNvPicPr>
            <p:nvPr/>
          </p:nvPicPr>
          <p:blipFill rotWithShape="1">
            <a:blip r:embed="rId4"/>
            <a:srcRect l="22744" t="30714" r="50781" b="61878"/>
            <a:stretch/>
          </p:blipFill>
          <p:spPr>
            <a:xfrm>
              <a:off x="1434190" y="1809749"/>
              <a:ext cx="3959679" cy="623208"/>
            </a:xfrm>
            <a:prstGeom prst="rect">
              <a:avLst/>
            </a:prstGeom>
          </p:spPr>
        </p:pic>
      </p:grpSp>
    </p:spTree>
    <p:extLst>
      <p:ext uri="{BB962C8B-B14F-4D97-AF65-F5344CB8AC3E}">
        <p14:creationId xmlns:p14="http://schemas.microsoft.com/office/powerpoint/2010/main" val="229319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61A32AF3-A7E1-6C4F-15C9-112762C228CE}"/>
              </a:ext>
            </a:extLst>
          </p:cNvPr>
          <p:cNvSpPr txBox="1"/>
          <p:nvPr/>
        </p:nvSpPr>
        <p:spPr>
          <a:xfrm>
            <a:off x="498019" y="783773"/>
            <a:ext cx="11144251" cy="892552"/>
          </a:xfrm>
          <a:prstGeom prst="rect">
            <a:avLst/>
          </a:prstGeom>
          <a:noFill/>
        </p:spPr>
        <p:txBody>
          <a:bodyPr wrap="square" rtlCol="0">
            <a:spAutoFit/>
          </a:bodyPr>
          <a:lstStyle/>
          <a:p>
            <a:r>
              <a:rPr kumimoji="1" lang="ja-JP" altLang="en-US" sz="2800" dirty="0">
                <a:latin typeface="ＭＳ Ｐゴシック" panose="020B0600070205080204" pitchFamily="50" charset="-128"/>
                <a:ea typeface="ＭＳ Ｐゴシック" panose="020B0600070205080204" pitchFamily="50" charset="-128"/>
              </a:rPr>
              <a:t>⑧　</a:t>
            </a:r>
            <a:r>
              <a:rPr lang="ja-JP" altLang="en-US" sz="2800" dirty="0">
                <a:latin typeface="ＭＳ Ｐゴシック" panose="020B0600070205080204" pitchFamily="50" charset="-128"/>
                <a:ea typeface="ＭＳ Ｐゴシック" panose="020B0600070205080204" pitchFamily="50" charset="-128"/>
              </a:rPr>
              <a:t>ユーザインタフェース</a:t>
            </a:r>
            <a:endParaRPr lang="en-US" altLang="ja-JP" sz="28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情報の表示形式や，データ入力方式など人がデバイスと接する部分の操作感</a:t>
            </a:r>
          </a:p>
        </p:txBody>
      </p:sp>
      <p:pic>
        <p:nvPicPr>
          <p:cNvPr id="8" name="図 7">
            <a:extLst>
              <a:ext uri="{FF2B5EF4-FFF2-40B4-BE49-F238E27FC236}">
                <a16:creationId xmlns:a16="http://schemas.microsoft.com/office/drawing/2014/main" id="{1C79754B-6C88-ECB8-D5CA-C7381715DB1F}"/>
              </a:ext>
            </a:extLst>
          </p:cNvPr>
          <p:cNvPicPr>
            <a:picLocks noChangeAspect="1"/>
          </p:cNvPicPr>
          <p:nvPr/>
        </p:nvPicPr>
        <p:blipFill rotWithShape="1">
          <a:blip r:embed="rId2"/>
          <a:srcRect l="3277" t="23280" r="55544" b="6539"/>
          <a:stretch/>
        </p:blipFill>
        <p:spPr>
          <a:xfrm>
            <a:off x="783771" y="2718707"/>
            <a:ext cx="3739243" cy="2041072"/>
          </a:xfrm>
          <a:prstGeom prst="rect">
            <a:avLst/>
          </a:prstGeom>
          <a:ln w="38100">
            <a:solidFill>
              <a:srgbClr val="FF0000"/>
            </a:solidFill>
          </a:ln>
        </p:spPr>
      </p:pic>
      <p:pic>
        <p:nvPicPr>
          <p:cNvPr id="9" name="図 8">
            <a:extLst>
              <a:ext uri="{FF2B5EF4-FFF2-40B4-BE49-F238E27FC236}">
                <a16:creationId xmlns:a16="http://schemas.microsoft.com/office/drawing/2014/main" id="{D8B504D1-97B2-95FE-9955-1AE198F716C4}"/>
              </a:ext>
            </a:extLst>
          </p:cNvPr>
          <p:cNvPicPr>
            <a:picLocks noChangeAspect="1"/>
          </p:cNvPicPr>
          <p:nvPr/>
        </p:nvPicPr>
        <p:blipFill rotWithShape="1">
          <a:blip r:embed="rId2"/>
          <a:srcRect l="54574" t="24036" r="3818" b="7208"/>
          <a:stretch/>
        </p:blipFill>
        <p:spPr>
          <a:xfrm>
            <a:off x="5687367" y="2662813"/>
            <a:ext cx="4081952" cy="2160395"/>
          </a:xfrm>
          <a:prstGeom prst="rect">
            <a:avLst/>
          </a:prstGeom>
          <a:ln w="38100">
            <a:solidFill>
              <a:schemeClr val="accent5">
                <a:lumMod val="50000"/>
              </a:schemeClr>
            </a:solidFill>
          </a:ln>
        </p:spPr>
      </p:pic>
    </p:spTree>
    <p:extLst>
      <p:ext uri="{BB962C8B-B14F-4D97-AF65-F5344CB8AC3E}">
        <p14:creationId xmlns:p14="http://schemas.microsoft.com/office/powerpoint/2010/main" val="167818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6595A1F-0AB4-A41A-B8A8-14EA82B3ACB5}"/>
              </a:ext>
            </a:extLst>
          </p:cNvPr>
          <p:cNvSpPr txBox="1"/>
          <p:nvPr/>
        </p:nvSpPr>
        <p:spPr>
          <a:xfrm>
            <a:off x="653996" y="6104816"/>
            <a:ext cx="1747298" cy="461665"/>
          </a:xfrm>
          <a:prstGeom prst="rect">
            <a:avLst/>
          </a:prstGeom>
          <a:noFill/>
        </p:spPr>
        <p:txBody>
          <a:bodyPr wrap="square">
            <a:spAutoFit/>
          </a:bodyPr>
          <a:lstStyle/>
          <a:p>
            <a:r>
              <a:rPr lang="en-US" altLang="ja-JP" sz="2400" dirty="0">
                <a:solidFill>
                  <a:srgbClr val="FF0000"/>
                </a:solidFill>
                <a:latin typeface="ＭＳ Ｐゴシック" panose="020B0600070205080204" pitchFamily="50" charset="-128"/>
                <a:ea typeface="ＭＳ Ｐゴシック" panose="020B0600070205080204" pitchFamily="50" charset="-128"/>
              </a:rPr>
              <a:t>Web</a:t>
            </a:r>
            <a:r>
              <a:rPr lang="ja-JP" altLang="en-US" sz="2400" dirty="0">
                <a:solidFill>
                  <a:srgbClr val="FF0000"/>
                </a:solidFill>
                <a:latin typeface="ＭＳ Ｐゴシック" panose="020B0600070205080204" pitchFamily="50" charset="-128"/>
                <a:ea typeface="ＭＳ Ｐゴシック" panose="020B0600070205080204" pitchFamily="50" charset="-128"/>
              </a:rPr>
              <a:t>ページ</a:t>
            </a:r>
            <a:endParaRPr lang="ja-JP" altLang="en-US" sz="2400" dirty="0">
              <a:solidFill>
                <a:srgbClr val="FF0000"/>
              </a:solidFill>
            </a:endParaRPr>
          </a:p>
        </p:txBody>
      </p:sp>
      <p:sp>
        <p:nvSpPr>
          <p:cNvPr id="7" name="テキスト ボックス 6">
            <a:extLst>
              <a:ext uri="{FF2B5EF4-FFF2-40B4-BE49-F238E27FC236}">
                <a16:creationId xmlns:a16="http://schemas.microsoft.com/office/drawing/2014/main" id="{FC2D74DA-8B9F-26FB-87EB-811EB76CF0B2}"/>
              </a:ext>
            </a:extLst>
          </p:cNvPr>
          <p:cNvSpPr txBox="1"/>
          <p:nvPr/>
        </p:nvSpPr>
        <p:spPr>
          <a:xfrm>
            <a:off x="2999631" y="6057108"/>
            <a:ext cx="1882470" cy="461665"/>
          </a:xfrm>
          <a:prstGeom prst="rect">
            <a:avLst/>
          </a:prstGeom>
          <a:noFill/>
        </p:spPr>
        <p:txBody>
          <a:bodyPr wrap="square">
            <a:spAutoFit/>
          </a:bodyPr>
          <a:lstStyle/>
          <a:p>
            <a:r>
              <a:rPr lang="en-US" altLang="ja-JP" sz="2400" dirty="0">
                <a:solidFill>
                  <a:srgbClr val="FF0000"/>
                </a:solidFill>
                <a:latin typeface="ＭＳ Ｐゴシック" panose="020B0600070205080204" pitchFamily="50" charset="-128"/>
                <a:ea typeface="ＭＳ Ｐゴシック" panose="020B0600070205080204" pitchFamily="50" charset="-128"/>
              </a:rPr>
              <a:t>Web</a:t>
            </a:r>
            <a:r>
              <a:rPr lang="ja-JP" altLang="en-US" sz="2400" dirty="0">
                <a:solidFill>
                  <a:srgbClr val="FF0000"/>
                </a:solidFill>
                <a:latin typeface="ＭＳ Ｐゴシック" panose="020B0600070205080204" pitchFamily="50" charset="-128"/>
                <a:ea typeface="ＭＳ Ｐゴシック" panose="020B0600070205080204" pitchFamily="50" charset="-128"/>
              </a:rPr>
              <a:t>サイト</a:t>
            </a:r>
            <a:endParaRPr lang="ja-JP" altLang="en-US" sz="2400" dirty="0">
              <a:solidFill>
                <a:srgbClr val="FF0000"/>
              </a:solidFill>
            </a:endParaRPr>
          </a:p>
        </p:txBody>
      </p:sp>
      <p:sp>
        <p:nvSpPr>
          <p:cNvPr id="9" name="テキスト ボックス 8">
            <a:extLst>
              <a:ext uri="{FF2B5EF4-FFF2-40B4-BE49-F238E27FC236}">
                <a16:creationId xmlns:a16="http://schemas.microsoft.com/office/drawing/2014/main" id="{11F07BBA-9CDD-5DAC-19D3-87E02F44CD13}"/>
              </a:ext>
            </a:extLst>
          </p:cNvPr>
          <p:cNvSpPr txBox="1"/>
          <p:nvPr/>
        </p:nvSpPr>
        <p:spPr>
          <a:xfrm>
            <a:off x="5011310" y="6025303"/>
            <a:ext cx="1317928" cy="461665"/>
          </a:xfrm>
          <a:prstGeom prst="rect">
            <a:avLst/>
          </a:prstGeom>
          <a:noFill/>
        </p:spPr>
        <p:txBody>
          <a:bodyPr wrap="square">
            <a:spAutoFit/>
          </a:bodyPr>
          <a:lstStyle/>
          <a:p>
            <a:r>
              <a:rPr lang="en-US" altLang="ja-JP" sz="2400" dirty="0">
                <a:solidFill>
                  <a:srgbClr val="FF0000"/>
                </a:solidFill>
                <a:latin typeface="ＭＳ Ｐゴシック" panose="020B0600070205080204" pitchFamily="50" charset="-128"/>
                <a:ea typeface="ＭＳ Ｐゴシック" panose="020B0600070205080204" pitchFamily="50" charset="-128"/>
              </a:rPr>
              <a:t>HTML</a:t>
            </a:r>
            <a:endParaRPr lang="ja-JP" altLang="en-US" sz="2400" dirty="0">
              <a:solidFill>
                <a:srgbClr val="FF0000"/>
              </a:solidFill>
            </a:endParaRPr>
          </a:p>
        </p:txBody>
      </p:sp>
      <p:grpSp>
        <p:nvGrpSpPr>
          <p:cNvPr id="12" name="グループ化 11">
            <a:extLst>
              <a:ext uri="{FF2B5EF4-FFF2-40B4-BE49-F238E27FC236}">
                <a16:creationId xmlns:a16="http://schemas.microsoft.com/office/drawing/2014/main" id="{602DFACC-BF10-2CC9-9913-0CF61055F893}"/>
              </a:ext>
            </a:extLst>
          </p:cNvPr>
          <p:cNvGrpSpPr/>
          <p:nvPr/>
        </p:nvGrpSpPr>
        <p:grpSpPr>
          <a:xfrm>
            <a:off x="367749" y="344010"/>
            <a:ext cx="11543306" cy="6172083"/>
            <a:chOff x="367749" y="344010"/>
            <a:chExt cx="11543306" cy="6172083"/>
          </a:xfrm>
        </p:grpSpPr>
        <p:sp>
          <p:nvSpPr>
            <p:cNvPr id="3" name="テキスト ボックス 2">
              <a:extLst>
                <a:ext uri="{FF2B5EF4-FFF2-40B4-BE49-F238E27FC236}">
                  <a16:creationId xmlns:a16="http://schemas.microsoft.com/office/drawing/2014/main" id="{1C16940B-7057-62A5-BD59-5BFCF7BED10E}"/>
                </a:ext>
              </a:extLst>
            </p:cNvPr>
            <p:cNvSpPr txBox="1"/>
            <p:nvPr/>
          </p:nvSpPr>
          <p:spPr>
            <a:xfrm>
              <a:off x="367749" y="344010"/>
              <a:ext cx="11543306" cy="3785652"/>
            </a:xfrm>
            <a:prstGeom prst="rect">
              <a:avLst/>
            </a:prstGeom>
            <a:noFill/>
          </p:spPr>
          <p:txBody>
            <a:bodyPr wrap="square">
              <a:spAutoFit/>
            </a:bodyPr>
            <a:lstStyle/>
            <a:p>
              <a:r>
                <a:rPr lang="ja-JP" altLang="en-US" sz="2400" dirty="0">
                  <a:latin typeface="ＭＳ Ｐゴシック" panose="020B0600070205080204" pitchFamily="50" charset="-128"/>
                  <a:ea typeface="ＭＳ Ｐゴシック" panose="020B0600070205080204" pitchFamily="50" charset="-128"/>
                </a:rPr>
                <a:t>４ </a:t>
              </a:r>
              <a:r>
                <a:rPr lang="en-US" altLang="ja-JP" sz="2400" dirty="0">
                  <a:latin typeface="ＭＳ Ｐゴシック" panose="020B0600070205080204" pitchFamily="50" charset="-128"/>
                  <a:ea typeface="ＭＳ Ｐゴシック" panose="020B0600070205080204" pitchFamily="50" charset="-128"/>
                </a:rPr>
                <a:t> Web</a:t>
              </a:r>
              <a:r>
                <a:rPr lang="ja-JP" altLang="en-US" sz="2400" dirty="0">
                  <a:latin typeface="ＭＳ Ｐゴシック" panose="020B0600070205080204" pitchFamily="50" charset="-128"/>
                  <a:ea typeface="ＭＳ Ｐゴシック" panose="020B0600070205080204" pitchFamily="50" charset="-128"/>
                </a:rPr>
                <a:t>ページ</a:t>
              </a:r>
            </a:p>
            <a:p>
              <a:pPr marL="457200" indent="-457200">
                <a:buFontTx/>
                <a:buAutoNum type="arabicParenBoth"/>
              </a:pPr>
              <a:r>
                <a:rPr lang="ja-JP" altLang="en-US" sz="2400" dirty="0">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a:t>
              </a:r>
              <a:r>
                <a:rPr lang="en-US" altLang="ja-JP" sz="2400" dirty="0">
                  <a:latin typeface="ＭＳ Ｐゴシック" panose="020B0600070205080204" pitchFamily="50" charset="-128"/>
                  <a:ea typeface="ＭＳ Ｐゴシック" panose="020B0600070205080204" pitchFamily="50" charset="-128"/>
                </a:rPr>
                <a:t>World</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Wide</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（ウェブ）通称インターネット上で，ブラウザを用いて閲覧することが可能なページ</a:t>
              </a:r>
              <a:endParaRPr lang="en-US" altLang="ja-JP" sz="2400" dirty="0">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　　注意「ホームページ」：ユーザがブラウザを開くときに、初めに開く</a:t>
              </a:r>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ページのこと</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(2)</a:t>
              </a: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）複数の</a:t>
              </a:r>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ページで構成されるまとまり：階層やハイパーリンク構造</a:t>
              </a:r>
              <a:endParaRPr lang="en-US" altLang="ja-JP" sz="2400" dirty="0">
                <a:latin typeface="ＭＳ Ｐゴシック" panose="020B0600070205080204" pitchFamily="50" charset="-128"/>
                <a:ea typeface="ＭＳ Ｐゴシック" panose="020B0600070205080204" pitchFamily="50" charset="-128"/>
              </a:endParaRPr>
            </a:p>
            <a:p>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(3)</a:t>
              </a:r>
              <a:r>
                <a:rPr lang="ja-JP" altLang="en-US" sz="2400" dirty="0">
                  <a:latin typeface="ＭＳ Ｐゴシック" panose="020B0600070205080204" pitchFamily="50" charset="-128"/>
                  <a:ea typeface="ＭＳ Ｐゴシック" panose="020B0600070205080204" pitchFamily="50" charset="-128"/>
                </a:rPr>
                <a:t> （</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）：世界共通な</a:t>
              </a:r>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ページ記述言語</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&lt;</a:t>
              </a:r>
              <a:r>
                <a:rPr lang="ja-JP" altLang="en-US" sz="2400" dirty="0">
                  <a:latin typeface="ＭＳ Ｐゴシック" panose="020B0600070205080204" pitchFamily="50" charset="-128"/>
                  <a:ea typeface="ＭＳ Ｐゴシック" panose="020B0600070205080204" pitchFamily="50" charset="-128"/>
                </a:rPr>
                <a:t>」と「</a:t>
              </a:r>
              <a:r>
                <a:rPr lang="en-US" altLang="ja-JP" sz="2400" dirty="0">
                  <a:latin typeface="ＭＳ Ｐゴシック" panose="020B0600070205080204" pitchFamily="50" charset="-128"/>
                  <a:ea typeface="ＭＳ Ｐゴシック" panose="020B0600070205080204" pitchFamily="50" charset="-128"/>
                </a:rPr>
                <a:t>&gt;</a:t>
              </a:r>
              <a:r>
                <a:rPr lang="ja-JP" altLang="en-US" sz="2400" dirty="0">
                  <a:latin typeface="ＭＳ Ｐゴシック" panose="020B0600070205080204" pitchFamily="50" charset="-128"/>
                  <a:ea typeface="ＭＳ Ｐゴシック" panose="020B0600070205080204" pitchFamily="50" charset="-128"/>
                </a:rPr>
                <a:t>」で挟まれたタグで文字列を囲う</a:t>
              </a:r>
              <a:endParaRPr lang="en-US" altLang="ja-JP" sz="2400" dirty="0">
                <a:latin typeface="ＭＳ Ｐゴシック" panose="020B0600070205080204" pitchFamily="50" charset="-128"/>
                <a:ea typeface="ＭＳ Ｐゴシック" panose="020B0600070205080204" pitchFamily="50" charset="-128"/>
              </a:endParaRPr>
            </a:p>
            <a:p>
              <a:r>
                <a:rPr lang="en-US" altLang="ja-JP" sz="2400" dirty="0">
                  <a:latin typeface="ＭＳ Ｐゴシック" panose="020B0600070205080204" pitchFamily="50" charset="-128"/>
                  <a:ea typeface="ＭＳ Ｐゴシック" panose="020B0600070205080204" pitchFamily="50" charset="-128"/>
                </a:rPr>
                <a:t>Web</a:t>
              </a:r>
              <a:r>
                <a:rPr lang="ja-JP" altLang="en-US" sz="2400" dirty="0">
                  <a:latin typeface="ＭＳ Ｐゴシック" panose="020B0600070205080204" pitchFamily="50" charset="-128"/>
                  <a:ea typeface="ＭＳ Ｐゴシック" panose="020B0600070205080204" pitchFamily="50" charset="-128"/>
                </a:rPr>
                <a:t>ページのレイアウトやリンクなどを設定→マークアップ</a:t>
              </a:r>
            </a:p>
            <a:p>
              <a:endParaRPr lang="ja-JP" altLang="en-US" sz="2400" dirty="0">
                <a:latin typeface="ＭＳ Ｐゴシック" panose="020B0600070205080204" pitchFamily="50" charset="-128"/>
                <a:ea typeface="ＭＳ Ｐゴシック" panose="020B0600070205080204" pitchFamily="50" charset="-128"/>
              </a:endParaRPr>
            </a:p>
          </p:txBody>
        </p:sp>
        <p:pic>
          <p:nvPicPr>
            <p:cNvPr id="10" name="図 9">
              <a:extLst>
                <a:ext uri="{FF2B5EF4-FFF2-40B4-BE49-F238E27FC236}">
                  <a16:creationId xmlns:a16="http://schemas.microsoft.com/office/drawing/2014/main" id="{D4835384-417D-D15F-5350-7D528D5DFE15}"/>
                </a:ext>
              </a:extLst>
            </p:cNvPr>
            <p:cNvPicPr>
              <a:picLocks noChangeAspect="1"/>
            </p:cNvPicPr>
            <p:nvPr/>
          </p:nvPicPr>
          <p:blipFill>
            <a:blip r:embed="rId2"/>
            <a:stretch>
              <a:fillRect/>
            </a:stretch>
          </p:blipFill>
          <p:spPr>
            <a:xfrm>
              <a:off x="580445" y="4152478"/>
              <a:ext cx="4898442" cy="1302117"/>
            </a:xfrm>
            <a:prstGeom prst="rect">
              <a:avLst/>
            </a:prstGeom>
          </p:spPr>
        </p:pic>
        <p:pic>
          <p:nvPicPr>
            <p:cNvPr id="11" name="図 10">
              <a:extLst>
                <a:ext uri="{FF2B5EF4-FFF2-40B4-BE49-F238E27FC236}">
                  <a16:creationId xmlns:a16="http://schemas.microsoft.com/office/drawing/2014/main" id="{13770B63-D3C6-09CE-C205-EEFB06C30ACE}"/>
                </a:ext>
              </a:extLst>
            </p:cNvPr>
            <p:cNvPicPr>
              <a:picLocks noChangeAspect="1"/>
            </p:cNvPicPr>
            <p:nvPr/>
          </p:nvPicPr>
          <p:blipFill>
            <a:blip r:embed="rId3"/>
            <a:stretch>
              <a:fillRect/>
            </a:stretch>
          </p:blipFill>
          <p:spPr>
            <a:xfrm>
              <a:off x="6448508" y="4172032"/>
              <a:ext cx="5203104" cy="2344061"/>
            </a:xfrm>
            <a:prstGeom prst="rect">
              <a:avLst/>
            </a:prstGeom>
          </p:spPr>
        </p:pic>
      </p:grpSp>
    </p:spTree>
    <p:extLst>
      <p:ext uri="{BB962C8B-B14F-4D97-AF65-F5344CB8AC3E}">
        <p14:creationId xmlns:p14="http://schemas.microsoft.com/office/powerpoint/2010/main" val="3272527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B8C83C9B-77AB-8860-46AE-610A47ADE242}"/>
              </a:ext>
            </a:extLst>
          </p:cNvPr>
          <p:cNvSpPr txBox="1"/>
          <p:nvPr/>
        </p:nvSpPr>
        <p:spPr>
          <a:xfrm>
            <a:off x="564544" y="6042991"/>
            <a:ext cx="2949934" cy="461665"/>
          </a:xfrm>
          <a:prstGeom prst="rect">
            <a:avLst/>
          </a:prstGeom>
          <a:noFill/>
        </p:spPr>
        <p:txBody>
          <a:bodyPr wrap="square" rtlCol="0">
            <a:spAutoFit/>
          </a:bodyPr>
          <a:lstStyle/>
          <a:p>
            <a:r>
              <a:rPr lang="en-US" altLang="ja-JP" sz="2400" b="0" dirty="0">
                <a:solidFill>
                  <a:srgbClr val="FF0000"/>
                </a:solidFill>
                <a:latin typeface="ＭＳ Ｐゴシック" panose="020B0600070205080204" pitchFamily="50" charset="-128"/>
                <a:ea typeface="ＭＳ Ｐゴシック" panose="020B0600070205080204" pitchFamily="50" charset="-128"/>
              </a:rPr>
              <a:t>CSS</a:t>
            </a:r>
            <a:r>
              <a:rPr lang="en-US" altLang="ja-JP" sz="2400" b="0" dirty="0">
                <a:latin typeface="ＭＳ Ｐゴシック" panose="020B0600070205080204" pitchFamily="50" charset="-128"/>
                <a:ea typeface="ＭＳ Ｐゴシック" panose="020B0600070205080204" pitchFamily="50" charset="-128"/>
              </a:rPr>
              <a:t>(</a:t>
            </a:r>
            <a:r>
              <a:rPr lang="ja-JP" altLang="en-US" sz="2400" b="0" dirty="0">
                <a:latin typeface="ＭＳ Ｐゴシック" panose="020B0600070205080204" pitchFamily="50" charset="-128"/>
                <a:ea typeface="ＭＳ Ｐゴシック" panose="020B0600070205080204" pitchFamily="50" charset="-128"/>
              </a:rPr>
              <a:t>スタイルシート</a:t>
            </a:r>
            <a:r>
              <a:rPr lang="en-US" altLang="ja-JP" sz="2400" b="0" dirty="0">
                <a:latin typeface="ＭＳ Ｐゴシック" panose="020B0600070205080204" pitchFamily="50" charset="-128"/>
                <a:ea typeface="ＭＳ Ｐゴシック" panose="020B0600070205080204" pitchFamily="50" charset="-128"/>
              </a:rPr>
              <a:t>)</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BE46FF04-2AB4-9506-858D-4AC3224A1A2F}"/>
              </a:ext>
            </a:extLst>
          </p:cNvPr>
          <p:cNvSpPr txBox="1"/>
          <p:nvPr/>
        </p:nvSpPr>
        <p:spPr>
          <a:xfrm>
            <a:off x="349857" y="397565"/>
            <a:ext cx="11465781" cy="1569660"/>
          </a:xfrm>
          <a:prstGeom prst="rect">
            <a:avLst/>
          </a:prstGeom>
          <a:noFill/>
        </p:spPr>
        <p:txBody>
          <a:bodyPr wrap="square" rtlCol="0">
            <a:spAutoFit/>
          </a:bodyPr>
          <a:lstStyle/>
          <a:p>
            <a:r>
              <a:rPr lang="ja-JP" altLang="en-US" sz="2400" dirty="0">
                <a:latin typeface="ＭＳ Ｐゴシック" panose="020B0600070205080204" pitchFamily="50" charset="-128"/>
                <a:ea typeface="ＭＳ Ｐゴシック" panose="020B0600070205080204" pitchFamily="50" charset="-128"/>
              </a:rPr>
              <a:t>（</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Web</a:t>
            </a:r>
            <a:r>
              <a:rPr kumimoji="1" lang="ja-JP" altLang="en-US" sz="2400" dirty="0">
                <a:latin typeface="ＭＳ Ｐゴシック" panose="020B0600070205080204" pitchFamily="50" charset="-128"/>
                <a:ea typeface="ＭＳ Ｐゴシック" panose="020B0600070205080204" pitchFamily="50" charset="-128"/>
              </a:rPr>
              <a:t>ページの文字や画像の大きさ，色， 配置，背景色など文書の視覚的なスタイルを定義する規格　　　　　役割分担➡効率よく</a:t>
            </a:r>
            <a:r>
              <a:rPr kumimoji="1" lang="en-US" altLang="ja-JP" sz="2400" dirty="0">
                <a:latin typeface="ＭＳ Ｐゴシック" panose="020B0600070205080204" pitchFamily="50" charset="-128"/>
                <a:ea typeface="ＭＳ Ｐゴシック" panose="020B0600070205080204" pitchFamily="50" charset="-128"/>
              </a:rPr>
              <a:t>Web</a:t>
            </a:r>
            <a:r>
              <a:rPr kumimoji="1" lang="ja-JP" altLang="en-US" sz="2400" dirty="0">
                <a:latin typeface="ＭＳ Ｐゴシック" panose="020B0600070205080204" pitchFamily="50" charset="-128"/>
                <a:ea typeface="ＭＳ Ｐゴシック" panose="020B0600070205080204" pitchFamily="50" charset="-128"/>
              </a:rPr>
              <a:t>ページを作成</a:t>
            </a:r>
          </a:p>
          <a:p>
            <a:r>
              <a:rPr kumimoji="1" lang="ja-JP" altLang="en-US" sz="2400" dirty="0">
                <a:latin typeface="ＭＳ Ｐゴシック" panose="020B0600070205080204" pitchFamily="50" charset="-128"/>
                <a:ea typeface="ＭＳ Ｐゴシック" panose="020B0600070205080204" pitchFamily="50" charset="-128"/>
              </a:rPr>
              <a:t>・文書構造の記述　→ </a:t>
            </a:r>
            <a:r>
              <a:rPr kumimoji="1" lang="en-US" altLang="ja-JP" sz="2400" dirty="0">
                <a:latin typeface="ＭＳ Ｐゴシック" panose="020B0600070205080204" pitchFamily="50" charset="-128"/>
                <a:ea typeface="ＭＳ Ｐゴシック" panose="020B0600070205080204" pitchFamily="50" charset="-128"/>
              </a:rPr>
              <a:t>HTML</a:t>
            </a:r>
          </a:p>
          <a:p>
            <a:r>
              <a:rPr kumimoji="1" lang="ja-JP" altLang="en-US" sz="2400" dirty="0">
                <a:latin typeface="ＭＳ Ｐゴシック" panose="020B0600070205080204" pitchFamily="50" charset="-128"/>
                <a:ea typeface="ＭＳ Ｐゴシック" panose="020B0600070205080204" pitchFamily="50" charset="-128"/>
              </a:rPr>
              <a:t>・レイアウトやデザインなどの定義　→　</a:t>
            </a:r>
            <a:r>
              <a:rPr kumimoji="1" lang="en-US" altLang="ja-JP" sz="2400" dirty="0">
                <a:latin typeface="ＭＳ Ｐゴシック" panose="020B0600070205080204" pitchFamily="50" charset="-128"/>
                <a:ea typeface="ＭＳ Ｐゴシック" panose="020B0600070205080204" pitchFamily="50" charset="-128"/>
              </a:rPr>
              <a:t>CSS</a:t>
            </a:r>
          </a:p>
        </p:txBody>
      </p:sp>
      <p:pic>
        <p:nvPicPr>
          <p:cNvPr id="11" name="図 10">
            <a:extLst>
              <a:ext uri="{FF2B5EF4-FFF2-40B4-BE49-F238E27FC236}">
                <a16:creationId xmlns:a16="http://schemas.microsoft.com/office/drawing/2014/main" id="{2071D87A-5843-7E6B-78CB-5C4C3F73E844}"/>
              </a:ext>
            </a:extLst>
          </p:cNvPr>
          <p:cNvPicPr>
            <a:picLocks noChangeAspect="1"/>
          </p:cNvPicPr>
          <p:nvPr/>
        </p:nvPicPr>
        <p:blipFill>
          <a:blip r:embed="rId2"/>
          <a:stretch>
            <a:fillRect/>
          </a:stretch>
        </p:blipFill>
        <p:spPr>
          <a:xfrm>
            <a:off x="2195249" y="2130951"/>
            <a:ext cx="9393942" cy="4383840"/>
          </a:xfrm>
          <a:prstGeom prst="rect">
            <a:avLst/>
          </a:prstGeom>
        </p:spPr>
      </p:pic>
    </p:spTree>
    <p:extLst>
      <p:ext uri="{BB962C8B-B14F-4D97-AF65-F5344CB8AC3E}">
        <p14:creationId xmlns:p14="http://schemas.microsoft.com/office/powerpoint/2010/main" val="403882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E2865CB-A3E5-36C9-D5FB-810B34E7E6B2}"/>
              </a:ext>
            </a:extLst>
          </p:cNvPr>
          <p:cNvSpPr>
            <a:spLocks noGrp="1"/>
          </p:cNvSpPr>
          <p:nvPr>
            <p:ph idx="1"/>
          </p:nvPr>
        </p:nvSpPr>
        <p:spPr>
          <a:xfrm>
            <a:off x="493014" y="941735"/>
            <a:ext cx="7228742" cy="1934718"/>
          </a:xfrm>
        </p:spPr>
        <p:txBody>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②　配色の工夫</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赤や青といった色合いのこと。トーン。</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色の明るさを表す度合い。</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色のあざやかさを表す度合い。</a:t>
            </a:r>
          </a:p>
          <a:p>
            <a:endParaRPr kumimoji="1" lang="ja-JP" altLang="en-US" sz="2400" dirty="0">
              <a:latin typeface="ＭＳ Ｐゴシック" panose="020B0600070205080204" pitchFamily="50" charset="-128"/>
              <a:ea typeface="ＭＳ Ｐゴシック" panose="020B0600070205080204" pitchFamily="50" charset="-128"/>
            </a:endParaRPr>
          </a:p>
          <a:p>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797544D2-F3E3-91B0-3D28-5088AB7D7F69}"/>
              </a:ext>
            </a:extLst>
          </p:cNvPr>
          <p:cNvSpPr txBox="1"/>
          <p:nvPr/>
        </p:nvSpPr>
        <p:spPr>
          <a:xfrm>
            <a:off x="5074025" y="523029"/>
            <a:ext cx="1044433"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色相</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D5E809BB-C012-CDC2-CF79-352C003D45E2}"/>
              </a:ext>
            </a:extLst>
          </p:cNvPr>
          <p:cNvSpPr txBox="1"/>
          <p:nvPr/>
        </p:nvSpPr>
        <p:spPr>
          <a:xfrm>
            <a:off x="6483725" y="684299"/>
            <a:ext cx="1044433"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明度</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A172600-C1BF-8E1A-8EF4-0407A32B96E4}"/>
              </a:ext>
            </a:extLst>
          </p:cNvPr>
          <p:cNvSpPr txBox="1"/>
          <p:nvPr/>
        </p:nvSpPr>
        <p:spPr>
          <a:xfrm>
            <a:off x="8064875" y="737415"/>
            <a:ext cx="1044433"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彩度</a:t>
            </a:r>
            <a:endParaRPr kumimoji="1" lang="ja-JP" altLang="en-US" sz="2400" dirty="0">
              <a:latin typeface="ＭＳ Ｐゴシック" panose="020B0600070205080204" pitchFamily="50" charset="-128"/>
              <a:ea typeface="ＭＳ Ｐゴシック" panose="020B0600070205080204" pitchFamily="50" charset="-128"/>
            </a:endParaRPr>
          </a:p>
        </p:txBody>
      </p:sp>
      <p:grpSp>
        <p:nvGrpSpPr>
          <p:cNvPr id="7" name="グループ化 6">
            <a:extLst>
              <a:ext uri="{FF2B5EF4-FFF2-40B4-BE49-F238E27FC236}">
                <a16:creationId xmlns:a16="http://schemas.microsoft.com/office/drawing/2014/main" id="{CE2E245A-6BA6-EB20-C4C0-56DC6CBFA36B}"/>
              </a:ext>
            </a:extLst>
          </p:cNvPr>
          <p:cNvGrpSpPr/>
          <p:nvPr/>
        </p:nvGrpSpPr>
        <p:grpSpPr>
          <a:xfrm>
            <a:off x="200025" y="3238501"/>
            <a:ext cx="11553825" cy="2486024"/>
            <a:chOff x="-122498" y="4074083"/>
            <a:chExt cx="12894045" cy="2614888"/>
          </a:xfrm>
        </p:grpSpPr>
        <p:pic>
          <p:nvPicPr>
            <p:cNvPr id="13" name="図 12" descr="色相　メイドの変化　サイドの変化">
              <a:extLst>
                <a:ext uri="{FF2B5EF4-FFF2-40B4-BE49-F238E27FC236}">
                  <a16:creationId xmlns:a16="http://schemas.microsoft.com/office/drawing/2014/main" id="{006F10BB-E5A1-BBAB-D714-D21451D827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6768"/>
            <a:stretch/>
          </p:blipFill>
          <p:spPr bwMode="auto">
            <a:xfrm>
              <a:off x="-122498" y="4074083"/>
              <a:ext cx="4022507" cy="2474807"/>
            </a:xfrm>
            <a:prstGeom prst="rect">
              <a:avLst/>
            </a:prstGeom>
            <a:noFill/>
            <a:ln>
              <a:noFill/>
            </a:ln>
            <a:extLst>
              <a:ext uri="{53640926-AAD7-44D8-BBD7-CCE9431645EC}">
                <a14:shadowObscured xmlns:a14="http://schemas.microsoft.com/office/drawing/2010/main"/>
              </a:ext>
            </a:extLst>
          </p:spPr>
        </p:pic>
        <p:pic>
          <p:nvPicPr>
            <p:cNvPr id="14" name="図 13" descr="色相　メイドの変化　サイドの変化">
              <a:extLst>
                <a:ext uri="{FF2B5EF4-FFF2-40B4-BE49-F238E27FC236}">
                  <a16:creationId xmlns:a16="http://schemas.microsoft.com/office/drawing/2014/main" id="{8C75DC47-DAE0-07F1-635C-3BC54918EC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195" b="5793"/>
            <a:stretch/>
          </p:blipFill>
          <p:spPr bwMode="auto">
            <a:xfrm>
              <a:off x="8749040" y="4231095"/>
              <a:ext cx="4022507" cy="2383988"/>
            </a:xfrm>
            <a:prstGeom prst="rect">
              <a:avLst/>
            </a:prstGeom>
            <a:noFill/>
            <a:ln>
              <a:noFill/>
            </a:ln>
            <a:extLst>
              <a:ext uri="{53640926-AAD7-44D8-BBD7-CCE9431645EC}">
                <a14:shadowObscured xmlns:a14="http://schemas.microsoft.com/office/drawing/2010/main"/>
              </a:ext>
            </a:extLst>
          </p:spPr>
        </p:pic>
        <p:pic>
          <p:nvPicPr>
            <p:cNvPr id="15" name="図 14" descr="色相　メイドの変化　サイドの変化">
              <a:extLst>
                <a:ext uri="{FF2B5EF4-FFF2-40B4-BE49-F238E27FC236}">
                  <a16:creationId xmlns:a16="http://schemas.microsoft.com/office/drawing/2014/main" id="{DDBA9F6E-04BF-0666-2C83-85F0651229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232" b="34756"/>
            <a:stretch/>
          </p:blipFill>
          <p:spPr bwMode="auto">
            <a:xfrm>
              <a:off x="4313271" y="4304982"/>
              <a:ext cx="4022506" cy="2383989"/>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93085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E2865CB-A3E5-36C9-D5FB-810B34E7E6B2}"/>
              </a:ext>
            </a:extLst>
          </p:cNvPr>
          <p:cNvSpPr>
            <a:spLocks noGrp="1"/>
          </p:cNvSpPr>
          <p:nvPr>
            <p:ph idx="1"/>
          </p:nvPr>
        </p:nvSpPr>
        <p:spPr>
          <a:xfrm>
            <a:off x="324612" y="731361"/>
            <a:ext cx="11596906" cy="2823369"/>
          </a:xfrm>
        </p:spPr>
        <p:txBody>
          <a:bodyPr>
            <a:normAutofit/>
          </a:bodyPr>
          <a:lstStyle/>
          <a:p>
            <a:pPr marL="0" indent="0">
              <a:buNone/>
            </a:pPr>
            <a:r>
              <a:rPr kumimoji="1" lang="ja-JP" altLang="en-US" sz="2400" dirty="0">
                <a:latin typeface="ＭＳ Ｐゴシック" panose="020B0600070205080204" pitchFamily="50" charset="-128"/>
                <a:ea typeface="ＭＳ Ｐゴシック" panose="020B0600070205080204" pitchFamily="50" charset="-128"/>
              </a:rPr>
              <a:t>②　配色の工夫</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色相の関係を表した図。</a:t>
            </a:r>
            <a:br>
              <a:rPr kumimoji="1" lang="en-US" altLang="ja-JP" sz="2400" dirty="0">
                <a:latin typeface="ＭＳ Ｐゴシック" panose="020B0600070205080204" pitchFamily="50" charset="-128"/>
                <a:ea typeface="ＭＳ Ｐゴシック" panose="020B0600070205080204" pitchFamily="50" charset="-128"/>
              </a:rPr>
            </a:b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定義された様々な色相環がある。マンセル色相環，</a:t>
            </a:r>
            <a:r>
              <a:rPr kumimoji="1" lang="en-US" altLang="ja-JP" sz="2400" dirty="0">
                <a:latin typeface="ＭＳ Ｐゴシック" panose="020B0600070205080204" pitchFamily="50" charset="-128"/>
                <a:ea typeface="ＭＳ Ｐゴシック" panose="020B0600070205080204" pitchFamily="50" charset="-128"/>
              </a:rPr>
              <a:t>PCCS</a:t>
            </a:r>
            <a:r>
              <a:rPr kumimoji="1" lang="ja-JP" altLang="en-US" sz="2400" dirty="0">
                <a:latin typeface="ＭＳ Ｐゴシック" panose="020B0600070205080204" pitchFamily="50" charset="-128"/>
                <a:ea typeface="ＭＳ Ｐゴシック" panose="020B0600070205080204" pitchFamily="50" charset="-128"/>
              </a:rPr>
              <a:t>色相環，オストワルト表色系など➡次頁　　</a:t>
            </a:r>
            <a:endParaRPr kumimoji="1" lang="en-US" altLang="ja-JP" sz="2400" dirty="0">
              <a:latin typeface="ＭＳ Ｐゴシック" panose="020B0600070205080204" pitchFamily="50" charset="-128"/>
              <a:ea typeface="ＭＳ Ｐゴシック" panose="020B0600070205080204" pitchFamily="50" charset="-128"/>
            </a:endParaRP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隣接する</a:t>
            </a:r>
            <a:r>
              <a:rPr kumimoji="1" lang="en-US" altLang="ja-JP" sz="2400" dirty="0">
                <a:latin typeface="ＭＳ Ｐゴシック" panose="020B0600070205080204" pitchFamily="50" charset="-128"/>
                <a:ea typeface="ＭＳ Ｐゴシック" panose="020B0600070205080204" pitchFamily="50" charset="-128"/>
              </a:rPr>
              <a:t>3</a:t>
            </a:r>
            <a:r>
              <a:rPr kumimoji="1" lang="ja-JP" altLang="en-US" sz="2400" dirty="0">
                <a:latin typeface="ＭＳ Ｐゴシック" panose="020B0600070205080204" pitchFamily="50" charset="-128"/>
                <a:ea typeface="ＭＳ Ｐゴシック" panose="020B0600070205080204" pitchFamily="50" charset="-128"/>
              </a:rPr>
              <a:t>つの色の組み合わせ。統一感を出すことができる。</a:t>
            </a:r>
          </a:p>
          <a:p>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en-US" altLang="ja-JP" sz="2400" dirty="0">
                <a:latin typeface="ＭＳ Ｐゴシック" panose="020B0600070205080204" pitchFamily="50" charset="-128"/>
                <a:ea typeface="ＭＳ Ｐゴシック" panose="020B0600070205080204" pitchFamily="50" charset="-128"/>
              </a:rPr>
              <a:t>…</a:t>
            </a:r>
            <a:r>
              <a:rPr kumimoji="1" lang="ja-JP" altLang="en-US" sz="2400" dirty="0">
                <a:latin typeface="ＭＳ Ｐゴシック" panose="020B0600070205080204" pitchFamily="50" charset="-128"/>
                <a:ea typeface="ＭＳ Ｐゴシック" panose="020B0600070205080204" pitchFamily="50" charset="-128"/>
              </a:rPr>
              <a:t>反対の色。引き立て合って鮮やかに見え，メリハリのある色を表現できるがあまり使われない。</a:t>
            </a:r>
          </a:p>
          <a:p>
            <a:endParaRPr kumimoji="1" lang="ja-JP" altLang="en-US" sz="2400" dirty="0">
              <a:latin typeface="ＭＳ Ｐゴシック" panose="020B0600070205080204" pitchFamily="50" charset="-128"/>
              <a:ea typeface="ＭＳ Ｐゴシック" panose="020B0600070205080204" pitchFamily="50" charset="-128"/>
            </a:endParaRPr>
          </a:p>
          <a:p>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797544D2-F3E3-91B0-3D28-5088AB7D7F69}"/>
              </a:ext>
            </a:extLst>
          </p:cNvPr>
          <p:cNvSpPr txBox="1"/>
          <p:nvPr/>
        </p:nvSpPr>
        <p:spPr>
          <a:xfrm>
            <a:off x="4769225" y="524111"/>
            <a:ext cx="1413549"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色相環</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D5E809BB-C012-CDC2-CF79-352C003D45E2}"/>
              </a:ext>
            </a:extLst>
          </p:cNvPr>
          <p:cNvSpPr txBox="1"/>
          <p:nvPr/>
        </p:nvSpPr>
        <p:spPr>
          <a:xfrm>
            <a:off x="9388850" y="537438"/>
            <a:ext cx="1413549"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類似色</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A172600-C1BF-8E1A-8EF4-0407A32B96E4}"/>
              </a:ext>
            </a:extLst>
          </p:cNvPr>
          <p:cNvSpPr txBox="1"/>
          <p:nvPr/>
        </p:nvSpPr>
        <p:spPr>
          <a:xfrm>
            <a:off x="7093325" y="529909"/>
            <a:ext cx="1413549"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補色</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68088532-B580-5E57-01C0-DEB6E6353BE2}"/>
              </a:ext>
            </a:extLst>
          </p:cNvPr>
          <p:cNvPicPr>
            <a:picLocks noChangeAspect="1"/>
          </p:cNvPicPr>
          <p:nvPr/>
        </p:nvPicPr>
        <p:blipFill rotWithShape="1">
          <a:blip r:embed="rId2"/>
          <a:srcRect b="9903"/>
          <a:stretch/>
        </p:blipFill>
        <p:spPr>
          <a:xfrm>
            <a:off x="369657" y="3952876"/>
            <a:ext cx="9891904" cy="2744448"/>
          </a:xfrm>
          <a:prstGeom prst="rect">
            <a:avLst/>
          </a:prstGeom>
        </p:spPr>
      </p:pic>
      <p:sp>
        <p:nvSpPr>
          <p:cNvPr id="17" name="テキスト ボックス 16">
            <a:extLst>
              <a:ext uri="{FF2B5EF4-FFF2-40B4-BE49-F238E27FC236}">
                <a16:creationId xmlns:a16="http://schemas.microsoft.com/office/drawing/2014/main" id="{06987446-E726-3CA9-18A1-C1A696289EF5}"/>
              </a:ext>
            </a:extLst>
          </p:cNvPr>
          <p:cNvSpPr txBox="1"/>
          <p:nvPr/>
        </p:nvSpPr>
        <p:spPr>
          <a:xfrm>
            <a:off x="9486900" y="3876944"/>
            <a:ext cx="2471956" cy="1200329"/>
          </a:xfrm>
          <a:prstGeom prst="rect">
            <a:avLst/>
          </a:prstGeom>
          <a:noFill/>
        </p:spPr>
        <p:txBody>
          <a:bodyPr wrap="square">
            <a:spAutoFit/>
          </a:bodyPr>
          <a:lstStyle/>
          <a:p>
            <a:pPr algn="just"/>
            <a:r>
              <a:rPr lang="ja-JP" altLang="ja-JP" sz="2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※赤の補色</a:t>
            </a:r>
            <a:r>
              <a:rPr lang="ja-JP" altLang="en-US" sz="2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を</a:t>
            </a:r>
            <a:r>
              <a:rPr lang="ja-JP" altLang="ja-JP" sz="24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緑と定義している色相環もある。</a:t>
            </a:r>
          </a:p>
        </p:txBody>
      </p:sp>
    </p:spTree>
    <p:extLst>
      <p:ext uri="{BB962C8B-B14F-4D97-AF65-F5344CB8AC3E}">
        <p14:creationId xmlns:p14="http://schemas.microsoft.com/office/powerpoint/2010/main" val="22201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F78D49-147D-90BA-A3AC-4D4E0C29B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66"/>
          <a:stretch/>
        </p:blipFill>
        <p:spPr bwMode="auto">
          <a:xfrm>
            <a:off x="315058" y="2586891"/>
            <a:ext cx="3347751" cy="3296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CCS色相環">
            <a:extLst>
              <a:ext uri="{FF2B5EF4-FFF2-40B4-BE49-F238E27FC236}">
                <a16:creationId xmlns:a16="http://schemas.microsoft.com/office/drawing/2014/main" id="{A764CFAC-D561-8E50-621F-EA4F23DE2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865" y="2321169"/>
            <a:ext cx="3847368" cy="38473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オストワルト表色系とは | 色彩関連情報 | DICカラーデザイン株式会社">
            <a:extLst>
              <a:ext uri="{FF2B5EF4-FFF2-40B4-BE49-F238E27FC236}">
                <a16:creationId xmlns:a16="http://schemas.microsoft.com/office/drawing/2014/main" id="{4C287960-57C3-2264-B75F-23692BAF3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045" y="2548794"/>
            <a:ext cx="3227386" cy="322738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E542625-4F8E-84AB-521E-FD2043619FA2}"/>
              </a:ext>
            </a:extLst>
          </p:cNvPr>
          <p:cNvSpPr txBox="1"/>
          <p:nvPr/>
        </p:nvSpPr>
        <p:spPr>
          <a:xfrm>
            <a:off x="851877" y="1386227"/>
            <a:ext cx="10683631" cy="523220"/>
          </a:xfrm>
          <a:prstGeom prst="rect">
            <a:avLst/>
          </a:prstGeom>
          <a:noFill/>
        </p:spPr>
        <p:txBody>
          <a:bodyPr wrap="square">
            <a:spAutoFit/>
          </a:bodyPr>
          <a:lstStyle/>
          <a:p>
            <a:r>
              <a:rPr kumimoji="1" lang="ja-JP" altLang="en-US" sz="2800" dirty="0">
                <a:latin typeface="ＭＳ Ｐゴシック" panose="020B0600070205080204" pitchFamily="50" charset="-128"/>
                <a:ea typeface="ＭＳ Ｐゴシック" panose="020B0600070205080204" pitchFamily="50" charset="-128"/>
              </a:rPr>
              <a:t>マンセル色相環，　　　　　</a:t>
            </a:r>
            <a:r>
              <a:rPr kumimoji="1" lang="en-US" altLang="ja-JP" sz="2800" dirty="0">
                <a:latin typeface="ＭＳ Ｐゴシック" panose="020B0600070205080204" pitchFamily="50" charset="-128"/>
                <a:ea typeface="ＭＳ Ｐゴシック" panose="020B0600070205080204" pitchFamily="50" charset="-128"/>
              </a:rPr>
              <a:t>PCCS</a:t>
            </a:r>
            <a:r>
              <a:rPr kumimoji="1" lang="ja-JP" altLang="en-US" sz="2800" dirty="0">
                <a:latin typeface="ＭＳ Ｐゴシック" panose="020B0600070205080204" pitchFamily="50" charset="-128"/>
                <a:ea typeface="ＭＳ Ｐゴシック" panose="020B0600070205080204" pitchFamily="50" charset="-128"/>
              </a:rPr>
              <a:t>色相環，　　　　　オストワルト表色系</a:t>
            </a:r>
            <a:endParaRPr lang="ja-JP" altLang="en-US" sz="2800" dirty="0"/>
          </a:p>
        </p:txBody>
      </p:sp>
    </p:spTree>
    <p:extLst>
      <p:ext uri="{BB962C8B-B14F-4D97-AF65-F5344CB8AC3E}">
        <p14:creationId xmlns:p14="http://schemas.microsoft.com/office/powerpoint/2010/main" val="422211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43A5B0A-ED43-96E6-F5A7-A0E1E61127EB}"/>
              </a:ext>
            </a:extLst>
          </p:cNvPr>
          <p:cNvSpPr>
            <a:spLocks noGrp="1"/>
          </p:cNvSpPr>
          <p:nvPr>
            <p:ph idx="1"/>
          </p:nvPr>
        </p:nvSpPr>
        <p:spPr>
          <a:xfrm>
            <a:off x="246506" y="849503"/>
            <a:ext cx="8048625" cy="1279525"/>
          </a:xfrm>
        </p:spPr>
        <p:txBody>
          <a:bodyPr/>
          <a:lstStyle/>
          <a:p>
            <a:pPr marL="0" indent="0">
              <a:buNone/>
            </a:pPr>
            <a:r>
              <a:rPr lang="en-US" altLang="ja-JP" sz="2400" dirty="0">
                <a:latin typeface="ＭＳ Ｐゴシック" panose="020B0600070205080204" pitchFamily="50" charset="-128"/>
                <a:ea typeface="ＭＳ Ｐゴシック" panose="020B0600070205080204" pitchFamily="50" charset="-128"/>
              </a:rPr>
              <a:t>③</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endParaRPr lang="en-US" altLang="ja-JP" sz="2400" dirty="0">
              <a:highlight>
                <a:srgbClr val="FFFF00"/>
              </a:highlight>
              <a:latin typeface="ＭＳ Ｐゴシック" panose="020B0600070205080204" pitchFamily="50" charset="-128"/>
              <a:ea typeface="ＭＳ Ｐゴシック" panose="020B0600070205080204" pitchFamily="50" charset="-128"/>
            </a:endParaRPr>
          </a:p>
          <a:p>
            <a:r>
              <a:rPr kumimoji="1" lang="ja-JP" altLang="en-US" sz="2400" dirty="0">
                <a:latin typeface="ＭＳ Ｐゴシック" panose="020B0600070205080204" pitchFamily="50" charset="-128"/>
                <a:ea typeface="ＭＳ Ｐゴシック" panose="020B0600070205080204" pitchFamily="50" charset="-128"/>
              </a:rPr>
              <a:t>伝えたい情報を抽象化し，単純な構図と明瞭な二色で表された視覚記号を</a:t>
            </a:r>
            <a:r>
              <a:rPr kumimoji="1" lang="ja-JP" altLang="en-US" sz="2400" dirty="0">
                <a:highlight>
                  <a:srgbClr val="FFFF00"/>
                </a:highlight>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という。</a:t>
            </a:r>
          </a:p>
        </p:txBody>
      </p:sp>
      <p:sp>
        <p:nvSpPr>
          <p:cNvPr id="4" name="テキスト ボックス 3">
            <a:extLst>
              <a:ext uri="{FF2B5EF4-FFF2-40B4-BE49-F238E27FC236}">
                <a16:creationId xmlns:a16="http://schemas.microsoft.com/office/drawing/2014/main" id="{0F748227-1378-10AF-1780-AB51B0DE1747}"/>
              </a:ext>
            </a:extLst>
          </p:cNvPr>
          <p:cNvSpPr txBox="1"/>
          <p:nvPr/>
        </p:nvSpPr>
        <p:spPr>
          <a:xfrm>
            <a:off x="8099312" y="5887663"/>
            <a:ext cx="3158459"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抽象化した表現</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67E688E8-E04B-893E-D244-04A10DBD9E2B}"/>
              </a:ext>
            </a:extLst>
          </p:cNvPr>
          <p:cNvSpPr txBox="1"/>
          <p:nvPr/>
        </p:nvSpPr>
        <p:spPr>
          <a:xfrm>
            <a:off x="5150225" y="5290805"/>
            <a:ext cx="2470562"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ピクトグラム</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6" name="図 5" descr="図形 が含まれている画像&#10;&#10;自動的に生成された説明">
            <a:extLst>
              <a:ext uri="{FF2B5EF4-FFF2-40B4-BE49-F238E27FC236}">
                <a16:creationId xmlns:a16="http://schemas.microsoft.com/office/drawing/2014/main" id="{CCC8B4B0-C571-7907-63F1-17E80BFFC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1894" y="568089"/>
            <a:ext cx="3047580" cy="2684612"/>
          </a:xfrm>
          <a:prstGeom prst="rect">
            <a:avLst/>
          </a:prstGeom>
        </p:spPr>
      </p:pic>
      <p:sp>
        <p:nvSpPr>
          <p:cNvPr id="7" name="コンテンツ プレースホルダー 2">
            <a:extLst>
              <a:ext uri="{FF2B5EF4-FFF2-40B4-BE49-F238E27FC236}">
                <a16:creationId xmlns:a16="http://schemas.microsoft.com/office/drawing/2014/main" id="{48070E56-B362-F8D9-364E-3FB02D6670A8}"/>
              </a:ext>
            </a:extLst>
          </p:cNvPr>
          <p:cNvSpPr txBox="1">
            <a:spLocks/>
          </p:cNvSpPr>
          <p:nvPr/>
        </p:nvSpPr>
        <p:spPr>
          <a:xfrm>
            <a:off x="247650" y="2930175"/>
            <a:ext cx="10696662" cy="2343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latin typeface="ＭＳ Ｐゴシック" panose="020B0600070205080204" pitchFamily="50" charset="-128"/>
                <a:ea typeface="ＭＳ Ｐゴシック" panose="020B0600070205080204" pitchFamily="50" charset="-128"/>
              </a:rPr>
              <a:t>④</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endParaRPr lang="en-US" altLang="ja-JP" sz="2400" dirty="0">
              <a:highlight>
                <a:srgbClr val="FFFF00"/>
              </a:highlight>
              <a:latin typeface="ＭＳ Ｐゴシック" panose="020B0600070205080204" pitchFamily="50" charset="-128"/>
              <a:ea typeface="ＭＳ Ｐゴシック" panose="020B0600070205080204" pitchFamily="50" charset="-128"/>
            </a:endParaRPr>
          </a:p>
          <a:p>
            <a:r>
              <a:rPr lang="ja-JP" altLang="en-US" sz="2400" dirty="0">
                <a:latin typeface="ＭＳ Ｐゴシック" panose="020B0600070205080204" pitchFamily="50" charset="-128"/>
                <a:ea typeface="ＭＳ Ｐゴシック" panose="020B0600070205080204" pitchFamily="50" charset="-128"/>
              </a:rPr>
              <a:t>収集したデータやグラフや表などにまとめて表現し，特徴を把握しやすくすることを</a:t>
            </a:r>
            <a:r>
              <a:rPr lang="ja-JP" altLang="en-US" sz="2400" dirty="0">
                <a:highlight>
                  <a:srgbClr val="FFFF00"/>
                </a:highlight>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という。</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伝えたい特徴にあったグラフや表を選択することが必要である。</a:t>
            </a:r>
          </a:p>
        </p:txBody>
      </p:sp>
      <p:sp>
        <p:nvSpPr>
          <p:cNvPr id="8" name="テキスト ボックス 7">
            <a:extLst>
              <a:ext uri="{FF2B5EF4-FFF2-40B4-BE49-F238E27FC236}">
                <a16:creationId xmlns:a16="http://schemas.microsoft.com/office/drawing/2014/main" id="{F7EECABE-7004-E41E-D58D-0EF4C92972EF}"/>
              </a:ext>
            </a:extLst>
          </p:cNvPr>
          <p:cNvSpPr txBox="1"/>
          <p:nvPr/>
        </p:nvSpPr>
        <p:spPr>
          <a:xfrm>
            <a:off x="759199" y="5271787"/>
            <a:ext cx="4257417"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グラフや表による可視化</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D680EAC7-E6B0-8B93-A7AF-E98F0E8CF45F}"/>
              </a:ext>
            </a:extLst>
          </p:cNvPr>
          <p:cNvSpPr txBox="1"/>
          <p:nvPr/>
        </p:nvSpPr>
        <p:spPr>
          <a:xfrm>
            <a:off x="3576118" y="5967781"/>
            <a:ext cx="2532292" cy="461665"/>
          </a:xfrm>
          <a:prstGeom prst="rect">
            <a:avLst/>
          </a:prstGeom>
          <a:noFill/>
        </p:spPr>
        <p:txBody>
          <a:bodyPr wrap="square" rtlCol="0">
            <a:spAutoFit/>
          </a:bodyPr>
          <a:lstStyle/>
          <a:p>
            <a:r>
              <a:rPr lang="ja-JP" altLang="en-US" sz="2400" b="1" kern="100" dirty="0">
                <a:solidFill>
                  <a:srgbClr val="C00000"/>
                </a:solidFill>
                <a:latin typeface="ＭＳ Ｐゴシック" panose="020B0600070205080204" pitchFamily="50" charset="-128"/>
                <a:ea typeface="ＭＳ Ｐゴシック" panose="020B0600070205080204" pitchFamily="50" charset="-128"/>
                <a:cs typeface="Times New Roman" panose="02020603050405020304" pitchFamily="18" charset="0"/>
              </a:rPr>
              <a:t>情報の可視化</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6481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3.3|1.7|2.9|7.8|3.9"/>
</p:tagLst>
</file>

<file path=ppt/tags/tag2.xml><?xml version="1.0" encoding="utf-8"?>
<p:tagLst xmlns:a="http://schemas.openxmlformats.org/drawingml/2006/main" xmlns:r="http://schemas.openxmlformats.org/officeDocument/2006/relationships" xmlns:p="http://schemas.openxmlformats.org/presentationml/2006/main">
  <p:tag name="TIMING" val="|1.9|2.1|1.8|4.6|3.3|3.8|3|2.4|3.6"/>
</p:tagLst>
</file>

<file path=ppt/tags/tag3.xml><?xml version="1.0" encoding="utf-8"?>
<p:tagLst xmlns:a="http://schemas.openxmlformats.org/drawingml/2006/main" xmlns:r="http://schemas.openxmlformats.org/officeDocument/2006/relationships" xmlns:p="http://schemas.openxmlformats.org/presentationml/2006/main">
  <p:tag name="TIMING" val="|2.9|3.4|2.5|2.2|7.6|9|2.9|3.9|3.5|1.3|3.2|4.6"/>
</p:tagLst>
</file>

<file path=ppt/tags/tag4.xml><?xml version="1.0" encoding="utf-8"?>
<p:tagLst xmlns:a="http://schemas.openxmlformats.org/drawingml/2006/main" xmlns:r="http://schemas.openxmlformats.org/officeDocument/2006/relationships" xmlns:p="http://schemas.openxmlformats.org/presentationml/2006/main">
  <p:tag name="TIMING" val="|2.3|2.3|0.9|1.8|1.3|8.3|31.8|1.8|11.5"/>
</p:tagLst>
</file>

<file path=ppt/tags/tag5.xml><?xml version="1.0" encoding="utf-8"?>
<p:tagLst xmlns:a="http://schemas.openxmlformats.org/drawingml/2006/main" xmlns:r="http://schemas.openxmlformats.org/officeDocument/2006/relationships" xmlns:p="http://schemas.openxmlformats.org/presentationml/2006/main">
  <p:tag name="TIMING" val="|7.4|2|1.7|1.5|2.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2432</Words>
  <Application>Microsoft Office PowerPoint</Application>
  <PresentationFormat>ワイド画面</PresentationFormat>
  <Paragraphs>357</Paragraphs>
  <Slides>59</Slides>
  <Notes>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59</vt:i4>
      </vt:variant>
    </vt:vector>
  </HeadingPairs>
  <TitlesOfParts>
    <vt:vector size="66" baseType="lpstr">
      <vt:lpstr>ＭＳ Ｐゴシック</vt:lpstr>
      <vt:lpstr>UD デジタル 教科書体 NK-R</vt:lpstr>
      <vt:lpstr>游ゴシック</vt:lpstr>
      <vt:lpstr>游ゴシック Light</vt:lpstr>
      <vt:lpstr>Arial</vt:lpstr>
      <vt:lpstr>Wingdings</vt:lpstr>
      <vt:lpstr>Office テーマ</vt:lpstr>
      <vt:lpstr>情報Ⅰ　メディアとデザイン編授業ノート　</vt:lpstr>
      <vt:lpstr>１　　情報デザイン 1-1．コミュニケーションの形態と分類</vt:lpstr>
      <vt:lpstr>1-2．コミュニケーションの手段と特徴</vt:lpstr>
      <vt:lpstr>1-3．（　　　　　　　　　　　　　）</vt:lpstr>
      <vt:lpstr>①　情報デザイン</vt:lpstr>
      <vt:lpstr>PowerPoint プレゼンテーション</vt:lpstr>
      <vt:lpstr>PowerPoint プレゼンテーション</vt:lpstr>
      <vt:lpstr>PowerPoint プレゼンテーション</vt:lpstr>
      <vt:lpstr>PowerPoint プレゼンテーション</vt:lpstr>
      <vt:lpstr>⑤（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情報Ⅰ　メディアとデザイン編授業ノート　</dc:title>
  <dc:creator>s n</dc:creator>
  <cp:lastModifiedBy>s n</cp:lastModifiedBy>
  <cp:revision>7</cp:revision>
  <dcterms:created xsi:type="dcterms:W3CDTF">2024-03-13T08:31:49Z</dcterms:created>
  <dcterms:modified xsi:type="dcterms:W3CDTF">2024-03-13T11:43:58Z</dcterms:modified>
</cp:coreProperties>
</file>