
<file path=[Content_Types].xml><?xml version="1.0" encoding="utf-8"?>
<Types xmlns="http://schemas.openxmlformats.org/package/2006/content-types">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6" r:id="rId5"/>
    <p:sldId id="260" r:id="rId6"/>
    <p:sldId id="261" r:id="rId7"/>
    <p:sldId id="258" r:id="rId8"/>
    <p:sldId id="259" r:id="rId9"/>
    <p:sldId id="262"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 s" initials="ns" lastIdx="1" clrIdx="0">
    <p:extLst>
      <p:ext uri="{19B8F6BF-5375-455C-9EA6-DF929625EA0E}">
        <p15:presenceInfo xmlns:p15="http://schemas.microsoft.com/office/powerpoint/2012/main" userId="f8e3af67832f13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00"/>
    <a:srgbClr val="CC00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D673B2-A611-422B-8B1A-F749E2836ED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BE5E2F5-4795-4CEC-929E-4C9A5247F9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74B4EF0-1169-4FB9-A04D-72EEFEC8E1F1}"/>
              </a:ext>
            </a:extLst>
          </p:cNvPr>
          <p:cNvSpPr>
            <a:spLocks noGrp="1"/>
          </p:cNvSpPr>
          <p:nvPr>
            <p:ph type="dt" sz="half" idx="10"/>
          </p:nvPr>
        </p:nvSpPr>
        <p:spPr/>
        <p:txBody>
          <a:bodyPr/>
          <a:lstStyle/>
          <a:p>
            <a:fld id="{06B70DAC-7738-4C72-8568-1ABCC8594F9C}" type="datetimeFigureOut">
              <a:rPr kumimoji="1" lang="ja-JP" altLang="en-US" smtClean="0"/>
              <a:t>2023/6/11</a:t>
            </a:fld>
            <a:endParaRPr kumimoji="1" lang="ja-JP" altLang="en-US"/>
          </a:p>
        </p:txBody>
      </p:sp>
      <p:sp>
        <p:nvSpPr>
          <p:cNvPr id="5" name="フッター プレースホルダー 4">
            <a:extLst>
              <a:ext uri="{FF2B5EF4-FFF2-40B4-BE49-F238E27FC236}">
                <a16:creationId xmlns:a16="http://schemas.microsoft.com/office/drawing/2014/main" id="{D6256BBD-3476-4C94-9340-F8CD15B505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CC55C7-4131-4FD0-AE1B-CA6C85E0C11C}"/>
              </a:ext>
            </a:extLst>
          </p:cNvPr>
          <p:cNvSpPr>
            <a:spLocks noGrp="1"/>
          </p:cNvSpPr>
          <p:nvPr>
            <p:ph type="sldNum" sz="quarter" idx="12"/>
          </p:nvPr>
        </p:nvSpPr>
        <p:spPr/>
        <p:txBody>
          <a:bodyPr/>
          <a:lstStyle/>
          <a:p>
            <a:fld id="{4F3537AD-0A26-47F2-B947-37DC81944594}" type="slidenum">
              <a:rPr kumimoji="1" lang="ja-JP" altLang="en-US" smtClean="0"/>
              <a:t>‹#›</a:t>
            </a:fld>
            <a:endParaRPr kumimoji="1" lang="ja-JP" altLang="en-US"/>
          </a:p>
        </p:txBody>
      </p:sp>
    </p:spTree>
    <p:extLst>
      <p:ext uri="{BB962C8B-B14F-4D97-AF65-F5344CB8AC3E}">
        <p14:creationId xmlns:p14="http://schemas.microsoft.com/office/powerpoint/2010/main" val="300375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A1CBF9-92AE-43A0-A3A5-277E4D57367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626DAE-4F90-41CB-924B-4E43F7FF697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12AF4A-005D-42BA-8D8B-EB8F84914A2E}"/>
              </a:ext>
            </a:extLst>
          </p:cNvPr>
          <p:cNvSpPr>
            <a:spLocks noGrp="1"/>
          </p:cNvSpPr>
          <p:nvPr>
            <p:ph type="dt" sz="half" idx="10"/>
          </p:nvPr>
        </p:nvSpPr>
        <p:spPr/>
        <p:txBody>
          <a:bodyPr/>
          <a:lstStyle/>
          <a:p>
            <a:fld id="{06B70DAC-7738-4C72-8568-1ABCC8594F9C}" type="datetimeFigureOut">
              <a:rPr kumimoji="1" lang="ja-JP" altLang="en-US" smtClean="0"/>
              <a:t>2023/6/11</a:t>
            </a:fld>
            <a:endParaRPr kumimoji="1" lang="ja-JP" altLang="en-US"/>
          </a:p>
        </p:txBody>
      </p:sp>
      <p:sp>
        <p:nvSpPr>
          <p:cNvPr id="5" name="フッター プレースホルダー 4">
            <a:extLst>
              <a:ext uri="{FF2B5EF4-FFF2-40B4-BE49-F238E27FC236}">
                <a16:creationId xmlns:a16="http://schemas.microsoft.com/office/drawing/2014/main" id="{48EDA12C-94CD-4254-A861-752633A308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20D3046-C259-45B8-9680-A3DD42653D33}"/>
              </a:ext>
            </a:extLst>
          </p:cNvPr>
          <p:cNvSpPr>
            <a:spLocks noGrp="1"/>
          </p:cNvSpPr>
          <p:nvPr>
            <p:ph type="sldNum" sz="quarter" idx="12"/>
          </p:nvPr>
        </p:nvSpPr>
        <p:spPr/>
        <p:txBody>
          <a:bodyPr/>
          <a:lstStyle/>
          <a:p>
            <a:fld id="{4F3537AD-0A26-47F2-B947-37DC81944594}" type="slidenum">
              <a:rPr kumimoji="1" lang="ja-JP" altLang="en-US" smtClean="0"/>
              <a:t>‹#›</a:t>
            </a:fld>
            <a:endParaRPr kumimoji="1" lang="ja-JP" altLang="en-US"/>
          </a:p>
        </p:txBody>
      </p:sp>
    </p:spTree>
    <p:extLst>
      <p:ext uri="{BB962C8B-B14F-4D97-AF65-F5344CB8AC3E}">
        <p14:creationId xmlns:p14="http://schemas.microsoft.com/office/powerpoint/2010/main" val="284689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FA89174-20DD-44D7-889B-A8F1DCE499D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518BFF-2D31-4439-9D7B-49DFE538EC4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58D6B3-E1EA-4FAC-A158-A1EFAC301F4E}"/>
              </a:ext>
            </a:extLst>
          </p:cNvPr>
          <p:cNvSpPr>
            <a:spLocks noGrp="1"/>
          </p:cNvSpPr>
          <p:nvPr>
            <p:ph type="dt" sz="half" idx="10"/>
          </p:nvPr>
        </p:nvSpPr>
        <p:spPr/>
        <p:txBody>
          <a:bodyPr/>
          <a:lstStyle/>
          <a:p>
            <a:fld id="{06B70DAC-7738-4C72-8568-1ABCC8594F9C}" type="datetimeFigureOut">
              <a:rPr kumimoji="1" lang="ja-JP" altLang="en-US" smtClean="0"/>
              <a:t>2023/6/11</a:t>
            </a:fld>
            <a:endParaRPr kumimoji="1" lang="ja-JP" altLang="en-US"/>
          </a:p>
        </p:txBody>
      </p:sp>
      <p:sp>
        <p:nvSpPr>
          <p:cNvPr id="5" name="フッター プレースホルダー 4">
            <a:extLst>
              <a:ext uri="{FF2B5EF4-FFF2-40B4-BE49-F238E27FC236}">
                <a16:creationId xmlns:a16="http://schemas.microsoft.com/office/drawing/2014/main" id="{0814200F-4F33-43D8-B488-F3FDCD60BF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336CFD-9C4D-4EC1-931B-8A3F4AE7539D}"/>
              </a:ext>
            </a:extLst>
          </p:cNvPr>
          <p:cNvSpPr>
            <a:spLocks noGrp="1"/>
          </p:cNvSpPr>
          <p:nvPr>
            <p:ph type="sldNum" sz="quarter" idx="12"/>
          </p:nvPr>
        </p:nvSpPr>
        <p:spPr/>
        <p:txBody>
          <a:bodyPr/>
          <a:lstStyle/>
          <a:p>
            <a:fld id="{4F3537AD-0A26-47F2-B947-37DC81944594}" type="slidenum">
              <a:rPr kumimoji="1" lang="ja-JP" altLang="en-US" smtClean="0"/>
              <a:t>‹#›</a:t>
            </a:fld>
            <a:endParaRPr kumimoji="1" lang="ja-JP" altLang="en-US"/>
          </a:p>
        </p:txBody>
      </p:sp>
    </p:spTree>
    <p:extLst>
      <p:ext uri="{BB962C8B-B14F-4D97-AF65-F5344CB8AC3E}">
        <p14:creationId xmlns:p14="http://schemas.microsoft.com/office/powerpoint/2010/main" val="79921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39A5E6-C442-42B6-AD53-8017E70E74C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4E14F79-A094-43A9-9D16-FA8E1336798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C7A82DC-F4C9-43F5-8419-C1709E1FF096}"/>
              </a:ext>
            </a:extLst>
          </p:cNvPr>
          <p:cNvSpPr>
            <a:spLocks noGrp="1"/>
          </p:cNvSpPr>
          <p:nvPr>
            <p:ph type="dt" sz="half" idx="10"/>
          </p:nvPr>
        </p:nvSpPr>
        <p:spPr/>
        <p:txBody>
          <a:bodyPr/>
          <a:lstStyle/>
          <a:p>
            <a:fld id="{06B70DAC-7738-4C72-8568-1ABCC8594F9C}" type="datetimeFigureOut">
              <a:rPr kumimoji="1" lang="ja-JP" altLang="en-US" smtClean="0"/>
              <a:t>2023/6/11</a:t>
            </a:fld>
            <a:endParaRPr kumimoji="1" lang="ja-JP" altLang="en-US"/>
          </a:p>
        </p:txBody>
      </p:sp>
      <p:sp>
        <p:nvSpPr>
          <p:cNvPr id="5" name="フッター プレースホルダー 4">
            <a:extLst>
              <a:ext uri="{FF2B5EF4-FFF2-40B4-BE49-F238E27FC236}">
                <a16:creationId xmlns:a16="http://schemas.microsoft.com/office/drawing/2014/main" id="{22C64DA5-8DE1-4E11-A0EC-AACBB9C5A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787AA1-14AB-4414-994B-87A63A63C1BD}"/>
              </a:ext>
            </a:extLst>
          </p:cNvPr>
          <p:cNvSpPr>
            <a:spLocks noGrp="1"/>
          </p:cNvSpPr>
          <p:nvPr>
            <p:ph type="sldNum" sz="quarter" idx="12"/>
          </p:nvPr>
        </p:nvSpPr>
        <p:spPr/>
        <p:txBody>
          <a:bodyPr/>
          <a:lstStyle/>
          <a:p>
            <a:fld id="{4F3537AD-0A26-47F2-B947-37DC81944594}" type="slidenum">
              <a:rPr kumimoji="1" lang="ja-JP" altLang="en-US" smtClean="0"/>
              <a:t>‹#›</a:t>
            </a:fld>
            <a:endParaRPr kumimoji="1" lang="ja-JP" altLang="en-US"/>
          </a:p>
        </p:txBody>
      </p:sp>
    </p:spTree>
    <p:extLst>
      <p:ext uri="{BB962C8B-B14F-4D97-AF65-F5344CB8AC3E}">
        <p14:creationId xmlns:p14="http://schemas.microsoft.com/office/powerpoint/2010/main" val="304711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125D7-62FB-4EFE-AE1D-55C70C98EDA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11CD12-76D0-4D64-984A-6E3B161DDD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BCF89C4-9725-475C-A152-BEE5ABFFC483}"/>
              </a:ext>
            </a:extLst>
          </p:cNvPr>
          <p:cNvSpPr>
            <a:spLocks noGrp="1"/>
          </p:cNvSpPr>
          <p:nvPr>
            <p:ph type="dt" sz="half" idx="10"/>
          </p:nvPr>
        </p:nvSpPr>
        <p:spPr/>
        <p:txBody>
          <a:bodyPr/>
          <a:lstStyle/>
          <a:p>
            <a:fld id="{06B70DAC-7738-4C72-8568-1ABCC8594F9C}" type="datetimeFigureOut">
              <a:rPr kumimoji="1" lang="ja-JP" altLang="en-US" smtClean="0"/>
              <a:t>2023/6/11</a:t>
            </a:fld>
            <a:endParaRPr kumimoji="1" lang="ja-JP" altLang="en-US"/>
          </a:p>
        </p:txBody>
      </p:sp>
      <p:sp>
        <p:nvSpPr>
          <p:cNvPr id="5" name="フッター プレースホルダー 4">
            <a:extLst>
              <a:ext uri="{FF2B5EF4-FFF2-40B4-BE49-F238E27FC236}">
                <a16:creationId xmlns:a16="http://schemas.microsoft.com/office/drawing/2014/main" id="{84F779A0-22F8-44AE-A9C9-40FBCA10AF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97CD0E-15B5-4CAD-BD9F-E4C9406633D6}"/>
              </a:ext>
            </a:extLst>
          </p:cNvPr>
          <p:cNvSpPr>
            <a:spLocks noGrp="1"/>
          </p:cNvSpPr>
          <p:nvPr>
            <p:ph type="sldNum" sz="quarter" idx="12"/>
          </p:nvPr>
        </p:nvSpPr>
        <p:spPr/>
        <p:txBody>
          <a:bodyPr/>
          <a:lstStyle/>
          <a:p>
            <a:fld id="{4F3537AD-0A26-47F2-B947-37DC81944594}" type="slidenum">
              <a:rPr kumimoji="1" lang="ja-JP" altLang="en-US" smtClean="0"/>
              <a:t>‹#›</a:t>
            </a:fld>
            <a:endParaRPr kumimoji="1" lang="ja-JP" altLang="en-US"/>
          </a:p>
        </p:txBody>
      </p:sp>
    </p:spTree>
    <p:extLst>
      <p:ext uri="{BB962C8B-B14F-4D97-AF65-F5344CB8AC3E}">
        <p14:creationId xmlns:p14="http://schemas.microsoft.com/office/powerpoint/2010/main" val="167226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771699-E0BD-4D9C-A254-652FE9047C9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D27060-70D3-4095-914F-D96CE453545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A6683A5-7E4D-45B8-8DB7-1BC45C5DB76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90E62A0-06A7-49B2-AA71-5628C8E1D1AF}"/>
              </a:ext>
            </a:extLst>
          </p:cNvPr>
          <p:cNvSpPr>
            <a:spLocks noGrp="1"/>
          </p:cNvSpPr>
          <p:nvPr>
            <p:ph type="dt" sz="half" idx="10"/>
          </p:nvPr>
        </p:nvSpPr>
        <p:spPr/>
        <p:txBody>
          <a:bodyPr/>
          <a:lstStyle/>
          <a:p>
            <a:fld id="{06B70DAC-7738-4C72-8568-1ABCC8594F9C}" type="datetimeFigureOut">
              <a:rPr kumimoji="1" lang="ja-JP" altLang="en-US" smtClean="0"/>
              <a:t>2023/6/11</a:t>
            </a:fld>
            <a:endParaRPr kumimoji="1" lang="ja-JP" altLang="en-US"/>
          </a:p>
        </p:txBody>
      </p:sp>
      <p:sp>
        <p:nvSpPr>
          <p:cNvPr id="6" name="フッター プレースホルダー 5">
            <a:extLst>
              <a:ext uri="{FF2B5EF4-FFF2-40B4-BE49-F238E27FC236}">
                <a16:creationId xmlns:a16="http://schemas.microsoft.com/office/drawing/2014/main" id="{7928032F-78F6-41D3-BEB7-8AEA3FF68F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4914E3-812B-48EA-87F8-115425AB9123}"/>
              </a:ext>
            </a:extLst>
          </p:cNvPr>
          <p:cNvSpPr>
            <a:spLocks noGrp="1"/>
          </p:cNvSpPr>
          <p:nvPr>
            <p:ph type="sldNum" sz="quarter" idx="12"/>
          </p:nvPr>
        </p:nvSpPr>
        <p:spPr/>
        <p:txBody>
          <a:bodyPr/>
          <a:lstStyle/>
          <a:p>
            <a:fld id="{4F3537AD-0A26-47F2-B947-37DC81944594}" type="slidenum">
              <a:rPr kumimoji="1" lang="ja-JP" altLang="en-US" smtClean="0"/>
              <a:t>‹#›</a:t>
            </a:fld>
            <a:endParaRPr kumimoji="1" lang="ja-JP" altLang="en-US"/>
          </a:p>
        </p:txBody>
      </p:sp>
    </p:spTree>
    <p:extLst>
      <p:ext uri="{BB962C8B-B14F-4D97-AF65-F5344CB8AC3E}">
        <p14:creationId xmlns:p14="http://schemas.microsoft.com/office/powerpoint/2010/main" val="116525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A1C23C-0638-4F58-B754-0623634D35C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EC0504-45FB-41A4-B70E-6A5A9A5D2F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3686E65-6863-4518-88DC-03198CBD01C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6799101-0539-45D7-9C73-C54AA11A26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5795F25-09AB-4241-B5AB-054535EEDBB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94CA88F-18BC-43DE-A2E7-5BA3ECE6443F}"/>
              </a:ext>
            </a:extLst>
          </p:cNvPr>
          <p:cNvSpPr>
            <a:spLocks noGrp="1"/>
          </p:cNvSpPr>
          <p:nvPr>
            <p:ph type="dt" sz="half" idx="10"/>
          </p:nvPr>
        </p:nvSpPr>
        <p:spPr/>
        <p:txBody>
          <a:bodyPr/>
          <a:lstStyle/>
          <a:p>
            <a:fld id="{06B70DAC-7738-4C72-8568-1ABCC8594F9C}" type="datetimeFigureOut">
              <a:rPr kumimoji="1" lang="ja-JP" altLang="en-US" smtClean="0"/>
              <a:t>2023/6/11</a:t>
            </a:fld>
            <a:endParaRPr kumimoji="1" lang="ja-JP" altLang="en-US"/>
          </a:p>
        </p:txBody>
      </p:sp>
      <p:sp>
        <p:nvSpPr>
          <p:cNvPr id="8" name="フッター プレースホルダー 7">
            <a:extLst>
              <a:ext uri="{FF2B5EF4-FFF2-40B4-BE49-F238E27FC236}">
                <a16:creationId xmlns:a16="http://schemas.microsoft.com/office/drawing/2014/main" id="{BE76BC7B-5639-4262-89FA-F44B1976FF7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9C4CF78-EBFE-4EDD-977F-A3C3E3354276}"/>
              </a:ext>
            </a:extLst>
          </p:cNvPr>
          <p:cNvSpPr>
            <a:spLocks noGrp="1"/>
          </p:cNvSpPr>
          <p:nvPr>
            <p:ph type="sldNum" sz="quarter" idx="12"/>
          </p:nvPr>
        </p:nvSpPr>
        <p:spPr/>
        <p:txBody>
          <a:bodyPr/>
          <a:lstStyle/>
          <a:p>
            <a:fld id="{4F3537AD-0A26-47F2-B947-37DC81944594}" type="slidenum">
              <a:rPr kumimoji="1" lang="ja-JP" altLang="en-US" smtClean="0"/>
              <a:t>‹#›</a:t>
            </a:fld>
            <a:endParaRPr kumimoji="1" lang="ja-JP" altLang="en-US"/>
          </a:p>
        </p:txBody>
      </p:sp>
    </p:spTree>
    <p:extLst>
      <p:ext uri="{BB962C8B-B14F-4D97-AF65-F5344CB8AC3E}">
        <p14:creationId xmlns:p14="http://schemas.microsoft.com/office/powerpoint/2010/main" val="308186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AEC990-79BD-454A-9C7A-79AA107E05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D494A3E-7AE2-43FD-92E5-4A7B9035B3AA}"/>
              </a:ext>
            </a:extLst>
          </p:cNvPr>
          <p:cNvSpPr>
            <a:spLocks noGrp="1"/>
          </p:cNvSpPr>
          <p:nvPr>
            <p:ph type="dt" sz="half" idx="10"/>
          </p:nvPr>
        </p:nvSpPr>
        <p:spPr/>
        <p:txBody>
          <a:bodyPr/>
          <a:lstStyle/>
          <a:p>
            <a:fld id="{06B70DAC-7738-4C72-8568-1ABCC8594F9C}" type="datetimeFigureOut">
              <a:rPr kumimoji="1" lang="ja-JP" altLang="en-US" smtClean="0"/>
              <a:t>2023/6/11</a:t>
            </a:fld>
            <a:endParaRPr kumimoji="1" lang="ja-JP" altLang="en-US"/>
          </a:p>
        </p:txBody>
      </p:sp>
      <p:sp>
        <p:nvSpPr>
          <p:cNvPr id="4" name="フッター プレースホルダー 3">
            <a:extLst>
              <a:ext uri="{FF2B5EF4-FFF2-40B4-BE49-F238E27FC236}">
                <a16:creationId xmlns:a16="http://schemas.microsoft.com/office/drawing/2014/main" id="{6E91F057-3E22-4C49-9B45-B543B192B0F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A37D7F7-A49F-4718-B068-7FF34756A6B7}"/>
              </a:ext>
            </a:extLst>
          </p:cNvPr>
          <p:cNvSpPr>
            <a:spLocks noGrp="1"/>
          </p:cNvSpPr>
          <p:nvPr>
            <p:ph type="sldNum" sz="quarter" idx="12"/>
          </p:nvPr>
        </p:nvSpPr>
        <p:spPr/>
        <p:txBody>
          <a:bodyPr/>
          <a:lstStyle/>
          <a:p>
            <a:fld id="{4F3537AD-0A26-47F2-B947-37DC81944594}" type="slidenum">
              <a:rPr kumimoji="1" lang="ja-JP" altLang="en-US" smtClean="0"/>
              <a:t>‹#›</a:t>
            </a:fld>
            <a:endParaRPr kumimoji="1" lang="ja-JP" altLang="en-US"/>
          </a:p>
        </p:txBody>
      </p:sp>
    </p:spTree>
    <p:extLst>
      <p:ext uri="{BB962C8B-B14F-4D97-AF65-F5344CB8AC3E}">
        <p14:creationId xmlns:p14="http://schemas.microsoft.com/office/powerpoint/2010/main" val="329753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04C80DC-88E0-4C03-9B90-7D4AFC746D35}"/>
              </a:ext>
            </a:extLst>
          </p:cNvPr>
          <p:cNvSpPr>
            <a:spLocks noGrp="1"/>
          </p:cNvSpPr>
          <p:nvPr>
            <p:ph type="dt" sz="half" idx="10"/>
          </p:nvPr>
        </p:nvSpPr>
        <p:spPr/>
        <p:txBody>
          <a:bodyPr/>
          <a:lstStyle/>
          <a:p>
            <a:fld id="{06B70DAC-7738-4C72-8568-1ABCC8594F9C}" type="datetimeFigureOut">
              <a:rPr kumimoji="1" lang="ja-JP" altLang="en-US" smtClean="0"/>
              <a:t>2023/6/11</a:t>
            </a:fld>
            <a:endParaRPr kumimoji="1" lang="ja-JP" altLang="en-US"/>
          </a:p>
        </p:txBody>
      </p:sp>
      <p:sp>
        <p:nvSpPr>
          <p:cNvPr id="3" name="フッター プレースホルダー 2">
            <a:extLst>
              <a:ext uri="{FF2B5EF4-FFF2-40B4-BE49-F238E27FC236}">
                <a16:creationId xmlns:a16="http://schemas.microsoft.com/office/drawing/2014/main" id="{7D6F40C9-0404-4612-B3AC-6F4D5608E69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5B72860-68AB-4868-872B-C275FBF88A30}"/>
              </a:ext>
            </a:extLst>
          </p:cNvPr>
          <p:cNvSpPr>
            <a:spLocks noGrp="1"/>
          </p:cNvSpPr>
          <p:nvPr>
            <p:ph type="sldNum" sz="quarter" idx="12"/>
          </p:nvPr>
        </p:nvSpPr>
        <p:spPr/>
        <p:txBody>
          <a:bodyPr/>
          <a:lstStyle/>
          <a:p>
            <a:fld id="{4F3537AD-0A26-47F2-B947-37DC81944594}" type="slidenum">
              <a:rPr kumimoji="1" lang="ja-JP" altLang="en-US" smtClean="0"/>
              <a:t>‹#›</a:t>
            </a:fld>
            <a:endParaRPr kumimoji="1" lang="ja-JP" altLang="en-US"/>
          </a:p>
        </p:txBody>
      </p:sp>
    </p:spTree>
    <p:extLst>
      <p:ext uri="{BB962C8B-B14F-4D97-AF65-F5344CB8AC3E}">
        <p14:creationId xmlns:p14="http://schemas.microsoft.com/office/powerpoint/2010/main" val="26627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B1413D-27A1-451B-8C10-83626418258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082DED7-0473-4F13-B6E2-5737D099A5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61DF693-B9A1-4042-ACF2-73CE4E59B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22A4A8A-0476-4235-B2EE-B8C5A61F71E7}"/>
              </a:ext>
            </a:extLst>
          </p:cNvPr>
          <p:cNvSpPr>
            <a:spLocks noGrp="1"/>
          </p:cNvSpPr>
          <p:nvPr>
            <p:ph type="dt" sz="half" idx="10"/>
          </p:nvPr>
        </p:nvSpPr>
        <p:spPr/>
        <p:txBody>
          <a:bodyPr/>
          <a:lstStyle/>
          <a:p>
            <a:fld id="{06B70DAC-7738-4C72-8568-1ABCC8594F9C}" type="datetimeFigureOut">
              <a:rPr kumimoji="1" lang="ja-JP" altLang="en-US" smtClean="0"/>
              <a:t>2023/6/11</a:t>
            </a:fld>
            <a:endParaRPr kumimoji="1" lang="ja-JP" altLang="en-US"/>
          </a:p>
        </p:txBody>
      </p:sp>
      <p:sp>
        <p:nvSpPr>
          <p:cNvPr id="6" name="フッター プレースホルダー 5">
            <a:extLst>
              <a:ext uri="{FF2B5EF4-FFF2-40B4-BE49-F238E27FC236}">
                <a16:creationId xmlns:a16="http://schemas.microsoft.com/office/drawing/2014/main" id="{4E872DB0-0684-41B5-B854-B84928E552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2F66172-DCF2-4475-8854-24B381B669AE}"/>
              </a:ext>
            </a:extLst>
          </p:cNvPr>
          <p:cNvSpPr>
            <a:spLocks noGrp="1"/>
          </p:cNvSpPr>
          <p:nvPr>
            <p:ph type="sldNum" sz="quarter" idx="12"/>
          </p:nvPr>
        </p:nvSpPr>
        <p:spPr/>
        <p:txBody>
          <a:bodyPr/>
          <a:lstStyle/>
          <a:p>
            <a:fld id="{4F3537AD-0A26-47F2-B947-37DC81944594}" type="slidenum">
              <a:rPr kumimoji="1" lang="ja-JP" altLang="en-US" smtClean="0"/>
              <a:t>‹#›</a:t>
            </a:fld>
            <a:endParaRPr kumimoji="1" lang="ja-JP" altLang="en-US"/>
          </a:p>
        </p:txBody>
      </p:sp>
    </p:spTree>
    <p:extLst>
      <p:ext uri="{BB962C8B-B14F-4D97-AF65-F5344CB8AC3E}">
        <p14:creationId xmlns:p14="http://schemas.microsoft.com/office/powerpoint/2010/main" val="242075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235F6-F07F-4A2B-ADC7-7DFDEBE38EC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1752724-704D-45FD-B76D-E575BC4B70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A756E5D-5A9E-4614-9D59-DF2D30374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4B32BD-8264-4124-B143-4FD0C578D737}"/>
              </a:ext>
            </a:extLst>
          </p:cNvPr>
          <p:cNvSpPr>
            <a:spLocks noGrp="1"/>
          </p:cNvSpPr>
          <p:nvPr>
            <p:ph type="dt" sz="half" idx="10"/>
          </p:nvPr>
        </p:nvSpPr>
        <p:spPr/>
        <p:txBody>
          <a:bodyPr/>
          <a:lstStyle/>
          <a:p>
            <a:fld id="{06B70DAC-7738-4C72-8568-1ABCC8594F9C}" type="datetimeFigureOut">
              <a:rPr kumimoji="1" lang="ja-JP" altLang="en-US" smtClean="0"/>
              <a:t>2023/6/11</a:t>
            </a:fld>
            <a:endParaRPr kumimoji="1" lang="ja-JP" altLang="en-US"/>
          </a:p>
        </p:txBody>
      </p:sp>
      <p:sp>
        <p:nvSpPr>
          <p:cNvPr id="6" name="フッター プレースホルダー 5">
            <a:extLst>
              <a:ext uri="{FF2B5EF4-FFF2-40B4-BE49-F238E27FC236}">
                <a16:creationId xmlns:a16="http://schemas.microsoft.com/office/drawing/2014/main" id="{6B7DABC9-67B5-4961-A858-747D041E83D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E913DF-137F-43BE-9309-53E147446556}"/>
              </a:ext>
            </a:extLst>
          </p:cNvPr>
          <p:cNvSpPr>
            <a:spLocks noGrp="1"/>
          </p:cNvSpPr>
          <p:nvPr>
            <p:ph type="sldNum" sz="quarter" idx="12"/>
          </p:nvPr>
        </p:nvSpPr>
        <p:spPr/>
        <p:txBody>
          <a:bodyPr/>
          <a:lstStyle/>
          <a:p>
            <a:fld id="{4F3537AD-0A26-47F2-B947-37DC81944594}" type="slidenum">
              <a:rPr kumimoji="1" lang="ja-JP" altLang="en-US" smtClean="0"/>
              <a:t>‹#›</a:t>
            </a:fld>
            <a:endParaRPr kumimoji="1" lang="ja-JP" altLang="en-US"/>
          </a:p>
        </p:txBody>
      </p:sp>
    </p:spTree>
    <p:extLst>
      <p:ext uri="{BB962C8B-B14F-4D97-AF65-F5344CB8AC3E}">
        <p14:creationId xmlns:p14="http://schemas.microsoft.com/office/powerpoint/2010/main" val="85670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1F3D47C-8940-4889-9C41-79D4A64234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44A06E-0CD0-4003-AD3D-96D329F0FC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1384C7-B4E3-4824-9E94-EFD03B664B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70DAC-7738-4C72-8568-1ABCC8594F9C}" type="datetimeFigureOut">
              <a:rPr kumimoji="1" lang="ja-JP" altLang="en-US" smtClean="0"/>
              <a:t>2023/6/11</a:t>
            </a:fld>
            <a:endParaRPr kumimoji="1" lang="ja-JP" altLang="en-US"/>
          </a:p>
        </p:txBody>
      </p:sp>
      <p:sp>
        <p:nvSpPr>
          <p:cNvPr id="5" name="フッター プレースホルダー 4">
            <a:extLst>
              <a:ext uri="{FF2B5EF4-FFF2-40B4-BE49-F238E27FC236}">
                <a16:creationId xmlns:a16="http://schemas.microsoft.com/office/drawing/2014/main" id="{D06BDF0C-B217-44D2-A2A2-98BA349CA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46B449B-6A75-4D10-9C93-66DB924A88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537AD-0A26-47F2-B947-37DC81944594}" type="slidenum">
              <a:rPr kumimoji="1" lang="ja-JP" altLang="en-US" smtClean="0"/>
              <a:t>‹#›</a:t>
            </a:fld>
            <a:endParaRPr kumimoji="1" lang="ja-JP" altLang="en-US"/>
          </a:p>
        </p:txBody>
      </p:sp>
    </p:spTree>
    <p:extLst>
      <p:ext uri="{BB962C8B-B14F-4D97-AF65-F5344CB8AC3E}">
        <p14:creationId xmlns:p14="http://schemas.microsoft.com/office/powerpoint/2010/main" val="557168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gif"/><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06D0DD7-7D6F-72DD-BC5B-028017217EED}"/>
              </a:ext>
            </a:extLst>
          </p:cNvPr>
          <p:cNvSpPr txBox="1"/>
          <p:nvPr/>
        </p:nvSpPr>
        <p:spPr>
          <a:xfrm>
            <a:off x="3495675" y="3093214"/>
            <a:ext cx="6057900" cy="1846659"/>
          </a:xfrm>
          <a:prstGeom prst="rect">
            <a:avLst/>
          </a:prstGeom>
          <a:noFill/>
        </p:spPr>
        <p:txBody>
          <a:bodyPr wrap="square">
            <a:spAutoFit/>
          </a:bodyPr>
          <a:lstStyle/>
          <a:p>
            <a:pPr algn="l"/>
            <a:r>
              <a:rPr lang="en-US" altLang="ja-JP" sz="2400" dirty="0">
                <a:solidFill>
                  <a:schemeClr val="tx1"/>
                </a:solidFill>
                <a:latin typeface="ＭＳ Ｐゴシック" panose="020B0600070205080204" pitchFamily="50" charset="-128"/>
                <a:ea typeface="ＭＳ Ｐゴシック" panose="020B0600070205080204" pitchFamily="50" charset="-128"/>
              </a:rPr>
              <a:t>1-8</a:t>
            </a:r>
            <a:r>
              <a:rPr lang="ja-JP" altLang="en-US" sz="24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データの圧縮と効率化</a:t>
            </a:r>
            <a:r>
              <a:rPr lang="ja-JP" altLang="en-US" sz="2400" dirty="0">
                <a:solidFill>
                  <a:schemeClr val="tx1"/>
                </a:solidFill>
                <a:latin typeface="ＭＳ Ｐゴシック" panose="020B0600070205080204" pitchFamily="50" charset="-128"/>
                <a:ea typeface="ＭＳ Ｐゴシック" panose="020B0600070205080204" pitchFamily="50" charset="-128"/>
              </a:rPr>
              <a:t>実験</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pPr algn="l"/>
            <a:r>
              <a:rPr lang="en-US" altLang="ja-JP" sz="2400" dirty="0">
                <a:solidFill>
                  <a:schemeClr val="tx1"/>
                </a:solidFill>
                <a:latin typeface="ＭＳ Ｐゴシック" panose="020B0600070205080204" pitchFamily="50" charset="-128"/>
                <a:ea typeface="ＭＳ Ｐゴシック" panose="020B0600070205080204" pitchFamily="50" charset="-128"/>
              </a:rPr>
              <a:t>1-8-1  </a:t>
            </a:r>
            <a:r>
              <a:rPr lang="ja-JP" altLang="en-US" sz="2400" dirty="0">
                <a:solidFill>
                  <a:schemeClr val="tx1"/>
                </a:solidFill>
                <a:latin typeface="ＭＳ Ｐゴシック" panose="020B0600070205080204" pitchFamily="50" charset="-128"/>
                <a:ea typeface="ＭＳ Ｐゴシック" panose="020B0600070205080204" pitchFamily="50" charset="-128"/>
              </a:rPr>
              <a:t>圧縮と伸張</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pPr algn="l"/>
            <a:r>
              <a:rPr kumimoji="1" lang="en-US" altLang="ja-JP" sz="2400" dirty="0">
                <a:latin typeface="ＭＳ Ｐゴシック" panose="020B0600070205080204" pitchFamily="50" charset="-128"/>
                <a:ea typeface="ＭＳ Ｐゴシック" panose="020B0600070205080204" pitchFamily="50" charset="-128"/>
              </a:rPr>
              <a:t>1-8-2  </a:t>
            </a:r>
            <a:r>
              <a:rPr kumimoji="1" lang="ja-JP" altLang="en-US" sz="2400" dirty="0">
                <a:latin typeface="ＭＳ Ｐゴシック" panose="020B0600070205080204" pitchFamily="50" charset="-128"/>
                <a:ea typeface="ＭＳ Ｐゴシック" panose="020B0600070205080204" pitchFamily="50" charset="-128"/>
              </a:rPr>
              <a:t>可逆圧縮と非可逆圧縮</a:t>
            </a:r>
            <a:endParaRPr kumimoji="1" lang="en-US" altLang="ja-JP" sz="2400" dirty="0">
              <a:latin typeface="ＭＳ Ｐゴシック" panose="020B0600070205080204" pitchFamily="50" charset="-128"/>
              <a:ea typeface="ＭＳ Ｐゴシック" panose="020B0600070205080204" pitchFamily="50" charset="-128"/>
            </a:endParaRPr>
          </a:p>
          <a:p>
            <a:pPr algn="l"/>
            <a:r>
              <a:rPr lang="en-US" altLang="ja-JP" sz="2400" dirty="0">
                <a:solidFill>
                  <a:schemeClr val="tx1"/>
                </a:solidFill>
                <a:latin typeface="ＭＳ Ｐゴシック" panose="020B0600070205080204" pitchFamily="50" charset="-128"/>
                <a:ea typeface="ＭＳ Ｐゴシック" panose="020B0600070205080204" pitchFamily="50" charset="-128"/>
              </a:rPr>
              <a:t>1-8-3  </a:t>
            </a:r>
            <a:r>
              <a:rPr lang="ja-JP" altLang="en-US" sz="2400" dirty="0">
                <a:solidFill>
                  <a:schemeClr val="tx1"/>
                </a:solidFill>
                <a:latin typeface="ＭＳ Ｐゴシック" panose="020B0600070205080204" pitchFamily="50" charset="-128"/>
                <a:ea typeface="ＭＳ Ｐゴシック" panose="020B0600070205080204" pitchFamily="50" charset="-128"/>
              </a:rPr>
              <a:t>ランレングス圧縮</a:t>
            </a:r>
            <a:r>
              <a:rPr lang="en-US" altLang="ja-JP" sz="180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pPr algn="l"/>
            <a:endParaRPr kumimoji="1" lang="ja-JP" altLang="en-US" dirty="0"/>
          </a:p>
        </p:txBody>
      </p:sp>
      <p:sp>
        <p:nvSpPr>
          <p:cNvPr id="7" name="テキスト ボックス 6">
            <a:extLst>
              <a:ext uri="{FF2B5EF4-FFF2-40B4-BE49-F238E27FC236}">
                <a16:creationId xmlns:a16="http://schemas.microsoft.com/office/drawing/2014/main" id="{99F795FD-502C-7952-FF34-18C50F9CA8D0}"/>
              </a:ext>
            </a:extLst>
          </p:cNvPr>
          <p:cNvSpPr txBox="1"/>
          <p:nvPr/>
        </p:nvSpPr>
        <p:spPr>
          <a:xfrm>
            <a:off x="5305425" y="1464439"/>
            <a:ext cx="1647825" cy="584775"/>
          </a:xfrm>
          <a:prstGeom prst="rect">
            <a:avLst/>
          </a:prstGeom>
          <a:noFill/>
        </p:spPr>
        <p:txBody>
          <a:bodyPr wrap="square">
            <a:spAutoFit/>
          </a:bodyPr>
          <a:lstStyle/>
          <a:p>
            <a:pPr algn="l"/>
            <a:r>
              <a:rPr lang="ja-JP" altLang="en-US" sz="3200" dirty="0">
                <a:solidFill>
                  <a:schemeClr val="tx1"/>
                </a:solidFill>
                <a:latin typeface="ＭＳ Ｐゴシック" panose="020B0600070205080204" pitchFamily="50" charset="-128"/>
                <a:ea typeface="ＭＳ Ｐゴシック" panose="020B0600070205080204" pitchFamily="50" charset="-128"/>
              </a:rPr>
              <a:t>情報</a:t>
            </a:r>
            <a:r>
              <a:rPr lang="en-US" altLang="ja-JP" sz="3200" dirty="0">
                <a:solidFill>
                  <a:schemeClr val="tx1"/>
                </a:solidFill>
                <a:latin typeface="ＭＳ Ｐゴシック" panose="020B0600070205080204" pitchFamily="50" charset="-128"/>
                <a:ea typeface="ＭＳ Ｐゴシック" panose="020B0600070205080204" pitchFamily="50" charset="-128"/>
              </a:rPr>
              <a:t>Ⅰ</a:t>
            </a:r>
            <a:endParaRPr kumimoji="1" lang="ja-JP" altLang="en-US" sz="3200" dirty="0"/>
          </a:p>
        </p:txBody>
      </p:sp>
    </p:spTree>
    <p:extLst>
      <p:ext uri="{BB962C8B-B14F-4D97-AF65-F5344CB8AC3E}">
        <p14:creationId xmlns:p14="http://schemas.microsoft.com/office/powerpoint/2010/main" val="3936481976"/>
      </p:ext>
    </p:extLst>
  </p:cSld>
  <p:clrMapOvr>
    <a:masterClrMapping/>
  </p:clrMapOvr>
  <mc:AlternateContent xmlns:mc="http://schemas.openxmlformats.org/markup-compatibility/2006" xmlns:p14="http://schemas.microsoft.com/office/powerpoint/2010/main">
    <mc:Choice Requires="p14">
      <p:transition spd="slow" p14:dur="2000" advTm="6177"/>
    </mc:Choice>
    <mc:Fallback xmlns="">
      <p:transition spd="slow" advTm="617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0A0E12-AC8D-4777-9E44-42F94368F7E0}"/>
              </a:ext>
            </a:extLst>
          </p:cNvPr>
          <p:cNvSpPr>
            <a:spLocks noGrp="1"/>
          </p:cNvSpPr>
          <p:nvPr>
            <p:ph type="title"/>
          </p:nvPr>
        </p:nvSpPr>
        <p:spPr>
          <a:xfrm>
            <a:off x="547032" y="278968"/>
            <a:ext cx="10515600" cy="538618"/>
          </a:xfrm>
        </p:spPr>
        <p:txBody>
          <a:bodyPr>
            <a:normAutofit/>
          </a:bodyPr>
          <a:lstStyle/>
          <a:p>
            <a:r>
              <a:rPr kumimoji="1" lang="en-US" altLang="ja-JP" sz="2800" dirty="0">
                <a:latin typeface="ＭＳ Ｐゴシック" panose="020B0600070205080204" pitchFamily="50" charset="-128"/>
                <a:ea typeface="ＭＳ Ｐゴシック" panose="020B0600070205080204" pitchFamily="50" charset="-128"/>
              </a:rPr>
              <a:t>1-8-1  </a:t>
            </a:r>
            <a:r>
              <a:rPr kumimoji="1" lang="ja-JP" altLang="en-US" sz="2800" dirty="0">
                <a:latin typeface="ＭＳ Ｐゴシック" panose="020B0600070205080204" pitchFamily="50" charset="-128"/>
                <a:ea typeface="ＭＳ Ｐゴシック" panose="020B0600070205080204" pitchFamily="50" charset="-128"/>
              </a:rPr>
              <a:t>圧縮と伸張</a:t>
            </a:r>
          </a:p>
        </p:txBody>
      </p:sp>
      <p:sp>
        <p:nvSpPr>
          <p:cNvPr id="3" name="コンテンツ プレースホルダー 2">
            <a:extLst>
              <a:ext uri="{FF2B5EF4-FFF2-40B4-BE49-F238E27FC236}">
                <a16:creationId xmlns:a16="http://schemas.microsoft.com/office/drawing/2014/main" id="{26F9C36D-7CB6-4483-AFFF-99E0D868D922}"/>
              </a:ext>
            </a:extLst>
          </p:cNvPr>
          <p:cNvSpPr>
            <a:spLocks noGrp="1"/>
          </p:cNvSpPr>
          <p:nvPr>
            <p:ph idx="1"/>
          </p:nvPr>
        </p:nvSpPr>
        <p:spPr>
          <a:xfrm>
            <a:off x="662730" y="817586"/>
            <a:ext cx="10733015" cy="5359377"/>
          </a:xfrm>
        </p:spPr>
        <p:txBody>
          <a:bodyPr>
            <a:normAutofit/>
          </a:bodyPr>
          <a:lstStyle/>
          <a:p>
            <a:r>
              <a:rPr kumimoji="1" lang="ja-JP" altLang="en-US" sz="2400" dirty="0">
                <a:latin typeface="ＭＳ Ｐゴシック" panose="020B0600070205080204" pitchFamily="50" charset="-128"/>
                <a:ea typeface="ＭＳ Ｐゴシック" panose="020B0600070205080204" pitchFamily="50" charset="-128"/>
              </a:rPr>
              <a:t>ファイルサイズを小さくするための技術　（</a:t>
            </a:r>
            <a:r>
              <a:rPr kumimoji="1" lang="ja-JP" altLang="en-US" sz="2400" dirty="0">
                <a:highlight>
                  <a:srgbClr val="FFFF00"/>
                </a:highlight>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圧縮したデータを元の状態に復元する技術（</a:t>
            </a:r>
            <a:r>
              <a:rPr kumimoji="1" lang="ja-JP" altLang="en-US" sz="2400" dirty="0">
                <a:highlight>
                  <a:srgbClr val="FFFF00"/>
                </a:highlight>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音声、画像、動画データはデータサイズが大きくなりがち</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➡ファイル形式そのものに圧縮技術を使っているものが多い</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圧縮率＝データを圧縮した際に、圧縮後のデータが元のデータのどのくらいの情報量に減ったかを表す割合。「圧縮後のサイズ」の「元のサイズ」に対する割合を百分率で表すことが多い。つまり</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a:t>
            </a:r>
            <a:r>
              <a:rPr lang="en-US" altLang="ja-JP" sz="2400" u="sng" dirty="0">
                <a:solidFill>
                  <a:srgbClr val="FF0000"/>
                </a:solidFill>
                <a:latin typeface="ＭＳ Ｐゴシック" panose="020B0600070205080204" pitchFamily="50" charset="-128"/>
                <a:ea typeface="ＭＳ Ｐゴシック" panose="020B0600070205080204" pitchFamily="50" charset="-128"/>
              </a:rPr>
              <a:t>50MB</a:t>
            </a:r>
            <a:r>
              <a:rPr lang="ja-JP" altLang="en-US" sz="2400" u="sng" dirty="0">
                <a:solidFill>
                  <a:srgbClr val="FF0000"/>
                </a:solidFill>
                <a:latin typeface="ＭＳ Ｐゴシック" panose="020B0600070205080204" pitchFamily="50" charset="-128"/>
                <a:ea typeface="ＭＳ Ｐゴシック" panose="020B0600070205080204" pitchFamily="50" charset="-128"/>
              </a:rPr>
              <a:t>のファイルが</a:t>
            </a:r>
            <a:r>
              <a:rPr lang="en-US" altLang="ja-JP" sz="2400" u="sng" dirty="0">
                <a:solidFill>
                  <a:srgbClr val="FF0000"/>
                </a:solidFill>
                <a:latin typeface="ＭＳ Ｐゴシック" panose="020B0600070205080204" pitchFamily="50" charset="-128"/>
                <a:ea typeface="ＭＳ Ｐゴシック" panose="020B0600070205080204" pitchFamily="50" charset="-128"/>
              </a:rPr>
              <a:t>5MB</a:t>
            </a:r>
            <a:r>
              <a:rPr lang="ja-JP" altLang="en-US" sz="2400" u="sng" dirty="0">
                <a:solidFill>
                  <a:srgbClr val="FF0000"/>
                </a:solidFill>
                <a:latin typeface="ＭＳ Ｐゴシック" panose="020B0600070205080204" pitchFamily="50" charset="-128"/>
                <a:ea typeface="ＭＳ Ｐゴシック" panose="020B0600070205080204" pitchFamily="50" charset="-128"/>
              </a:rPr>
              <a:t>に圧縮された場合、</a:t>
            </a:r>
            <a:r>
              <a:rPr lang="en-US" altLang="ja-JP" sz="2400" u="sng" dirty="0">
                <a:solidFill>
                  <a:srgbClr val="FF0000"/>
                </a:solidFill>
                <a:latin typeface="ＭＳ Ｐゴシック" panose="020B0600070205080204" pitchFamily="50" charset="-128"/>
                <a:ea typeface="ＭＳ Ｐゴシック" panose="020B0600070205080204" pitchFamily="50" charset="-128"/>
              </a:rPr>
              <a:t>5/50</a:t>
            </a:r>
            <a:r>
              <a:rPr lang="ja-JP" altLang="en-US" sz="2400" u="sng" dirty="0">
                <a:solidFill>
                  <a:srgbClr val="FF0000"/>
                </a:solidFill>
                <a:latin typeface="ＭＳ Ｐゴシック" panose="020B0600070205080204" pitchFamily="50" charset="-128"/>
                <a:ea typeface="ＭＳ Ｐゴシック" panose="020B0600070205080204" pitchFamily="50" charset="-128"/>
              </a:rPr>
              <a:t>･･･</a:t>
            </a:r>
            <a:r>
              <a:rPr lang="en-US" altLang="ja-JP" sz="2400" u="sng" dirty="0">
                <a:solidFill>
                  <a:srgbClr val="FF0000"/>
                </a:solidFill>
                <a:latin typeface="ＭＳ Ｐゴシック" panose="020B0600070205080204" pitchFamily="50" charset="-128"/>
                <a:ea typeface="ＭＳ Ｐゴシック" panose="020B0600070205080204" pitchFamily="50" charset="-128"/>
              </a:rPr>
              <a:t>10%</a:t>
            </a:r>
          </a:p>
          <a:p>
            <a:pPr marL="0" indent="0">
              <a:buNone/>
            </a:pP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「削減されたサイズ」の「元のサイズ」に対する割合とする場合もある。</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solidFill>
                  <a:srgbClr val="FF0000"/>
                </a:solidFill>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50MB</a:t>
            </a:r>
            <a:r>
              <a:rPr lang="ja-JP" altLang="en-US" sz="2400" dirty="0">
                <a:latin typeface="ＭＳ Ｐゴシック" panose="020B0600070205080204" pitchFamily="50" charset="-128"/>
                <a:ea typeface="ＭＳ Ｐゴシック" panose="020B0600070205080204" pitchFamily="50" charset="-128"/>
              </a:rPr>
              <a:t>のファイルが</a:t>
            </a:r>
            <a:r>
              <a:rPr lang="en-US" altLang="ja-JP" sz="2400" dirty="0">
                <a:latin typeface="ＭＳ Ｐゴシック" panose="020B0600070205080204" pitchFamily="50" charset="-128"/>
                <a:ea typeface="ＭＳ Ｐゴシック" panose="020B0600070205080204" pitchFamily="50" charset="-128"/>
              </a:rPr>
              <a:t>5MB</a:t>
            </a:r>
            <a:r>
              <a:rPr lang="ja-JP" altLang="en-US" sz="2400" dirty="0">
                <a:latin typeface="ＭＳ Ｐゴシック" panose="020B0600070205080204" pitchFamily="50" charset="-128"/>
                <a:ea typeface="ＭＳ Ｐゴシック" panose="020B0600070205080204" pitchFamily="50" charset="-128"/>
              </a:rPr>
              <a:t>に圧縮された場合、（</a:t>
            </a:r>
            <a:r>
              <a:rPr lang="en-US" altLang="ja-JP" sz="2400" dirty="0">
                <a:latin typeface="ＭＳ Ｐゴシック" panose="020B0600070205080204" pitchFamily="50" charset="-128"/>
                <a:ea typeface="ＭＳ Ｐゴシック" panose="020B0600070205080204" pitchFamily="50" charset="-128"/>
              </a:rPr>
              <a:t>50-5</a:t>
            </a:r>
            <a:r>
              <a:rPr lang="ja-JP" altLang="en-US" sz="2400" dirty="0">
                <a:latin typeface="ＭＳ Ｐゴシック" panose="020B0600070205080204" pitchFamily="50" charset="-128"/>
                <a:ea typeface="ＭＳ Ｐゴシック" panose="020B0600070205080204" pitchFamily="50" charset="-128"/>
              </a:rPr>
              <a:t>）</a:t>
            </a:r>
            <a:r>
              <a:rPr lang="en-US" altLang="ja-JP" sz="2400" dirty="0">
                <a:latin typeface="ＭＳ Ｐゴシック" panose="020B0600070205080204" pitchFamily="50" charset="-128"/>
                <a:ea typeface="ＭＳ Ｐゴシック" panose="020B0600070205080204" pitchFamily="50" charset="-128"/>
              </a:rPr>
              <a:t>/50</a:t>
            </a:r>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90%</a:t>
            </a:r>
            <a:r>
              <a:rPr lang="ja-JP" altLang="en-US" sz="2400" dirty="0">
                <a:latin typeface="ＭＳ Ｐゴシック" panose="020B0600070205080204" pitchFamily="50" charset="-128"/>
                <a:ea typeface="ＭＳ Ｐゴシック" panose="020B0600070205080204" pitchFamily="50" charset="-128"/>
              </a:rPr>
              <a:t>　</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7934ED9C-E5D0-4BC7-894E-BC05F637FBE5}"/>
              </a:ext>
            </a:extLst>
          </p:cNvPr>
          <p:cNvSpPr txBox="1"/>
          <p:nvPr/>
        </p:nvSpPr>
        <p:spPr>
          <a:xfrm>
            <a:off x="10613469" y="146556"/>
            <a:ext cx="869066" cy="369332"/>
          </a:xfrm>
          <a:prstGeom prst="rect">
            <a:avLst/>
          </a:prstGeom>
          <a:noFill/>
        </p:spPr>
        <p:txBody>
          <a:bodyPr wrap="square" lIns="0" tIns="0" rIns="0" bIns="0" rtlCol="0">
            <a:spAutoFit/>
          </a:bodyPr>
          <a:lstStyle/>
          <a:p>
            <a:r>
              <a:rPr lang="ja-JP" altLang="en-US" sz="2400" dirty="0">
                <a:solidFill>
                  <a:srgbClr val="FF0000"/>
                </a:solidFill>
                <a:latin typeface="ＭＳ Ｐゴシック" panose="020B0600070205080204" pitchFamily="50" charset="-128"/>
                <a:ea typeface="ＭＳ Ｐゴシック" panose="020B0600070205080204" pitchFamily="50" charset="-128"/>
              </a:rPr>
              <a:t>圧縮</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26487EAB-BF86-4F96-BDE5-2F362A063FE3}"/>
              </a:ext>
            </a:extLst>
          </p:cNvPr>
          <p:cNvSpPr txBox="1"/>
          <p:nvPr/>
        </p:nvSpPr>
        <p:spPr>
          <a:xfrm>
            <a:off x="7646473" y="131319"/>
            <a:ext cx="2333428" cy="369332"/>
          </a:xfrm>
          <a:prstGeom prst="rect">
            <a:avLst/>
          </a:prstGeom>
          <a:noFill/>
        </p:spPr>
        <p:txBody>
          <a:bodyPr wrap="square" lIns="0" tIns="0" rIns="0" bIns="0" rtlCol="0">
            <a:spAutoFit/>
          </a:bodyPr>
          <a:lstStyle/>
          <a:p>
            <a:r>
              <a:rPr lang="ja-JP" altLang="en-US" sz="2400" dirty="0">
                <a:solidFill>
                  <a:srgbClr val="FF0000"/>
                </a:solidFill>
                <a:latin typeface="ＭＳ Ｐゴシック" panose="020B0600070205080204" pitchFamily="50" charset="-128"/>
                <a:ea typeface="ＭＳ Ｐゴシック" panose="020B0600070205080204" pitchFamily="50" charset="-128"/>
              </a:rPr>
              <a:t>伸張・展開・解凍</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2590023042"/>
      </p:ext>
    </p:extLst>
  </p:cSld>
  <p:clrMapOvr>
    <a:masterClrMapping/>
  </p:clrMapOvr>
  <mc:AlternateContent xmlns:mc="http://schemas.openxmlformats.org/markup-compatibility/2006" xmlns:p14="http://schemas.microsoft.com/office/powerpoint/2010/main">
    <mc:Choice Requires="p14">
      <p:transition spd="slow" p14:dur="2000" advTm="94147"/>
    </mc:Choice>
    <mc:Fallback xmlns="">
      <p:transition spd="slow" advTm="941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71BE2CD-5C8B-4EBB-8AE0-26C8F3A29D93}"/>
              </a:ext>
            </a:extLst>
          </p:cNvPr>
          <p:cNvPicPr>
            <a:picLocks noChangeAspect="1"/>
          </p:cNvPicPr>
          <p:nvPr/>
        </p:nvPicPr>
        <p:blipFill rotWithShape="1">
          <a:blip r:embed="rId5"/>
          <a:srcRect l="16556" t="31579" r="74962" b="42937"/>
          <a:stretch/>
        </p:blipFill>
        <p:spPr>
          <a:xfrm>
            <a:off x="400050" y="149190"/>
            <a:ext cx="2324100" cy="3927833"/>
          </a:xfrm>
          <a:prstGeom prst="rect">
            <a:avLst/>
          </a:prstGeom>
        </p:spPr>
      </p:pic>
      <p:pic>
        <p:nvPicPr>
          <p:cNvPr id="7" name="図 6">
            <a:extLst>
              <a:ext uri="{FF2B5EF4-FFF2-40B4-BE49-F238E27FC236}">
                <a16:creationId xmlns:a16="http://schemas.microsoft.com/office/drawing/2014/main" id="{36BA4F15-2AA9-4DD5-BD20-6F5BDC1DF330}"/>
              </a:ext>
            </a:extLst>
          </p:cNvPr>
          <p:cNvPicPr>
            <a:picLocks noChangeAspect="1"/>
          </p:cNvPicPr>
          <p:nvPr/>
        </p:nvPicPr>
        <p:blipFill rotWithShape="1">
          <a:blip r:embed="rId6"/>
          <a:srcRect l="30150" t="27667" r="61631" b="46660"/>
          <a:stretch/>
        </p:blipFill>
        <p:spPr>
          <a:xfrm>
            <a:off x="3155438" y="158715"/>
            <a:ext cx="2262396" cy="3975135"/>
          </a:xfrm>
          <a:prstGeom prst="rect">
            <a:avLst/>
          </a:prstGeom>
        </p:spPr>
      </p:pic>
      <p:pic>
        <p:nvPicPr>
          <p:cNvPr id="9" name="図 8">
            <a:extLst>
              <a:ext uri="{FF2B5EF4-FFF2-40B4-BE49-F238E27FC236}">
                <a16:creationId xmlns:a16="http://schemas.microsoft.com/office/drawing/2014/main" id="{75F984AF-1FD3-421A-98B3-A4EDD3D86FF1}"/>
              </a:ext>
            </a:extLst>
          </p:cNvPr>
          <p:cNvPicPr>
            <a:picLocks noChangeAspect="1"/>
          </p:cNvPicPr>
          <p:nvPr/>
        </p:nvPicPr>
        <p:blipFill rotWithShape="1">
          <a:blip r:embed="rId6"/>
          <a:srcRect l="75022" t="34642" r="15041" b="42503"/>
          <a:stretch/>
        </p:blipFill>
        <p:spPr>
          <a:xfrm>
            <a:off x="5991225" y="581024"/>
            <a:ext cx="2905125" cy="3758619"/>
          </a:xfrm>
          <a:prstGeom prst="rect">
            <a:avLst/>
          </a:prstGeom>
        </p:spPr>
      </p:pic>
      <p:pic>
        <p:nvPicPr>
          <p:cNvPr id="11" name="図 10">
            <a:extLst>
              <a:ext uri="{FF2B5EF4-FFF2-40B4-BE49-F238E27FC236}">
                <a16:creationId xmlns:a16="http://schemas.microsoft.com/office/drawing/2014/main" id="{C9682D92-9A05-471C-956E-F42293B9EE47}"/>
              </a:ext>
            </a:extLst>
          </p:cNvPr>
          <p:cNvPicPr>
            <a:picLocks noChangeAspect="1"/>
          </p:cNvPicPr>
          <p:nvPr/>
        </p:nvPicPr>
        <p:blipFill rotWithShape="1">
          <a:blip r:embed="rId7"/>
          <a:srcRect r="44337" b="53044"/>
          <a:stretch/>
        </p:blipFill>
        <p:spPr>
          <a:xfrm>
            <a:off x="9269041" y="170698"/>
            <a:ext cx="2770559" cy="2991602"/>
          </a:xfrm>
          <a:prstGeom prst="rect">
            <a:avLst/>
          </a:prstGeom>
        </p:spPr>
      </p:pic>
      <p:pic>
        <p:nvPicPr>
          <p:cNvPr id="13" name="図 12">
            <a:extLst>
              <a:ext uri="{FF2B5EF4-FFF2-40B4-BE49-F238E27FC236}">
                <a16:creationId xmlns:a16="http://schemas.microsoft.com/office/drawing/2014/main" id="{E10CD24F-FFA1-4A5F-ADB0-61F036DBDFC8}"/>
              </a:ext>
            </a:extLst>
          </p:cNvPr>
          <p:cNvPicPr>
            <a:picLocks noChangeAspect="1"/>
          </p:cNvPicPr>
          <p:nvPr/>
        </p:nvPicPr>
        <p:blipFill rotWithShape="1">
          <a:blip r:embed="rId8"/>
          <a:srcRect r="48670" b="51639"/>
          <a:stretch/>
        </p:blipFill>
        <p:spPr>
          <a:xfrm>
            <a:off x="9263552" y="3072340"/>
            <a:ext cx="2623648" cy="2128310"/>
          </a:xfrm>
          <a:prstGeom prst="rect">
            <a:avLst/>
          </a:prstGeom>
        </p:spPr>
      </p:pic>
      <p:graphicFrame>
        <p:nvGraphicFramePr>
          <p:cNvPr id="14" name="表 14">
            <a:extLst>
              <a:ext uri="{FF2B5EF4-FFF2-40B4-BE49-F238E27FC236}">
                <a16:creationId xmlns:a16="http://schemas.microsoft.com/office/drawing/2014/main" id="{025B227A-FF6E-4701-8F9D-4BA571FBAA13}"/>
              </a:ext>
            </a:extLst>
          </p:cNvPr>
          <p:cNvGraphicFramePr>
            <a:graphicFrameLocks noGrp="1"/>
          </p:cNvGraphicFramePr>
          <p:nvPr>
            <p:extLst>
              <p:ext uri="{D42A27DB-BD31-4B8C-83A1-F6EECF244321}">
                <p14:modId xmlns:p14="http://schemas.microsoft.com/office/powerpoint/2010/main" val="2573329393"/>
              </p:ext>
            </p:extLst>
          </p:nvPr>
        </p:nvGraphicFramePr>
        <p:xfrm>
          <a:off x="346108" y="4425639"/>
          <a:ext cx="7889888" cy="2311745"/>
        </p:xfrm>
        <a:graphic>
          <a:graphicData uri="http://schemas.openxmlformats.org/drawingml/2006/table">
            <a:tbl>
              <a:tblPr firstRow="1" bandRow="1">
                <a:tableStyleId>{5C22544A-7EE6-4342-B048-85BDC9FD1C3A}</a:tableStyleId>
              </a:tblPr>
              <a:tblGrid>
                <a:gridCol w="1972472">
                  <a:extLst>
                    <a:ext uri="{9D8B030D-6E8A-4147-A177-3AD203B41FA5}">
                      <a16:colId xmlns:a16="http://schemas.microsoft.com/office/drawing/2014/main" val="182065404"/>
                    </a:ext>
                  </a:extLst>
                </a:gridCol>
                <a:gridCol w="1972472">
                  <a:extLst>
                    <a:ext uri="{9D8B030D-6E8A-4147-A177-3AD203B41FA5}">
                      <a16:colId xmlns:a16="http://schemas.microsoft.com/office/drawing/2014/main" val="1327038047"/>
                    </a:ext>
                  </a:extLst>
                </a:gridCol>
                <a:gridCol w="1972472">
                  <a:extLst>
                    <a:ext uri="{9D8B030D-6E8A-4147-A177-3AD203B41FA5}">
                      <a16:colId xmlns:a16="http://schemas.microsoft.com/office/drawing/2014/main" val="1865345627"/>
                    </a:ext>
                  </a:extLst>
                </a:gridCol>
                <a:gridCol w="1972472">
                  <a:extLst>
                    <a:ext uri="{9D8B030D-6E8A-4147-A177-3AD203B41FA5}">
                      <a16:colId xmlns:a16="http://schemas.microsoft.com/office/drawing/2014/main" val="1754416306"/>
                    </a:ext>
                  </a:extLst>
                </a:gridCol>
              </a:tblGrid>
              <a:tr h="462349">
                <a:tc>
                  <a:txBody>
                    <a:bodyPr/>
                    <a:lstStyle/>
                    <a:p>
                      <a:pPr algn="ctr"/>
                      <a:r>
                        <a:rPr kumimoji="1" lang="en-US" altLang="ja-JP" dirty="0"/>
                        <a:t>7.Bmp</a:t>
                      </a:r>
                      <a:endParaRPr kumimoji="1" lang="ja-JP" altLang="en-US" dirty="0"/>
                    </a:p>
                  </a:txBody>
                  <a:tcPr>
                    <a:solidFill>
                      <a:schemeClr val="accent2">
                        <a:lumMod val="50000"/>
                      </a:schemeClr>
                    </a:solidFill>
                  </a:tcPr>
                </a:tc>
                <a:tc>
                  <a:txBody>
                    <a:bodyPr/>
                    <a:lstStyle/>
                    <a:p>
                      <a:pPr algn="ctr"/>
                      <a:r>
                        <a:rPr kumimoji="1" lang="en-US" altLang="ja-JP" dirty="0"/>
                        <a:t>7.Gif</a:t>
                      </a:r>
                      <a:endParaRPr kumimoji="1" lang="ja-JP" altLang="en-US" dirty="0"/>
                    </a:p>
                  </a:txBody>
                  <a:tcPr>
                    <a:solidFill>
                      <a:schemeClr val="accent2">
                        <a:lumMod val="50000"/>
                      </a:schemeClr>
                    </a:solidFill>
                  </a:tcPr>
                </a:tc>
                <a:tc>
                  <a:txBody>
                    <a:bodyPr/>
                    <a:lstStyle/>
                    <a:p>
                      <a:pPr algn="ctr"/>
                      <a:r>
                        <a:rPr kumimoji="1" lang="en-US" altLang="ja-JP" dirty="0"/>
                        <a:t>7.png</a:t>
                      </a:r>
                      <a:endParaRPr kumimoji="1" lang="ja-JP" altLang="en-US" dirty="0"/>
                    </a:p>
                  </a:txBody>
                  <a:tcPr>
                    <a:solidFill>
                      <a:schemeClr val="accent2">
                        <a:lumMod val="50000"/>
                      </a:schemeClr>
                    </a:solidFill>
                  </a:tcPr>
                </a:tc>
                <a:tc>
                  <a:txBody>
                    <a:bodyPr/>
                    <a:lstStyle/>
                    <a:p>
                      <a:pPr algn="ctr"/>
                      <a:r>
                        <a:rPr kumimoji="1" lang="en-US" altLang="ja-JP" dirty="0"/>
                        <a:t>7.jpg</a:t>
                      </a:r>
                      <a:endParaRPr kumimoji="1" lang="ja-JP" altLang="en-US" dirty="0"/>
                    </a:p>
                  </a:txBody>
                  <a:tcPr>
                    <a:solidFill>
                      <a:schemeClr val="accent2">
                        <a:lumMod val="50000"/>
                      </a:schemeClr>
                    </a:solidFill>
                  </a:tcPr>
                </a:tc>
                <a:extLst>
                  <a:ext uri="{0D108BD9-81ED-4DB2-BD59-A6C34878D82A}">
                    <a16:rowId xmlns:a16="http://schemas.microsoft.com/office/drawing/2014/main" val="2818398439"/>
                  </a:ext>
                </a:extLst>
              </a:tr>
              <a:tr h="462349">
                <a:tc>
                  <a:txBody>
                    <a:bodyPr/>
                    <a:lstStyle/>
                    <a:p>
                      <a:pPr algn="ctr"/>
                      <a:r>
                        <a:rPr kumimoji="1" lang="en-US" altLang="ja-JP" b="1" dirty="0"/>
                        <a:t>W500px,H495px</a:t>
                      </a:r>
                      <a:endParaRPr kumimoji="1" lang="ja-JP" alt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W500px,H495px</a:t>
                      </a:r>
                      <a:endParaRPr kumimoji="1" lang="ja-JP" alt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W500px,H495px</a:t>
                      </a:r>
                      <a:endParaRPr kumimoji="1" lang="ja-JP" alt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W500px,H495px</a:t>
                      </a:r>
                      <a:endParaRPr kumimoji="1" lang="ja-JP" altLang="en-US" b="1" dirty="0"/>
                    </a:p>
                  </a:txBody>
                  <a:tcPr/>
                </a:tc>
                <a:extLst>
                  <a:ext uri="{0D108BD9-81ED-4DB2-BD59-A6C34878D82A}">
                    <a16:rowId xmlns:a16="http://schemas.microsoft.com/office/drawing/2014/main" val="1932914239"/>
                  </a:ext>
                </a:extLst>
              </a:tr>
              <a:tr h="462349">
                <a:tc>
                  <a:txBody>
                    <a:bodyPr/>
                    <a:lstStyle/>
                    <a:p>
                      <a:pPr algn="r"/>
                      <a:r>
                        <a:rPr kumimoji="1" lang="en-US" altLang="ja-JP" b="1" dirty="0"/>
                        <a:t>24bit</a:t>
                      </a:r>
                      <a:endParaRPr kumimoji="1" lang="ja-JP" altLang="en-US" b="1"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b="1" dirty="0"/>
                        <a:t>8bit</a:t>
                      </a:r>
                      <a:endParaRPr kumimoji="1" lang="ja-JP" altLang="en-US" b="1"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b="1" dirty="0"/>
                        <a:t>32bit</a:t>
                      </a:r>
                      <a:endParaRPr kumimoji="1" lang="ja-JP" altLang="en-US" b="1"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b="1" dirty="0"/>
                        <a:t>24bit</a:t>
                      </a:r>
                      <a:endParaRPr kumimoji="1" lang="ja-JP" altLang="en-US" b="1" dirty="0"/>
                    </a:p>
                  </a:txBody>
                  <a:tcPr/>
                </a:tc>
                <a:extLst>
                  <a:ext uri="{0D108BD9-81ED-4DB2-BD59-A6C34878D82A}">
                    <a16:rowId xmlns:a16="http://schemas.microsoft.com/office/drawing/2014/main" val="2503816488"/>
                  </a:ext>
                </a:extLst>
              </a:tr>
              <a:tr h="462349">
                <a:tc>
                  <a:txBody>
                    <a:bodyPr/>
                    <a:lstStyle/>
                    <a:p>
                      <a:pPr algn="r"/>
                      <a:r>
                        <a:rPr kumimoji="1" lang="en-US" altLang="ja-JP" b="1" dirty="0"/>
                        <a:t>725kB</a:t>
                      </a:r>
                      <a:endParaRPr kumimoji="1" lang="ja-JP" altLang="en-US" b="1"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b="1" dirty="0"/>
                        <a:t>95kB</a:t>
                      </a:r>
                      <a:endParaRPr kumimoji="1" lang="ja-JP" altLang="en-US" b="1"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b="1" dirty="0"/>
                        <a:t>432kB</a:t>
                      </a:r>
                      <a:endParaRPr kumimoji="1" lang="ja-JP" altLang="en-US" b="1"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b="1" dirty="0"/>
                        <a:t>61kB</a:t>
                      </a:r>
                      <a:endParaRPr kumimoji="1" lang="ja-JP" altLang="en-US" b="1" dirty="0"/>
                    </a:p>
                  </a:txBody>
                  <a:tcPr/>
                </a:tc>
                <a:extLst>
                  <a:ext uri="{0D108BD9-81ED-4DB2-BD59-A6C34878D82A}">
                    <a16:rowId xmlns:a16="http://schemas.microsoft.com/office/drawing/2014/main" val="1827535869"/>
                  </a:ext>
                </a:extLst>
              </a:tr>
              <a:tr h="462349">
                <a:tc>
                  <a:txBody>
                    <a:bodyPr/>
                    <a:lstStyle/>
                    <a:p>
                      <a:r>
                        <a:rPr kumimoji="1" lang="ja-JP" altLang="en-US" b="1" dirty="0"/>
                        <a:t>圧縮率　　　－</a:t>
                      </a:r>
                    </a:p>
                  </a:txBody>
                  <a:tcPr/>
                </a:tc>
                <a:tc>
                  <a:txBody>
                    <a:bodyPr/>
                    <a:lstStyle/>
                    <a:p>
                      <a:pPr algn="r"/>
                      <a:r>
                        <a:rPr kumimoji="1" lang="en-US" altLang="ja-JP" b="1" dirty="0"/>
                        <a:t>13%</a:t>
                      </a:r>
                      <a:endParaRPr kumimoji="1" lang="ja-JP" altLang="en-US" b="1" dirty="0"/>
                    </a:p>
                  </a:txBody>
                  <a:tcPr/>
                </a:tc>
                <a:tc>
                  <a:txBody>
                    <a:bodyPr/>
                    <a:lstStyle/>
                    <a:p>
                      <a:pPr algn="r"/>
                      <a:r>
                        <a:rPr kumimoji="1" lang="en-US" altLang="ja-JP" b="1" dirty="0"/>
                        <a:t>60%</a:t>
                      </a:r>
                      <a:endParaRPr kumimoji="1" lang="ja-JP" altLang="en-US" b="1" dirty="0"/>
                    </a:p>
                  </a:txBody>
                  <a:tcPr/>
                </a:tc>
                <a:tc>
                  <a:txBody>
                    <a:bodyPr/>
                    <a:lstStyle/>
                    <a:p>
                      <a:pPr algn="r"/>
                      <a:r>
                        <a:rPr kumimoji="1" lang="en-US" altLang="ja-JP" b="1" dirty="0"/>
                        <a:t>8.4%</a:t>
                      </a:r>
                      <a:endParaRPr kumimoji="1" lang="ja-JP" altLang="en-US" b="1" dirty="0"/>
                    </a:p>
                  </a:txBody>
                  <a:tcPr/>
                </a:tc>
                <a:extLst>
                  <a:ext uri="{0D108BD9-81ED-4DB2-BD59-A6C34878D82A}">
                    <a16:rowId xmlns:a16="http://schemas.microsoft.com/office/drawing/2014/main" val="898468112"/>
                  </a:ext>
                </a:extLst>
              </a:tr>
            </a:tbl>
          </a:graphicData>
        </a:graphic>
      </p:graphicFrame>
      <p:sp>
        <p:nvSpPr>
          <p:cNvPr id="15" name="四角形: 角を丸くする 14">
            <a:extLst>
              <a:ext uri="{FF2B5EF4-FFF2-40B4-BE49-F238E27FC236}">
                <a16:creationId xmlns:a16="http://schemas.microsoft.com/office/drawing/2014/main" id="{3E6C62BF-2E16-4EBA-B524-1B38BD4129D1}"/>
              </a:ext>
            </a:extLst>
          </p:cNvPr>
          <p:cNvSpPr/>
          <p:nvPr/>
        </p:nvSpPr>
        <p:spPr>
          <a:xfrm>
            <a:off x="8582672" y="5234496"/>
            <a:ext cx="3362325" cy="850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画像圧縮・ファイル形式</a:t>
            </a:r>
            <a:endParaRPr kumimoji="1" lang="en-US" altLang="ja-JP" sz="2400" dirty="0">
              <a:latin typeface="ＭＳ Ｐゴシック" panose="020B0600070205080204" pitchFamily="50" charset="-128"/>
              <a:ea typeface="ＭＳ Ｐゴシック" panose="020B0600070205080204" pitchFamily="50" charset="-128"/>
            </a:endParaRPr>
          </a:p>
          <a:p>
            <a:pPr algn="ctr"/>
            <a:r>
              <a:rPr lang="ja-JP" altLang="en-US" sz="2400" dirty="0">
                <a:latin typeface="ＭＳ Ｐゴシック" panose="020B0600070205080204" pitchFamily="50" charset="-128"/>
                <a:ea typeface="ＭＳ Ｐゴシック" panose="020B0600070205080204" pitchFamily="50" charset="-128"/>
              </a:rPr>
              <a:t>実験結果</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 name="正方形/長方形 1">
            <a:extLst>
              <a:ext uri="{FF2B5EF4-FFF2-40B4-BE49-F238E27FC236}">
                <a16:creationId xmlns:a16="http://schemas.microsoft.com/office/drawing/2014/main" id="{5849FA5F-B7CE-3250-7167-A1D2809CB8A6}"/>
              </a:ext>
            </a:extLst>
          </p:cNvPr>
          <p:cNvSpPr/>
          <p:nvPr/>
        </p:nvSpPr>
        <p:spPr>
          <a:xfrm>
            <a:off x="2428875" y="6305550"/>
            <a:ext cx="5743575" cy="37147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0909A45B-C6F0-F161-AB6D-CC61EDD3D4E0}"/>
              </a:ext>
            </a:extLst>
          </p:cNvPr>
          <p:cNvPicPr>
            <a:picLocks noChangeAspect="1"/>
          </p:cNvPicPr>
          <p:nvPr/>
        </p:nvPicPr>
        <p:blipFill rotWithShape="1">
          <a:blip r:embed="rId6"/>
          <a:srcRect l="75022" t="28071" r="15041" b="69178"/>
          <a:stretch/>
        </p:blipFill>
        <p:spPr>
          <a:xfrm>
            <a:off x="5991225" y="196813"/>
            <a:ext cx="2956239" cy="460411"/>
          </a:xfrm>
          <a:prstGeom prst="rect">
            <a:avLst/>
          </a:prstGeom>
        </p:spPr>
      </p:pic>
      <p:sp>
        <p:nvSpPr>
          <p:cNvPr id="4" name="四角形: 角を丸くする 3">
            <a:extLst>
              <a:ext uri="{FF2B5EF4-FFF2-40B4-BE49-F238E27FC236}">
                <a16:creationId xmlns:a16="http://schemas.microsoft.com/office/drawing/2014/main" id="{F0F0E7B9-A50A-7292-4D66-D9675E8D5B73}"/>
              </a:ext>
            </a:extLst>
          </p:cNvPr>
          <p:cNvSpPr/>
          <p:nvPr/>
        </p:nvSpPr>
        <p:spPr>
          <a:xfrm>
            <a:off x="352425" y="904875"/>
            <a:ext cx="2352675"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0AF1438F-2043-2084-3417-04DEBE7943CD}"/>
              </a:ext>
            </a:extLst>
          </p:cNvPr>
          <p:cNvSpPr/>
          <p:nvPr/>
        </p:nvSpPr>
        <p:spPr>
          <a:xfrm>
            <a:off x="5915025" y="895350"/>
            <a:ext cx="2505075" cy="9048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63AA125B-BF57-A10D-BDD7-F01AC81DD9A5}"/>
              </a:ext>
            </a:extLst>
          </p:cNvPr>
          <p:cNvSpPr/>
          <p:nvPr/>
        </p:nvSpPr>
        <p:spPr>
          <a:xfrm>
            <a:off x="3067050" y="857250"/>
            <a:ext cx="2552700" cy="8858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DF2F9EF5-B686-6747-F0F4-47C8C618F77A}"/>
              </a:ext>
            </a:extLst>
          </p:cNvPr>
          <p:cNvSpPr/>
          <p:nvPr/>
        </p:nvSpPr>
        <p:spPr>
          <a:xfrm>
            <a:off x="9324975" y="1219200"/>
            <a:ext cx="2638425" cy="9429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6D4470A7-56A6-C0C3-8805-C95C14BE7510}"/>
              </a:ext>
            </a:extLst>
          </p:cNvPr>
          <p:cNvSpPr/>
          <p:nvPr/>
        </p:nvSpPr>
        <p:spPr>
          <a:xfrm>
            <a:off x="1314450" y="1724025"/>
            <a:ext cx="1133475" cy="933450"/>
          </a:xfrm>
          <a:prstGeom prst="ellipse">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98EA4C3C-A200-0539-4CE5-2A50B2A137FF}"/>
              </a:ext>
            </a:extLst>
          </p:cNvPr>
          <p:cNvSpPr/>
          <p:nvPr/>
        </p:nvSpPr>
        <p:spPr>
          <a:xfrm>
            <a:off x="352425" y="5362575"/>
            <a:ext cx="7886700" cy="304800"/>
          </a:xfrm>
          <a:prstGeom prst="round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8267E36-2A4D-A62F-6942-A17EC7E55CF2}"/>
              </a:ext>
            </a:extLst>
          </p:cNvPr>
          <p:cNvSpPr/>
          <p:nvPr/>
        </p:nvSpPr>
        <p:spPr>
          <a:xfrm>
            <a:off x="428625" y="3752850"/>
            <a:ext cx="2352675" cy="3333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0BBC8986-FA2B-C39A-79EE-93300E401778}"/>
              </a:ext>
            </a:extLst>
          </p:cNvPr>
          <p:cNvSpPr/>
          <p:nvPr/>
        </p:nvSpPr>
        <p:spPr>
          <a:xfrm>
            <a:off x="3114675" y="3790950"/>
            <a:ext cx="2352675" cy="3333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349BBF14-68BA-A52C-8193-D6198768667A}"/>
              </a:ext>
            </a:extLst>
          </p:cNvPr>
          <p:cNvSpPr/>
          <p:nvPr/>
        </p:nvSpPr>
        <p:spPr>
          <a:xfrm>
            <a:off x="6000750" y="3981450"/>
            <a:ext cx="2352675" cy="3333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F450F2A2-A270-A6E2-8CD0-24E4FD2EC5EA}"/>
              </a:ext>
            </a:extLst>
          </p:cNvPr>
          <p:cNvSpPr/>
          <p:nvPr/>
        </p:nvSpPr>
        <p:spPr>
          <a:xfrm>
            <a:off x="9315450" y="4829175"/>
            <a:ext cx="2628900" cy="3524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9948FB14-4DE1-5134-250D-343A5ED76BB3}"/>
              </a:ext>
            </a:extLst>
          </p:cNvPr>
          <p:cNvSpPr/>
          <p:nvPr/>
        </p:nvSpPr>
        <p:spPr>
          <a:xfrm>
            <a:off x="361950" y="5848350"/>
            <a:ext cx="7896225" cy="3333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366969D1-583C-2392-41F5-190B3EB0D289}"/>
              </a:ext>
            </a:extLst>
          </p:cNvPr>
          <p:cNvSpPr/>
          <p:nvPr/>
        </p:nvSpPr>
        <p:spPr>
          <a:xfrm>
            <a:off x="10610850" y="2743200"/>
            <a:ext cx="1133475" cy="933450"/>
          </a:xfrm>
          <a:prstGeom prst="ellipse">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2354A913-A860-2B35-9F63-5CC54620F0CA}"/>
              </a:ext>
            </a:extLst>
          </p:cNvPr>
          <p:cNvSpPr/>
          <p:nvPr/>
        </p:nvSpPr>
        <p:spPr>
          <a:xfrm>
            <a:off x="6981825" y="1838325"/>
            <a:ext cx="1133475" cy="933450"/>
          </a:xfrm>
          <a:prstGeom prst="ellipse">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BA5866E8-65D5-51D4-FD2B-D771B8ECCAC1}"/>
              </a:ext>
            </a:extLst>
          </p:cNvPr>
          <p:cNvSpPr/>
          <p:nvPr/>
        </p:nvSpPr>
        <p:spPr>
          <a:xfrm>
            <a:off x="3981450" y="1743075"/>
            <a:ext cx="1133475" cy="933450"/>
          </a:xfrm>
          <a:prstGeom prst="ellipse">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オーディオ 30">
            <a:hlinkClick r:id="" action="ppaction://media"/>
            <a:extLst>
              <a:ext uri="{FF2B5EF4-FFF2-40B4-BE49-F238E27FC236}">
                <a16:creationId xmlns:a16="http://schemas.microsoft.com/office/drawing/2014/main" id="{4338FDCF-3E20-731F-283E-CF6918EE0F06}"/>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488738" y="6154738"/>
            <a:ext cx="487362" cy="487362"/>
          </a:xfrm>
          <a:prstGeom prst="rect">
            <a:avLst/>
          </a:prstGeom>
        </p:spPr>
      </p:pic>
      <p:pic>
        <p:nvPicPr>
          <p:cNvPr id="16" name="図 15">
            <a:extLst>
              <a:ext uri="{FF2B5EF4-FFF2-40B4-BE49-F238E27FC236}">
                <a16:creationId xmlns:a16="http://schemas.microsoft.com/office/drawing/2014/main" id="{026B8497-BD50-1CA2-CF69-9E65B712D0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15819" y="5994627"/>
            <a:ext cx="676181" cy="863373"/>
          </a:xfrm>
          <a:prstGeom prst="rect">
            <a:avLst/>
          </a:prstGeom>
        </p:spPr>
      </p:pic>
    </p:spTree>
    <p:custDataLst>
      <p:tags r:id="rId1"/>
    </p:custDataLst>
    <p:extLst>
      <p:ext uri="{BB962C8B-B14F-4D97-AF65-F5344CB8AC3E}">
        <p14:creationId xmlns:p14="http://schemas.microsoft.com/office/powerpoint/2010/main" val="609012261"/>
      </p:ext>
    </p:extLst>
  </p:cSld>
  <p:clrMapOvr>
    <a:masterClrMapping/>
  </p:clrMapOvr>
  <mc:AlternateContent xmlns:mc="http://schemas.openxmlformats.org/markup-compatibility/2006" xmlns:p14="http://schemas.microsoft.com/office/powerpoint/2010/main">
    <mc:Choice Requires="p14">
      <p:transition spd="slow" p14:dur="2000" advTm="54855"/>
    </mc:Choice>
    <mc:Fallback xmlns="">
      <p:transition spd="slow" advTm="548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5" fill="hold" display="0">
                  <p:stCondLst>
                    <p:cond delay="indefinite"/>
                  </p:stCondLst>
                  <p:endCondLst>
                    <p:cond evt="onStopAudio" delay="0">
                      <p:tgtEl>
                        <p:sldTgt/>
                      </p:tgtEl>
                    </p:cond>
                  </p:endCondLst>
                </p:cTn>
                <p:tgtEl>
                  <p:spTgt spid="31"/>
                </p:tgtEl>
              </p:cMediaNode>
            </p:audio>
          </p:childTnLst>
        </p:cTn>
      </p:par>
    </p:tnLst>
    <p:bldLst>
      <p:bldP spid="2" grpId="0" animBg="1"/>
      <p:bldP spid="4" grpId="0" animBg="1"/>
      <p:bldP spid="6" grpId="0" animBg="1"/>
      <p:bldP spid="8" grpId="0" animBg="1"/>
      <p:bldP spid="10" grpId="0" animBg="1"/>
      <p:bldP spid="12" grpId="0" animBg="1"/>
      <p:bldP spid="19"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C935014-76B3-424A-AEB4-27F83228E0B8}"/>
              </a:ext>
            </a:extLst>
          </p:cNvPr>
          <p:cNvSpPr>
            <a:spLocks noGrp="1"/>
          </p:cNvSpPr>
          <p:nvPr>
            <p:ph idx="1"/>
          </p:nvPr>
        </p:nvSpPr>
        <p:spPr>
          <a:xfrm>
            <a:off x="438936" y="320092"/>
            <a:ext cx="10867239" cy="5656846"/>
          </a:xfrm>
        </p:spPr>
        <p:txBody>
          <a:bodyPr/>
          <a:lstStyle/>
          <a:p>
            <a:pPr marL="0" indent="0">
              <a:buNone/>
            </a:pPr>
            <a:r>
              <a:rPr kumimoji="1" lang="ja-JP" altLang="en-US" sz="2400" dirty="0">
                <a:latin typeface="ＭＳ ゴシック" panose="020B0609070205080204" pitchFamily="49" charset="-128"/>
                <a:ea typeface="ＭＳ ゴシック" panose="020B0609070205080204" pitchFamily="49" charset="-128"/>
              </a:rPr>
              <a:t>音声　非圧縮</a:t>
            </a:r>
            <a:r>
              <a:rPr kumimoji="1" lang="en-US" altLang="ja-JP" sz="2400" dirty="0">
                <a:latin typeface="ＭＳ ゴシック" panose="020B0609070205080204" pitchFamily="49" charset="-128"/>
                <a:ea typeface="ＭＳ ゴシック" panose="020B0609070205080204" pitchFamily="49" charset="-128"/>
              </a:rPr>
              <a:t>wav</a:t>
            </a:r>
            <a:r>
              <a:rPr kumimoji="1" lang="ja-JP" altLang="en-US" sz="2400" dirty="0">
                <a:latin typeface="ＭＳ ゴシック" panose="020B0609070205080204" pitchFamily="49" charset="-128"/>
                <a:ea typeface="ＭＳ ゴシック" panose="020B0609070205080204" pitchFamily="49" charset="-128"/>
              </a:rPr>
              <a:t>➡圧縮</a:t>
            </a:r>
            <a:r>
              <a:rPr kumimoji="1" lang="en-US" altLang="ja-JP" sz="2400" dirty="0">
                <a:latin typeface="ＭＳ ゴシック" panose="020B0609070205080204" pitchFamily="49" charset="-128"/>
                <a:ea typeface="ＭＳ ゴシック" panose="020B0609070205080204" pitchFamily="49" charset="-128"/>
              </a:rPr>
              <a:t>mp3</a:t>
            </a:r>
            <a:r>
              <a:rPr kumimoji="1" lang="ja-JP" altLang="en-US" sz="2400" dirty="0">
                <a:latin typeface="ＭＳ ゴシック" panose="020B0609070205080204" pitchFamily="49" charset="-128"/>
                <a:ea typeface="ＭＳ ゴシック" panose="020B0609070205080204" pitchFamily="49" charset="-128"/>
              </a:rPr>
              <a:t>　　　　　　　</a:t>
            </a:r>
            <a:endParaRPr kumimoji="1" lang="en-US" altLang="ja-JP" sz="2400" dirty="0">
              <a:latin typeface="ＭＳ ゴシック" panose="020B0609070205080204" pitchFamily="49" charset="-128"/>
              <a:ea typeface="ＭＳ ゴシック" panose="020B0609070205080204" pitchFamily="49" charset="-128"/>
            </a:endParaRPr>
          </a:p>
          <a:p>
            <a:pPr marL="0" indent="0">
              <a:buNone/>
            </a:pPr>
            <a:r>
              <a:rPr lang="ja-JP" altLang="en-US" sz="2400" dirty="0">
                <a:latin typeface="ＭＳ ゴシック" panose="020B0609070205080204" pitchFamily="49" charset="-128"/>
                <a:ea typeface="ＭＳ ゴシック" panose="020B0609070205080204" pitchFamily="49" charset="-128"/>
              </a:rPr>
              <a:t>画像　</a:t>
            </a:r>
            <a:r>
              <a:rPr kumimoji="1" lang="ja-JP" altLang="en-US" sz="2400" dirty="0">
                <a:latin typeface="ＭＳ ゴシック" panose="020B0609070205080204" pitchFamily="49" charset="-128"/>
                <a:ea typeface="ＭＳ ゴシック" panose="020B0609070205080204" pitchFamily="49" charset="-128"/>
              </a:rPr>
              <a:t>非圧縮</a:t>
            </a:r>
            <a:r>
              <a:rPr kumimoji="1" lang="en-US" altLang="ja-JP" sz="2400" dirty="0">
                <a:latin typeface="ＭＳ ゴシック" panose="020B0609070205080204" pitchFamily="49" charset="-128"/>
                <a:ea typeface="ＭＳ ゴシック" panose="020B0609070205080204" pitchFamily="49" charset="-128"/>
              </a:rPr>
              <a:t>bmp</a:t>
            </a:r>
            <a:r>
              <a:rPr kumimoji="1" lang="ja-JP" altLang="en-US" sz="2400" dirty="0">
                <a:latin typeface="ＭＳ ゴシック" panose="020B0609070205080204" pitchFamily="49" charset="-128"/>
                <a:ea typeface="ＭＳ ゴシック" panose="020B0609070205080204" pitchFamily="49" charset="-128"/>
              </a:rPr>
              <a:t>➡圧縮</a:t>
            </a:r>
            <a:r>
              <a:rPr kumimoji="1" lang="en-US" altLang="ja-JP" sz="2400" dirty="0">
                <a:latin typeface="ＭＳ ゴシック" panose="020B0609070205080204" pitchFamily="49" charset="-128"/>
                <a:ea typeface="ＭＳ ゴシック" panose="020B0609070205080204" pitchFamily="49" charset="-128"/>
              </a:rPr>
              <a:t>jpg</a:t>
            </a:r>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dirty="0">
                <a:latin typeface="ＭＳ ゴシック" panose="020B0609070205080204" pitchFamily="49" charset="-128"/>
                <a:ea typeface="ＭＳ ゴシック" panose="020B0609070205080204" pitchFamily="49" charset="-128"/>
              </a:rPr>
              <a:t>gif</a:t>
            </a:r>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dirty="0" err="1">
                <a:latin typeface="ＭＳ ゴシック" panose="020B0609070205080204" pitchFamily="49" charset="-128"/>
                <a:ea typeface="ＭＳ ゴシック" panose="020B0609070205080204" pitchFamily="49" charset="-128"/>
              </a:rPr>
              <a:t>png</a:t>
            </a:r>
            <a:r>
              <a:rPr kumimoji="1" lang="ja-JP" altLang="en-US" sz="2400" dirty="0">
                <a:latin typeface="ＭＳ ゴシック" panose="020B0609070205080204" pitchFamily="49" charset="-128"/>
                <a:ea typeface="ＭＳ ゴシック" panose="020B0609070205080204" pitchFamily="49" charset="-128"/>
              </a:rPr>
              <a:t>　　</a:t>
            </a:r>
            <a:endParaRPr kumimoji="1" lang="en-US" altLang="ja-JP" sz="2400" dirty="0">
              <a:latin typeface="ＭＳ ゴシック" panose="020B0609070205080204" pitchFamily="49" charset="-128"/>
              <a:ea typeface="ＭＳ ゴシック" panose="020B0609070205080204" pitchFamily="49" charset="-128"/>
            </a:endParaRPr>
          </a:p>
          <a:p>
            <a:pPr marL="0" indent="0">
              <a:buNone/>
            </a:pPr>
            <a:r>
              <a:rPr lang="ja-JP" altLang="en-US" sz="2400" dirty="0">
                <a:latin typeface="ＭＳ ゴシック" panose="020B0609070205080204" pitchFamily="49" charset="-128"/>
                <a:ea typeface="ＭＳ ゴシック" panose="020B0609070205080204" pitchFamily="49" charset="-128"/>
              </a:rPr>
              <a:t>動画　</a:t>
            </a:r>
            <a:r>
              <a:rPr lang="en-US" altLang="ja-JP" sz="2400" dirty="0">
                <a:latin typeface="ＭＳ ゴシック" panose="020B0609070205080204" pitchFamily="49" charset="-128"/>
                <a:ea typeface="ＭＳ ゴシック" panose="020B0609070205080204" pitchFamily="49" charset="-128"/>
              </a:rPr>
              <a:t>(</a:t>
            </a:r>
            <a:r>
              <a:rPr kumimoji="1" lang="ja-JP" altLang="en-US" sz="2400" dirty="0">
                <a:latin typeface="ＭＳ ゴシック" panose="020B0609070205080204" pitchFamily="49" charset="-128"/>
                <a:ea typeface="ＭＳ ゴシック" panose="020B0609070205080204" pitchFamily="49" charset="-128"/>
              </a:rPr>
              <a:t>非圧縮</a:t>
            </a:r>
            <a:r>
              <a:rPr kumimoji="1" lang="en-US" altLang="ja-JP" sz="2400" dirty="0">
                <a:latin typeface="ＭＳ ゴシック" panose="020B0609070205080204" pitchFamily="49" charset="-128"/>
                <a:ea typeface="ＭＳ ゴシック" panose="020B0609070205080204" pitchFamily="49" charset="-128"/>
              </a:rPr>
              <a:t>)</a:t>
            </a:r>
            <a:r>
              <a:rPr kumimoji="1" lang="en-US" altLang="ja-JP" sz="2400" dirty="0" err="1">
                <a:latin typeface="ＭＳ ゴシック" panose="020B0609070205080204" pitchFamily="49" charset="-128"/>
                <a:ea typeface="ＭＳ ゴシック" panose="020B0609070205080204" pitchFamily="49" charset="-128"/>
              </a:rPr>
              <a:t>avi</a:t>
            </a:r>
            <a:r>
              <a:rPr kumimoji="1" lang="ja-JP" altLang="en-US" sz="2400" dirty="0">
                <a:latin typeface="ＭＳ ゴシック" panose="020B0609070205080204" pitchFamily="49" charset="-128"/>
                <a:ea typeface="ＭＳ ゴシック" panose="020B0609070205080204" pitchFamily="49" charset="-128"/>
              </a:rPr>
              <a:t>➡圧縮</a:t>
            </a:r>
            <a:r>
              <a:rPr kumimoji="1" lang="en-US" altLang="ja-JP" sz="2400" dirty="0">
                <a:latin typeface="ＭＳ ゴシック" panose="020B0609070205080204" pitchFamily="49" charset="-128"/>
                <a:ea typeface="ＭＳ ゴシック" panose="020B0609070205080204" pitchFamily="49" charset="-128"/>
              </a:rPr>
              <a:t>mpeg</a:t>
            </a:r>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dirty="0">
                <a:latin typeface="ＭＳ ゴシック" panose="020B0609070205080204" pitchFamily="49" charset="-128"/>
                <a:ea typeface="ＭＳ ゴシック" panose="020B0609070205080204" pitchFamily="49" charset="-128"/>
              </a:rPr>
              <a:t>mp4</a:t>
            </a:r>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dirty="0">
                <a:latin typeface="ＭＳ ゴシック" panose="020B0609070205080204" pitchFamily="49" charset="-128"/>
                <a:ea typeface="ＭＳ ゴシック" panose="020B0609070205080204" pitchFamily="49" charset="-128"/>
              </a:rPr>
              <a:t>mov</a:t>
            </a:r>
            <a:r>
              <a:rPr kumimoji="1" lang="ja-JP" altLang="en-US" sz="2400" dirty="0">
                <a:latin typeface="ＭＳ ゴシック" panose="020B0609070205080204" pitchFamily="49" charset="-128"/>
                <a:ea typeface="ＭＳ ゴシック" panose="020B0609070205080204" pitchFamily="49" charset="-128"/>
              </a:rPr>
              <a:t>　</a:t>
            </a:r>
            <a:endParaRPr kumimoji="1" lang="en-US" altLang="ja-JP" sz="2400" dirty="0">
              <a:latin typeface="ＭＳ ゴシック" panose="020B0609070205080204" pitchFamily="49" charset="-128"/>
              <a:ea typeface="ＭＳ ゴシック" panose="020B0609070205080204" pitchFamily="49" charset="-128"/>
            </a:endParaRPr>
          </a:p>
          <a:p>
            <a:pPr marL="0" indent="0">
              <a:buNone/>
            </a:pPr>
            <a:r>
              <a:rPr lang="ja-JP" altLang="en-US" sz="2400" dirty="0">
                <a:latin typeface="ＭＳ ゴシック" panose="020B0609070205080204" pitchFamily="49" charset="-128"/>
                <a:ea typeface="ＭＳ ゴシック" panose="020B0609070205080204" pitchFamily="49" charset="-128"/>
              </a:rPr>
              <a:t>実験結果</a:t>
            </a: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kumimoji="1" lang="ja-JP" altLang="en-US"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4228F948-7ECD-4B54-BC91-421CB2D92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86" y="1700212"/>
            <a:ext cx="9269303" cy="491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645794"/>
      </p:ext>
    </p:extLst>
  </p:cSld>
  <p:clrMapOvr>
    <a:masterClrMapping/>
  </p:clrMapOvr>
  <mc:AlternateContent xmlns:mc="http://schemas.openxmlformats.org/markup-compatibility/2006" xmlns:p14="http://schemas.microsoft.com/office/powerpoint/2010/main">
    <mc:Choice Requires="p14">
      <p:transition spd="slow" p14:dur="2000" advTm="2192"/>
    </mc:Choice>
    <mc:Fallback xmlns="">
      <p:transition spd="slow" advTm="219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A062B-8335-40DD-9675-C4F7FA80F0F2}"/>
              </a:ext>
            </a:extLst>
          </p:cNvPr>
          <p:cNvSpPr>
            <a:spLocks noGrp="1"/>
          </p:cNvSpPr>
          <p:nvPr>
            <p:ph type="title"/>
          </p:nvPr>
        </p:nvSpPr>
        <p:spPr>
          <a:xfrm>
            <a:off x="609600" y="346076"/>
            <a:ext cx="10515600" cy="644278"/>
          </a:xfrm>
        </p:spPr>
        <p:txBody>
          <a:bodyPr>
            <a:normAutofit/>
          </a:bodyPr>
          <a:lstStyle/>
          <a:p>
            <a:r>
              <a:rPr kumimoji="1" lang="ja-JP" altLang="en-US" sz="2800" dirty="0">
                <a:latin typeface="ＭＳ Ｐゴシック" panose="020B0600070205080204" pitchFamily="50" charset="-128"/>
                <a:ea typeface="ＭＳ Ｐゴシック" panose="020B0600070205080204" pitchFamily="50" charset="-128"/>
              </a:rPr>
              <a:t>メディアデータの非可逆圧縮</a:t>
            </a:r>
          </a:p>
        </p:txBody>
      </p:sp>
      <p:sp>
        <p:nvSpPr>
          <p:cNvPr id="3" name="コンテンツ プレースホルダー 2">
            <a:extLst>
              <a:ext uri="{FF2B5EF4-FFF2-40B4-BE49-F238E27FC236}">
                <a16:creationId xmlns:a16="http://schemas.microsoft.com/office/drawing/2014/main" id="{675164EB-9D23-4B33-82BE-05EB4266E5FE}"/>
              </a:ext>
            </a:extLst>
          </p:cNvPr>
          <p:cNvSpPr>
            <a:spLocks noGrp="1"/>
          </p:cNvSpPr>
          <p:nvPr>
            <p:ph idx="1"/>
          </p:nvPr>
        </p:nvSpPr>
        <p:spPr>
          <a:xfrm>
            <a:off x="628650" y="1056780"/>
            <a:ext cx="10799618" cy="5072558"/>
          </a:xfrm>
        </p:spPr>
        <p:txBody>
          <a:bodyPr>
            <a:normAutofit/>
          </a:bodyPr>
          <a:lstStyle/>
          <a:p>
            <a:r>
              <a:rPr kumimoji="1" lang="en-US" altLang="ja-JP" sz="2400" b="1" dirty="0">
                <a:solidFill>
                  <a:srgbClr val="FF0000"/>
                </a:solidFill>
                <a:latin typeface="ＭＳ Ｐゴシック" panose="020B0600070205080204" pitchFamily="50" charset="-128"/>
                <a:ea typeface="ＭＳ Ｐゴシック" panose="020B0600070205080204" pitchFamily="50" charset="-128"/>
              </a:rPr>
              <a:t>JPEG</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：（画質に影響しない）データの一部を捨てる</a:t>
            </a:r>
            <a:r>
              <a:rPr kumimoji="1" lang="en-US" altLang="ja-JP" sz="2400" dirty="0">
                <a:latin typeface="ＭＳ Ｐゴシック" panose="020B0600070205080204" pitchFamily="50" charset="-128"/>
                <a:ea typeface="ＭＳ Ｐゴシック" panose="020B0600070205080204" pitchFamily="50" charset="-128"/>
              </a:rPr>
              <a:t>…RGB</a:t>
            </a:r>
            <a:r>
              <a:rPr kumimoji="1" lang="ja-JP" altLang="en-US" sz="2400" dirty="0">
                <a:latin typeface="ＭＳ Ｐゴシック" panose="020B0600070205080204" pitchFamily="50" charset="-128"/>
                <a:ea typeface="ＭＳ Ｐゴシック" panose="020B0600070205080204" pitchFamily="50" charset="-128"/>
              </a:rPr>
              <a:t>データを別の変数</a:t>
            </a:r>
            <a:r>
              <a:rPr lang="ja-JP" altLang="en-US" sz="2400" dirty="0">
                <a:latin typeface="ＭＳ Ｐゴシック" panose="020B0600070205080204" pitchFamily="50" charset="-128"/>
                <a:ea typeface="ＭＳ Ｐゴシック" panose="020B0600070205080204" pitchFamily="50" charset="-128"/>
              </a:rPr>
              <a:t>「輝度」「赤方向の色相」「青方向の色相」</a:t>
            </a:r>
            <a:r>
              <a:rPr kumimoji="1" lang="ja-JP" altLang="en-US" sz="2400" dirty="0">
                <a:latin typeface="ＭＳ Ｐゴシック" panose="020B0600070205080204" pitchFamily="50" charset="-128"/>
                <a:ea typeface="ＭＳ Ｐゴシック" panose="020B0600070205080204" pitchFamily="50" charset="-128"/>
              </a:rPr>
              <a:t>に置き換えるなど難解なアルゴリズム</a:t>
            </a:r>
            <a:endParaRPr kumimoji="1" lang="en-US" altLang="ja-JP" sz="2400" dirty="0">
              <a:latin typeface="ＭＳ Ｐゴシック" panose="020B0600070205080204" pitchFamily="50" charset="-128"/>
              <a:ea typeface="ＭＳ Ｐゴシック" panose="020B0600070205080204" pitchFamily="50" charset="-128"/>
            </a:endParaRPr>
          </a:p>
          <a:p>
            <a:endParaRPr kumimoji="1" lang="en-US" altLang="ja-JP" sz="2400" dirty="0">
              <a:latin typeface="ＭＳ Ｐゴシック" panose="020B0600070205080204" pitchFamily="50" charset="-128"/>
              <a:ea typeface="ＭＳ Ｐゴシック" panose="020B0600070205080204" pitchFamily="50" charset="-128"/>
            </a:endParaRPr>
          </a:p>
          <a:p>
            <a:r>
              <a:rPr kumimoji="1" lang="en-US" altLang="ja-JP" sz="2400" dirty="0">
                <a:solidFill>
                  <a:srgbClr val="FF0000"/>
                </a:solidFill>
                <a:latin typeface="ＭＳ Ｐゴシック" panose="020B0600070205080204" pitchFamily="50" charset="-128"/>
                <a:ea typeface="ＭＳ Ｐゴシック" panose="020B0600070205080204" pitchFamily="50" charset="-128"/>
              </a:rPr>
              <a:t>MP3</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音の聞こえ易さの違い（周波数ごとの最小可聴値）や大きな音が鳴った際に、その直前直後や近い周波数の小さな音が聞こえにくくなる現象等の</a:t>
            </a:r>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人間の聴覚心理を利用した圧縮を行う</a:t>
            </a:r>
            <a:endParaRPr kumimoji="1" lang="en-US" altLang="ja-JP" sz="2400" b="1" dirty="0">
              <a:solidFill>
                <a:srgbClr val="FF0000"/>
              </a:solidFill>
              <a:latin typeface="ＭＳ Ｐゴシック" panose="020B0600070205080204" pitchFamily="50" charset="-128"/>
              <a:ea typeface="ＭＳ Ｐゴシック" panose="020B0600070205080204" pitchFamily="50" charset="-128"/>
            </a:endParaRPr>
          </a:p>
          <a:p>
            <a:endParaRPr kumimoji="1" lang="en-US" altLang="ja-JP" sz="2400" dirty="0">
              <a:latin typeface="ＭＳ Ｐゴシック" panose="020B0600070205080204" pitchFamily="50" charset="-128"/>
              <a:ea typeface="ＭＳ Ｐゴシック" panose="020B0600070205080204" pitchFamily="50" charset="-128"/>
            </a:endParaRPr>
          </a:p>
          <a:p>
            <a:r>
              <a:rPr lang="en-US" altLang="ja-JP" sz="2400" b="1" dirty="0">
                <a:solidFill>
                  <a:srgbClr val="FF0000"/>
                </a:solidFill>
                <a:latin typeface="ＭＳ Ｐゴシック" panose="020B0600070205080204" pitchFamily="50" charset="-128"/>
                <a:ea typeface="ＭＳ Ｐゴシック" panose="020B0600070205080204" pitchFamily="50" charset="-128"/>
              </a:rPr>
              <a:t>MP4</a:t>
            </a:r>
            <a:r>
              <a:rPr lang="ja-JP" altLang="en-US" sz="2400" b="1" dirty="0">
                <a:solidFill>
                  <a:srgbClr val="FF0000"/>
                </a:solidFill>
                <a:latin typeface="ＭＳ Ｐゴシック" panose="020B0600070205080204" pitchFamily="50" charset="-128"/>
                <a:ea typeface="ＭＳ Ｐゴシック" panose="020B0600070205080204" pitchFamily="50" charset="-128"/>
              </a:rPr>
              <a:t>：現時点標準の動画形式。ほぼ全ての動画プレーヤー対応</a:t>
            </a:r>
            <a:endParaRPr kumimoji="1" lang="en-US" altLang="ja-JP" sz="2400" b="1"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30091919"/>
      </p:ext>
    </p:extLst>
  </p:cSld>
  <p:clrMapOvr>
    <a:masterClrMapping/>
  </p:clrMapOvr>
  <mc:AlternateContent xmlns:mc="http://schemas.openxmlformats.org/markup-compatibility/2006" xmlns:p14="http://schemas.microsoft.com/office/powerpoint/2010/main">
    <mc:Choice Requires="p14">
      <p:transition spd="slow" p14:dur="2000" advTm="75013"/>
    </mc:Choice>
    <mc:Fallback xmlns="">
      <p:transition spd="slow" advTm="7501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C935014-76B3-424A-AEB4-27F83228E0B8}"/>
              </a:ext>
            </a:extLst>
          </p:cNvPr>
          <p:cNvSpPr>
            <a:spLocks noGrp="1"/>
          </p:cNvSpPr>
          <p:nvPr>
            <p:ph idx="1"/>
          </p:nvPr>
        </p:nvSpPr>
        <p:spPr>
          <a:xfrm>
            <a:off x="486561" y="520117"/>
            <a:ext cx="10867239" cy="5656846"/>
          </a:xfrm>
        </p:spPr>
        <p:txBody>
          <a:bodyPr/>
          <a:lstStyle/>
          <a:p>
            <a:pPr marL="0" indent="0">
              <a:buNone/>
            </a:pPr>
            <a:r>
              <a:rPr kumimoji="1" lang="ja-JP" altLang="en-US" sz="2400" dirty="0">
                <a:latin typeface="ＭＳ Ｐゴシック" panose="020B0600070205080204" pitchFamily="50" charset="-128"/>
                <a:ea typeface="ＭＳ Ｐゴシック" panose="020B0600070205080204" pitchFamily="50" charset="-128"/>
              </a:rPr>
              <a:t>音声　非圧縮</a:t>
            </a:r>
            <a:r>
              <a:rPr kumimoji="1" lang="en-US" altLang="ja-JP" sz="2400" dirty="0">
                <a:latin typeface="ＭＳ Ｐゴシック" panose="020B0600070205080204" pitchFamily="50" charset="-128"/>
                <a:ea typeface="ＭＳ Ｐゴシック" panose="020B0600070205080204" pitchFamily="50" charset="-128"/>
              </a:rPr>
              <a:t>wav</a:t>
            </a:r>
            <a:r>
              <a:rPr kumimoji="1" lang="ja-JP" altLang="en-US" sz="2400" dirty="0">
                <a:latin typeface="ＭＳ Ｐゴシック" panose="020B0600070205080204" pitchFamily="50" charset="-128"/>
                <a:ea typeface="ＭＳ Ｐゴシック" panose="020B0600070205080204" pitchFamily="50" charset="-128"/>
              </a:rPr>
              <a:t>➡圧縮</a:t>
            </a:r>
            <a:r>
              <a:rPr kumimoji="1" lang="en-US" altLang="ja-JP" sz="2400" dirty="0">
                <a:latin typeface="ＭＳ Ｐゴシック" panose="020B0600070205080204" pitchFamily="50" charset="-128"/>
                <a:ea typeface="ＭＳ Ｐゴシック" panose="020B0600070205080204" pitchFamily="50" charset="-128"/>
              </a:rPr>
              <a:t>mp3</a:t>
            </a:r>
            <a:r>
              <a:rPr kumimoji="1" lang="ja-JP" altLang="en-US" sz="2400" dirty="0">
                <a:latin typeface="ＭＳ Ｐゴシック" panose="020B0600070205080204" pitchFamily="50" charset="-128"/>
                <a:ea typeface="ＭＳ Ｐゴシック" panose="020B0600070205080204" pitchFamily="50" charset="-128"/>
              </a:rPr>
              <a:t>　　　　　　　</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画像　</a:t>
            </a:r>
            <a:r>
              <a:rPr kumimoji="1" lang="ja-JP" altLang="en-US" sz="2400" dirty="0">
                <a:latin typeface="ＭＳ Ｐゴシック" panose="020B0600070205080204" pitchFamily="50" charset="-128"/>
                <a:ea typeface="ＭＳ Ｐゴシック" panose="020B0600070205080204" pitchFamily="50" charset="-128"/>
              </a:rPr>
              <a:t>非圧縮</a:t>
            </a:r>
            <a:r>
              <a:rPr kumimoji="1" lang="en-US" altLang="ja-JP" sz="2400" dirty="0">
                <a:latin typeface="ＭＳ Ｐゴシック" panose="020B0600070205080204" pitchFamily="50" charset="-128"/>
                <a:ea typeface="ＭＳ Ｐゴシック" panose="020B0600070205080204" pitchFamily="50" charset="-128"/>
              </a:rPr>
              <a:t>bmp</a:t>
            </a:r>
            <a:r>
              <a:rPr kumimoji="1" lang="ja-JP" altLang="en-US" sz="2400" dirty="0">
                <a:latin typeface="ＭＳ Ｐゴシック" panose="020B0600070205080204" pitchFamily="50" charset="-128"/>
                <a:ea typeface="ＭＳ Ｐゴシック" panose="020B0600070205080204" pitchFamily="50" charset="-128"/>
              </a:rPr>
              <a:t>➡圧縮</a:t>
            </a:r>
            <a:r>
              <a:rPr kumimoji="1" lang="en-US" altLang="ja-JP" sz="2400" dirty="0">
                <a:latin typeface="ＭＳ Ｐゴシック" panose="020B0600070205080204" pitchFamily="50" charset="-128"/>
                <a:ea typeface="ＭＳ Ｐゴシック" panose="020B0600070205080204" pitchFamily="50" charset="-128"/>
              </a:rPr>
              <a:t>jpg</a:t>
            </a:r>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a:latin typeface="ＭＳ Ｐゴシック" panose="020B0600070205080204" pitchFamily="50" charset="-128"/>
                <a:ea typeface="ＭＳ Ｐゴシック" panose="020B0600070205080204" pitchFamily="50" charset="-128"/>
              </a:rPr>
              <a:t>gif</a:t>
            </a:r>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err="1">
                <a:latin typeface="ＭＳ Ｐゴシック" panose="020B0600070205080204" pitchFamily="50" charset="-128"/>
                <a:ea typeface="ＭＳ Ｐゴシック" panose="020B0600070205080204" pitchFamily="50" charset="-128"/>
              </a:rPr>
              <a:t>png</a:t>
            </a:r>
            <a:r>
              <a:rPr kumimoji="1" lang="ja-JP" altLang="en-US" sz="2400" dirty="0">
                <a:latin typeface="ＭＳ Ｐゴシック" panose="020B0600070205080204" pitchFamily="50" charset="-128"/>
                <a:ea typeface="ＭＳ Ｐゴシック" panose="020B0600070205080204" pitchFamily="50" charset="-128"/>
              </a:rPr>
              <a:t>　　</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動画　</a:t>
            </a:r>
            <a:r>
              <a:rPr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非圧縮</a:t>
            </a:r>
            <a:r>
              <a:rPr kumimoji="1" lang="en-US" altLang="ja-JP" sz="2400" dirty="0">
                <a:latin typeface="ＭＳ Ｐゴシック" panose="020B0600070205080204" pitchFamily="50" charset="-128"/>
                <a:ea typeface="ＭＳ Ｐゴシック" panose="020B0600070205080204" pitchFamily="50" charset="-128"/>
              </a:rPr>
              <a:t>)</a:t>
            </a:r>
            <a:r>
              <a:rPr kumimoji="1" lang="en-US" altLang="ja-JP" sz="2400" dirty="0" err="1">
                <a:latin typeface="ＭＳ Ｐゴシック" panose="020B0600070205080204" pitchFamily="50" charset="-128"/>
                <a:ea typeface="ＭＳ Ｐゴシック" panose="020B0600070205080204" pitchFamily="50" charset="-128"/>
              </a:rPr>
              <a:t>avi</a:t>
            </a:r>
            <a:r>
              <a:rPr kumimoji="1" lang="ja-JP" altLang="en-US" sz="2400" dirty="0">
                <a:latin typeface="ＭＳ Ｐゴシック" panose="020B0600070205080204" pitchFamily="50" charset="-128"/>
                <a:ea typeface="ＭＳ Ｐゴシック" panose="020B0600070205080204" pitchFamily="50" charset="-128"/>
              </a:rPr>
              <a:t>➡圧縮</a:t>
            </a:r>
            <a:r>
              <a:rPr kumimoji="1" lang="en-US" altLang="ja-JP" sz="2400" dirty="0">
                <a:latin typeface="ＭＳ Ｐゴシック" panose="020B0600070205080204" pitchFamily="50" charset="-128"/>
                <a:ea typeface="ＭＳ Ｐゴシック" panose="020B0600070205080204" pitchFamily="50" charset="-128"/>
              </a:rPr>
              <a:t>mpeg</a:t>
            </a:r>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a:latin typeface="ＭＳ Ｐゴシック" panose="020B0600070205080204" pitchFamily="50" charset="-128"/>
                <a:ea typeface="ＭＳ Ｐゴシック" panose="020B0600070205080204" pitchFamily="50" charset="-128"/>
              </a:rPr>
              <a:t>mp4</a:t>
            </a:r>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a:latin typeface="ＭＳ Ｐゴシック" panose="020B0600070205080204" pitchFamily="50" charset="-128"/>
                <a:ea typeface="ＭＳ Ｐゴシック" panose="020B0600070205080204" pitchFamily="50" charset="-128"/>
              </a:rPr>
              <a:t>mov</a:t>
            </a:r>
            <a:r>
              <a:rPr kumimoji="1" lang="ja-JP" altLang="en-US" sz="2400" dirty="0">
                <a:latin typeface="ＭＳ Ｐゴシック" panose="020B0600070205080204" pitchFamily="50" charset="-128"/>
                <a:ea typeface="ＭＳ Ｐゴシック" panose="020B0600070205080204" pitchFamily="50" charset="-128"/>
              </a:rPr>
              <a:t>　</a:t>
            </a:r>
            <a:endParaRPr kumimoji="1"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b="1" dirty="0"/>
              <a:t>実験結果</a:t>
            </a:r>
            <a:endParaRPr lang="en-US" altLang="ja-JP" sz="2400" b="1" dirty="0"/>
          </a:p>
          <a:p>
            <a:pPr marL="0" indent="0">
              <a:buNone/>
            </a:pPr>
            <a:endParaRPr kumimoji="1" lang="ja-JP" altLang="en-US" dirty="0"/>
          </a:p>
        </p:txBody>
      </p:sp>
      <p:pic>
        <p:nvPicPr>
          <p:cNvPr id="4" name="図 3">
            <a:extLst>
              <a:ext uri="{FF2B5EF4-FFF2-40B4-BE49-F238E27FC236}">
                <a16:creationId xmlns:a16="http://schemas.microsoft.com/office/drawing/2014/main" id="{4228F948-7ECD-4B54-BC91-421CB2D92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111" y="1985962"/>
            <a:ext cx="8033385" cy="425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755354"/>
      </p:ext>
    </p:extLst>
  </p:cSld>
  <p:clrMapOvr>
    <a:masterClrMapping/>
  </p:clrMapOvr>
  <mc:AlternateContent xmlns:mc="http://schemas.openxmlformats.org/markup-compatibility/2006" xmlns:p14="http://schemas.microsoft.com/office/powerpoint/2010/main">
    <mc:Choice Requires="p14">
      <p:transition spd="slow" p14:dur="2000" advTm="16634"/>
    </mc:Choice>
    <mc:Fallback xmlns="">
      <p:transition spd="slow" advTm="166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9BD789-8762-432D-8A06-19378FE4DDCA}"/>
              </a:ext>
            </a:extLst>
          </p:cNvPr>
          <p:cNvSpPr>
            <a:spLocks noGrp="1"/>
          </p:cNvSpPr>
          <p:nvPr>
            <p:ph type="title"/>
          </p:nvPr>
        </p:nvSpPr>
        <p:spPr>
          <a:xfrm>
            <a:off x="361950" y="327026"/>
            <a:ext cx="10515600" cy="658332"/>
          </a:xfrm>
        </p:spPr>
        <p:txBody>
          <a:bodyPr>
            <a:normAutofit/>
          </a:bodyPr>
          <a:lstStyle/>
          <a:p>
            <a:r>
              <a:rPr kumimoji="1" lang="en-US" altLang="ja-JP" sz="2800" dirty="0">
                <a:latin typeface="ＭＳ Ｐゴシック" panose="020B0600070205080204" pitchFamily="50" charset="-128"/>
                <a:ea typeface="ＭＳ Ｐゴシック" panose="020B0600070205080204" pitchFamily="50" charset="-128"/>
              </a:rPr>
              <a:t>1-8-2  </a:t>
            </a:r>
            <a:r>
              <a:rPr kumimoji="1" lang="ja-JP" altLang="en-US" sz="2800" dirty="0">
                <a:latin typeface="ＭＳ Ｐゴシック" panose="020B0600070205080204" pitchFamily="50" charset="-128"/>
                <a:ea typeface="ＭＳ Ｐゴシック" panose="020B0600070205080204" pitchFamily="50" charset="-128"/>
              </a:rPr>
              <a:t>可逆圧縮と非可逆圧縮</a:t>
            </a:r>
          </a:p>
        </p:txBody>
      </p:sp>
      <p:sp>
        <p:nvSpPr>
          <p:cNvPr id="3" name="コンテンツ プレースホルダー 2">
            <a:extLst>
              <a:ext uri="{FF2B5EF4-FFF2-40B4-BE49-F238E27FC236}">
                <a16:creationId xmlns:a16="http://schemas.microsoft.com/office/drawing/2014/main" id="{D7634D99-B04E-44A8-9622-9226E3FD4D3C}"/>
              </a:ext>
            </a:extLst>
          </p:cNvPr>
          <p:cNvSpPr>
            <a:spLocks noGrp="1"/>
          </p:cNvSpPr>
          <p:nvPr>
            <p:ph idx="1"/>
          </p:nvPr>
        </p:nvSpPr>
        <p:spPr>
          <a:xfrm>
            <a:off x="180975" y="994883"/>
            <a:ext cx="11817553" cy="2996092"/>
          </a:xfrm>
        </p:spPr>
        <p:txBody>
          <a:bodyPr>
            <a:normAutofit/>
          </a:bodyPr>
          <a:lstStyle/>
          <a:p>
            <a:r>
              <a:rPr kumimoji="1" lang="ja-JP" altLang="en-US" sz="2400" dirty="0">
                <a:latin typeface="ＭＳ Ｐゴシック" panose="020B0600070205080204" pitchFamily="50" charset="-128"/>
                <a:ea typeface="ＭＳ Ｐゴシック" panose="020B0600070205080204" pitchFamily="50" charset="-128"/>
              </a:rPr>
              <a:t>圧縮した情報を元に戻すと完全に元の情報と同じものになる➡（</a:t>
            </a:r>
            <a:r>
              <a:rPr kumimoji="1" lang="ja-JP" altLang="en-US" sz="2400" dirty="0">
                <a:highlight>
                  <a:srgbClr val="FFFF00"/>
                </a:highlight>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伸張した時に完全な形では元の情報に戻らない。高い圧縮率➡ （</a:t>
            </a:r>
            <a:r>
              <a:rPr kumimoji="1" lang="ja-JP" altLang="en-US" sz="2400" dirty="0">
                <a:highlight>
                  <a:srgbClr val="FFFF00"/>
                </a:highlight>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文書ファイルなど圧縮には、プログラムを使い圧縮ファイル形式に変換。圧縮ファイルはそのままで使えないので、利用時に （</a:t>
            </a:r>
            <a:r>
              <a:rPr lang="ja-JP" altLang="en-US" sz="2400" dirty="0">
                <a:highlight>
                  <a:srgbClr val="FFFF00"/>
                </a:highlight>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）する必要がある。</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主な圧縮ファイル形式には、（</a:t>
            </a:r>
            <a:r>
              <a:rPr lang="ja-JP" altLang="en-US" sz="2400" dirty="0">
                <a:highlight>
                  <a:srgbClr val="FFFF00"/>
                </a:highlight>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）形式や</a:t>
            </a:r>
            <a:r>
              <a:rPr lang="en-US" altLang="ja-JP" sz="2400" dirty="0">
                <a:latin typeface="ＭＳ Ｐゴシック" panose="020B0600070205080204" pitchFamily="50" charset="-128"/>
                <a:ea typeface="ＭＳ Ｐゴシック" panose="020B0600070205080204" pitchFamily="50" charset="-128"/>
              </a:rPr>
              <a:t>LZH</a:t>
            </a:r>
            <a:r>
              <a:rPr lang="ja-JP" altLang="en-US" sz="2400" dirty="0">
                <a:latin typeface="ＭＳ Ｐゴシック" panose="020B0600070205080204" pitchFamily="50" charset="-128"/>
                <a:ea typeface="ＭＳ Ｐゴシック" panose="020B0600070205080204" pitchFamily="50" charset="-128"/>
              </a:rPr>
              <a:t>形式がある。</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文字や数値データの場合、マルチメディアデータとは異なり、（</a:t>
            </a:r>
            <a:r>
              <a:rPr lang="ja-JP" altLang="en-US" sz="2400" dirty="0">
                <a:highlight>
                  <a:srgbClr val="FFFF00"/>
                </a:highlight>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）方式を使う。</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1F382063-5A08-494D-A85D-4A553862D8C6}"/>
              </a:ext>
            </a:extLst>
          </p:cNvPr>
          <p:cNvSpPr txBox="1"/>
          <p:nvPr/>
        </p:nvSpPr>
        <p:spPr>
          <a:xfrm>
            <a:off x="5416073" y="5516674"/>
            <a:ext cx="1318102" cy="369332"/>
          </a:xfrm>
          <a:prstGeom prst="rect">
            <a:avLst/>
          </a:prstGeom>
          <a:noFill/>
        </p:spPr>
        <p:txBody>
          <a:bodyPr wrap="square" lIns="0" tIns="0" rIns="0" bIns="0" rtlCol="0">
            <a:spAutoFit/>
          </a:bodyPr>
          <a:lstStyle/>
          <a:p>
            <a:r>
              <a:rPr lang="ja-JP" altLang="en-US" sz="2400" b="1" dirty="0">
                <a:solidFill>
                  <a:srgbClr val="FF0000"/>
                </a:solidFill>
              </a:rPr>
              <a:t>可逆圧縮</a:t>
            </a:r>
            <a:endParaRPr kumimoji="1" lang="ja-JP" altLang="en-US" sz="2400" b="1" dirty="0">
              <a:solidFill>
                <a:srgbClr val="FF0000"/>
              </a:solidFill>
            </a:endParaRPr>
          </a:p>
        </p:txBody>
      </p:sp>
      <p:sp>
        <p:nvSpPr>
          <p:cNvPr id="5" name="テキスト ボックス 4">
            <a:extLst>
              <a:ext uri="{FF2B5EF4-FFF2-40B4-BE49-F238E27FC236}">
                <a16:creationId xmlns:a16="http://schemas.microsoft.com/office/drawing/2014/main" id="{747540CB-75C1-45F6-A740-7B0B174C23F3}"/>
              </a:ext>
            </a:extLst>
          </p:cNvPr>
          <p:cNvSpPr txBox="1"/>
          <p:nvPr/>
        </p:nvSpPr>
        <p:spPr>
          <a:xfrm>
            <a:off x="3444398" y="6033391"/>
            <a:ext cx="1765777" cy="369332"/>
          </a:xfrm>
          <a:prstGeom prst="rect">
            <a:avLst/>
          </a:prstGeom>
          <a:noFill/>
        </p:spPr>
        <p:txBody>
          <a:bodyPr wrap="square" lIns="0" tIns="0" rIns="0" bIns="0" rtlCol="0">
            <a:spAutoFit/>
          </a:bodyPr>
          <a:lstStyle/>
          <a:p>
            <a:r>
              <a:rPr lang="ja-JP" altLang="en-US" sz="2400" b="1" dirty="0">
                <a:solidFill>
                  <a:srgbClr val="FF0000"/>
                </a:solidFill>
              </a:rPr>
              <a:t>非可逆圧縮</a:t>
            </a:r>
            <a:endParaRPr kumimoji="1" lang="ja-JP" altLang="en-US" sz="2400" b="1" dirty="0">
              <a:solidFill>
                <a:srgbClr val="FF0000"/>
              </a:solidFill>
            </a:endParaRPr>
          </a:p>
        </p:txBody>
      </p:sp>
      <p:sp>
        <p:nvSpPr>
          <p:cNvPr id="6" name="テキスト ボックス 5">
            <a:extLst>
              <a:ext uri="{FF2B5EF4-FFF2-40B4-BE49-F238E27FC236}">
                <a16:creationId xmlns:a16="http://schemas.microsoft.com/office/drawing/2014/main" id="{C5C303A5-ABA1-44BE-9633-12A433CA3597}"/>
              </a:ext>
            </a:extLst>
          </p:cNvPr>
          <p:cNvSpPr txBox="1"/>
          <p:nvPr/>
        </p:nvSpPr>
        <p:spPr>
          <a:xfrm>
            <a:off x="2160513" y="5293269"/>
            <a:ext cx="792237" cy="369332"/>
          </a:xfrm>
          <a:prstGeom prst="rect">
            <a:avLst/>
          </a:prstGeom>
          <a:noFill/>
        </p:spPr>
        <p:txBody>
          <a:bodyPr wrap="square" lIns="0" tIns="0" rIns="0" bIns="0" rtlCol="0">
            <a:spAutoFit/>
          </a:bodyPr>
          <a:lstStyle/>
          <a:p>
            <a:r>
              <a:rPr lang="en-US" altLang="ja-JP" sz="2400" b="1" dirty="0">
                <a:solidFill>
                  <a:srgbClr val="FF0000"/>
                </a:solidFill>
              </a:rPr>
              <a:t>ZIP</a:t>
            </a:r>
            <a:endParaRPr kumimoji="1" lang="ja-JP" altLang="en-US" sz="2400" b="1" dirty="0">
              <a:solidFill>
                <a:srgbClr val="FF0000"/>
              </a:solidFill>
            </a:endParaRPr>
          </a:p>
        </p:txBody>
      </p:sp>
      <p:sp>
        <p:nvSpPr>
          <p:cNvPr id="10" name="テキスト ボックス 9">
            <a:extLst>
              <a:ext uri="{FF2B5EF4-FFF2-40B4-BE49-F238E27FC236}">
                <a16:creationId xmlns:a16="http://schemas.microsoft.com/office/drawing/2014/main" id="{CEEE8993-D019-919F-68E6-EEE50A26EDDC}"/>
              </a:ext>
            </a:extLst>
          </p:cNvPr>
          <p:cNvSpPr txBox="1"/>
          <p:nvPr/>
        </p:nvSpPr>
        <p:spPr>
          <a:xfrm>
            <a:off x="1247775" y="5981700"/>
            <a:ext cx="1704975" cy="461665"/>
          </a:xfrm>
          <a:prstGeom prst="rect">
            <a:avLst/>
          </a:prstGeom>
          <a:noFill/>
        </p:spPr>
        <p:txBody>
          <a:bodyPr wrap="square" rtlCol="0">
            <a:spAutoFit/>
          </a:bodyPr>
          <a:lstStyle/>
          <a:p>
            <a:r>
              <a:rPr lang="ja-JP" altLang="en-US" sz="2400" dirty="0">
                <a:solidFill>
                  <a:srgbClr val="FF0000"/>
                </a:solidFill>
                <a:latin typeface="ＭＳ Ｐゴシック" panose="020B0600070205080204" pitchFamily="50" charset="-128"/>
                <a:ea typeface="ＭＳ Ｐゴシック" panose="020B0600070205080204" pitchFamily="50" charset="-128"/>
              </a:rPr>
              <a:t>伸張・解凍</a:t>
            </a:r>
            <a:endParaRPr kumimoji="1" lang="ja-JP" altLang="en-US" sz="2400" dirty="0">
              <a:solidFill>
                <a:srgbClr val="FF0000"/>
              </a:solidFill>
            </a:endParaRPr>
          </a:p>
        </p:txBody>
      </p:sp>
      <p:sp>
        <p:nvSpPr>
          <p:cNvPr id="11" name="テキスト ボックス 10">
            <a:extLst>
              <a:ext uri="{FF2B5EF4-FFF2-40B4-BE49-F238E27FC236}">
                <a16:creationId xmlns:a16="http://schemas.microsoft.com/office/drawing/2014/main" id="{08BABF96-0059-A9EA-0DC1-618B778C60EE}"/>
              </a:ext>
            </a:extLst>
          </p:cNvPr>
          <p:cNvSpPr txBox="1"/>
          <p:nvPr/>
        </p:nvSpPr>
        <p:spPr>
          <a:xfrm>
            <a:off x="3320573" y="4878499"/>
            <a:ext cx="1318102" cy="369332"/>
          </a:xfrm>
          <a:prstGeom prst="rect">
            <a:avLst/>
          </a:prstGeom>
          <a:noFill/>
        </p:spPr>
        <p:txBody>
          <a:bodyPr wrap="square" lIns="0" tIns="0" rIns="0" bIns="0" rtlCol="0">
            <a:spAutoFit/>
          </a:bodyPr>
          <a:lstStyle/>
          <a:p>
            <a:r>
              <a:rPr lang="ja-JP" altLang="en-US" sz="2400" b="1" dirty="0">
                <a:solidFill>
                  <a:srgbClr val="FF0000"/>
                </a:solidFill>
              </a:rPr>
              <a:t>可逆圧縮</a:t>
            </a:r>
            <a:endParaRPr kumimoji="1" lang="ja-JP" altLang="en-US" sz="2400" b="1" dirty="0">
              <a:solidFill>
                <a:srgbClr val="FF0000"/>
              </a:solidFill>
            </a:endParaRPr>
          </a:p>
        </p:txBody>
      </p:sp>
    </p:spTree>
    <p:custDataLst>
      <p:tags r:id="rId1"/>
    </p:custDataLst>
    <p:extLst>
      <p:ext uri="{BB962C8B-B14F-4D97-AF65-F5344CB8AC3E}">
        <p14:creationId xmlns:p14="http://schemas.microsoft.com/office/powerpoint/2010/main" val="3205267982"/>
      </p:ext>
    </p:extLst>
  </p:cSld>
  <p:clrMapOvr>
    <a:masterClrMapping/>
  </p:clrMapOvr>
  <mc:AlternateContent xmlns:mc="http://schemas.openxmlformats.org/markup-compatibility/2006" xmlns:p14="http://schemas.microsoft.com/office/powerpoint/2010/main">
    <mc:Choice Requires="p14">
      <p:transition spd="slow" p14:dur="2000" advTm="68462"/>
    </mc:Choice>
    <mc:Fallback xmlns="">
      <p:transition spd="slow" advTm="6846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76798D96-F608-08AF-DEF1-6630359C84EA}"/>
              </a:ext>
            </a:extLst>
          </p:cNvPr>
          <p:cNvPicPr>
            <a:picLocks noChangeAspect="1"/>
          </p:cNvPicPr>
          <p:nvPr/>
        </p:nvPicPr>
        <p:blipFill>
          <a:blip r:embed="rId3"/>
          <a:stretch>
            <a:fillRect/>
          </a:stretch>
        </p:blipFill>
        <p:spPr>
          <a:xfrm>
            <a:off x="409194" y="192024"/>
            <a:ext cx="9963912" cy="6588252"/>
          </a:xfrm>
          <a:prstGeom prst="rect">
            <a:avLst/>
          </a:prstGeom>
        </p:spPr>
      </p:pic>
      <p:sp>
        <p:nvSpPr>
          <p:cNvPr id="4" name="テキスト ボックス 3">
            <a:extLst>
              <a:ext uri="{FF2B5EF4-FFF2-40B4-BE49-F238E27FC236}">
                <a16:creationId xmlns:a16="http://schemas.microsoft.com/office/drawing/2014/main" id="{EC8923BE-7F0D-499D-A3E6-5BC20061F4E6}"/>
              </a:ext>
            </a:extLst>
          </p:cNvPr>
          <p:cNvSpPr txBox="1"/>
          <p:nvPr/>
        </p:nvSpPr>
        <p:spPr>
          <a:xfrm>
            <a:off x="11021050" y="1298372"/>
            <a:ext cx="869066" cy="369332"/>
          </a:xfrm>
          <a:prstGeom prst="rect">
            <a:avLst/>
          </a:prstGeom>
          <a:noFill/>
        </p:spPr>
        <p:txBody>
          <a:bodyPr wrap="square" lIns="0" tIns="0" rIns="0" bIns="0" rtlCol="0">
            <a:spAutoFit/>
          </a:bodyPr>
          <a:lstStyle/>
          <a:p>
            <a:r>
              <a:rPr kumimoji="1" lang="ja-JP" altLang="en-US" sz="2400" b="1" dirty="0">
                <a:solidFill>
                  <a:srgbClr val="FF0000"/>
                </a:solidFill>
              </a:rPr>
              <a:t>１７</a:t>
            </a:r>
          </a:p>
        </p:txBody>
      </p:sp>
      <p:sp>
        <p:nvSpPr>
          <p:cNvPr id="5" name="テキスト ボックス 4">
            <a:extLst>
              <a:ext uri="{FF2B5EF4-FFF2-40B4-BE49-F238E27FC236}">
                <a16:creationId xmlns:a16="http://schemas.microsoft.com/office/drawing/2014/main" id="{9A07D8D5-F1EB-474A-81AB-7238F219DBEC}"/>
              </a:ext>
            </a:extLst>
          </p:cNvPr>
          <p:cNvSpPr txBox="1"/>
          <p:nvPr/>
        </p:nvSpPr>
        <p:spPr>
          <a:xfrm>
            <a:off x="11322934" y="5786910"/>
            <a:ext cx="869066" cy="369332"/>
          </a:xfrm>
          <a:prstGeom prst="rect">
            <a:avLst/>
          </a:prstGeom>
          <a:noFill/>
        </p:spPr>
        <p:txBody>
          <a:bodyPr wrap="square" lIns="0" tIns="0" rIns="0" bIns="0" rtlCol="0">
            <a:spAutoFit/>
          </a:bodyPr>
          <a:lstStyle/>
          <a:p>
            <a:r>
              <a:rPr kumimoji="1" lang="ja-JP" altLang="en-US" sz="2400" b="1" dirty="0">
                <a:solidFill>
                  <a:srgbClr val="FF0000"/>
                </a:solidFill>
              </a:rPr>
              <a:t>６</a:t>
            </a:r>
          </a:p>
        </p:txBody>
      </p:sp>
      <p:sp>
        <p:nvSpPr>
          <p:cNvPr id="6" name="テキスト ボックス 5">
            <a:extLst>
              <a:ext uri="{FF2B5EF4-FFF2-40B4-BE49-F238E27FC236}">
                <a16:creationId xmlns:a16="http://schemas.microsoft.com/office/drawing/2014/main" id="{8031D70E-69DC-49F3-855D-FE837FA057C5}"/>
              </a:ext>
            </a:extLst>
          </p:cNvPr>
          <p:cNvSpPr txBox="1"/>
          <p:nvPr/>
        </p:nvSpPr>
        <p:spPr>
          <a:xfrm>
            <a:off x="11211550" y="4570812"/>
            <a:ext cx="869066" cy="369332"/>
          </a:xfrm>
          <a:prstGeom prst="rect">
            <a:avLst/>
          </a:prstGeom>
          <a:noFill/>
        </p:spPr>
        <p:txBody>
          <a:bodyPr wrap="square" lIns="0" tIns="0" rIns="0" bIns="0" rtlCol="0">
            <a:spAutoFit/>
          </a:bodyPr>
          <a:lstStyle/>
          <a:p>
            <a:r>
              <a:rPr kumimoji="1" lang="ja-JP" altLang="en-US" sz="2400" b="1" dirty="0">
                <a:solidFill>
                  <a:srgbClr val="FF0000"/>
                </a:solidFill>
              </a:rPr>
              <a:t>７</a:t>
            </a:r>
          </a:p>
        </p:txBody>
      </p:sp>
      <p:sp>
        <p:nvSpPr>
          <p:cNvPr id="7" name="テキスト ボックス 6">
            <a:extLst>
              <a:ext uri="{FF2B5EF4-FFF2-40B4-BE49-F238E27FC236}">
                <a16:creationId xmlns:a16="http://schemas.microsoft.com/office/drawing/2014/main" id="{162A6B80-17D5-466F-9C9B-C07C67EC14F5}"/>
              </a:ext>
            </a:extLst>
          </p:cNvPr>
          <p:cNvSpPr txBox="1"/>
          <p:nvPr/>
        </p:nvSpPr>
        <p:spPr>
          <a:xfrm>
            <a:off x="10973425" y="4131672"/>
            <a:ext cx="1009027" cy="369332"/>
          </a:xfrm>
          <a:prstGeom prst="rect">
            <a:avLst/>
          </a:prstGeom>
          <a:noFill/>
        </p:spPr>
        <p:txBody>
          <a:bodyPr wrap="square" lIns="0" tIns="0" rIns="0" bIns="0" rtlCol="0">
            <a:spAutoFit/>
          </a:bodyPr>
          <a:lstStyle/>
          <a:p>
            <a:r>
              <a:rPr kumimoji="1" lang="ja-JP" altLang="en-US" sz="2400" b="1" dirty="0">
                <a:solidFill>
                  <a:srgbClr val="FF0000"/>
                </a:solidFill>
              </a:rPr>
              <a:t>８</a:t>
            </a:r>
          </a:p>
        </p:txBody>
      </p:sp>
      <p:sp>
        <p:nvSpPr>
          <p:cNvPr id="8" name="テキスト ボックス 7">
            <a:extLst>
              <a:ext uri="{FF2B5EF4-FFF2-40B4-BE49-F238E27FC236}">
                <a16:creationId xmlns:a16="http://schemas.microsoft.com/office/drawing/2014/main" id="{2860C447-C2F7-4D9C-8458-664425CC10D8}"/>
              </a:ext>
            </a:extLst>
          </p:cNvPr>
          <p:cNvSpPr txBox="1"/>
          <p:nvPr/>
        </p:nvSpPr>
        <p:spPr>
          <a:xfrm>
            <a:off x="11322934" y="5140151"/>
            <a:ext cx="869066" cy="369332"/>
          </a:xfrm>
          <a:prstGeom prst="rect">
            <a:avLst/>
          </a:prstGeom>
          <a:noFill/>
        </p:spPr>
        <p:txBody>
          <a:bodyPr wrap="square" lIns="0" tIns="0" rIns="0" bIns="0" rtlCol="0">
            <a:spAutoFit/>
          </a:bodyPr>
          <a:lstStyle/>
          <a:p>
            <a:r>
              <a:rPr kumimoji="1" lang="ja-JP" altLang="en-US" sz="2400" b="1" dirty="0">
                <a:solidFill>
                  <a:srgbClr val="FF0000"/>
                </a:solidFill>
              </a:rPr>
              <a:t>６</a:t>
            </a:r>
          </a:p>
        </p:txBody>
      </p:sp>
      <p:sp>
        <p:nvSpPr>
          <p:cNvPr id="9" name="テキスト ボックス 8">
            <a:extLst>
              <a:ext uri="{FF2B5EF4-FFF2-40B4-BE49-F238E27FC236}">
                <a16:creationId xmlns:a16="http://schemas.microsoft.com/office/drawing/2014/main" id="{BFFFC0C8-2D38-4D78-937A-40F490BC1566}"/>
              </a:ext>
            </a:extLst>
          </p:cNvPr>
          <p:cNvSpPr txBox="1"/>
          <p:nvPr/>
        </p:nvSpPr>
        <p:spPr>
          <a:xfrm>
            <a:off x="10992475" y="1835948"/>
            <a:ext cx="869066" cy="369332"/>
          </a:xfrm>
          <a:prstGeom prst="rect">
            <a:avLst/>
          </a:prstGeom>
          <a:noFill/>
        </p:spPr>
        <p:txBody>
          <a:bodyPr wrap="square" lIns="0" tIns="0" rIns="0" bIns="0" rtlCol="0">
            <a:spAutoFit/>
          </a:bodyPr>
          <a:lstStyle/>
          <a:p>
            <a:r>
              <a:rPr kumimoji="1" lang="ja-JP" altLang="en-US" sz="2400" b="1" dirty="0">
                <a:solidFill>
                  <a:srgbClr val="FF0000"/>
                </a:solidFill>
              </a:rPr>
              <a:t>１６</a:t>
            </a:r>
          </a:p>
        </p:txBody>
      </p:sp>
      <p:sp>
        <p:nvSpPr>
          <p:cNvPr id="10" name="テキスト ボックス 9">
            <a:extLst>
              <a:ext uri="{FF2B5EF4-FFF2-40B4-BE49-F238E27FC236}">
                <a16:creationId xmlns:a16="http://schemas.microsoft.com/office/drawing/2014/main" id="{B80D85F7-6320-44B3-9DDE-F34C9C3D3278}"/>
              </a:ext>
            </a:extLst>
          </p:cNvPr>
          <p:cNvSpPr txBox="1"/>
          <p:nvPr/>
        </p:nvSpPr>
        <p:spPr>
          <a:xfrm>
            <a:off x="10973424" y="3469043"/>
            <a:ext cx="869066" cy="369332"/>
          </a:xfrm>
          <a:prstGeom prst="rect">
            <a:avLst/>
          </a:prstGeom>
          <a:noFill/>
        </p:spPr>
        <p:txBody>
          <a:bodyPr wrap="square" lIns="0" tIns="0" rIns="0" bIns="0" rtlCol="0">
            <a:spAutoFit/>
          </a:bodyPr>
          <a:lstStyle/>
          <a:p>
            <a:r>
              <a:rPr kumimoji="1" lang="ja-JP" altLang="en-US" sz="2400" b="1" dirty="0">
                <a:solidFill>
                  <a:srgbClr val="FF0000"/>
                </a:solidFill>
              </a:rPr>
              <a:t>１１</a:t>
            </a:r>
          </a:p>
        </p:txBody>
      </p:sp>
      <p:sp>
        <p:nvSpPr>
          <p:cNvPr id="11" name="テキスト ボックス 10">
            <a:extLst>
              <a:ext uri="{FF2B5EF4-FFF2-40B4-BE49-F238E27FC236}">
                <a16:creationId xmlns:a16="http://schemas.microsoft.com/office/drawing/2014/main" id="{617B1D07-1938-4D58-B072-5A9564383DF6}"/>
              </a:ext>
            </a:extLst>
          </p:cNvPr>
          <p:cNvSpPr txBox="1"/>
          <p:nvPr/>
        </p:nvSpPr>
        <p:spPr>
          <a:xfrm>
            <a:off x="10992475" y="2371945"/>
            <a:ext cx="869066" cy="369332"/>
          </a:xfrm>
          <a:prstGeom prst="rect">
            <a:avLst/>
          </a:prstGeom>
          <a:noFill/>
        </p:spPr>
        <p:txBody>
          <a:bodyPr wrap="square" lIns="0" tIns="0" rIns="0" bIns="0" rtlCol="0">
            <a:spAutoFit/>
          </a:bodyPr>
          <a:lstStyle/>
          <a:p>
            <a:r>
              <a:rPr kumimoji="1" lang="ja-JP" altLang="en-US" sz="2400" b="1" dirty="0">
                <a:solidFill>
                  <a:srgbClr val="FF0000"/>
                </a:solidFill>
              </a:rPr>
              <a:t>１４</a:t>
            </a:r>
          </a:p>
        </p:txBody>
      </p:sp>
      <p:sp>
        <p:nvSpPr>
          <p:cNvPr id="12" name="テキスト ボックス 11">
            <a:extLst>
              <a:ext uri="{FF2B5EF4-FFF2-40B4-BE49-F238E27FC236}">
                <a16:creationId xmlns:a16="http://schemas.microsoft.com/office/drawing/2014/main" id="{8FFFEAD1-84A5-40EB-8505-6001C8B268F2}"/>
              </a:ext>
            </a:extLst>
          </p:cNvPr>
          <p:cNvSpPr txBox="1"/>
          <p:nvPr/>
        </p:nvSpPr>
        <p:spPr>
          <a:xfrm>
            <a:off x="10935324" y="2921338"/>
            <a:ext cx="869066" cy="369332"/>
          </a:xfrm>
          <a:prstGeom prst="rect">
            <a:avLst/>
          </a:prstGeom>
          <a:noFill/>
        </p:spPr>
        <p:txBody>
          <a:bodyPr wrap="square" lIns="0" tIns="0" rIns="0" bIns="0" rtlCol="0">
            <a:spAutoFit/>
          </a:bodyPr>
          <a:lstStyle/>
          <a:p>
            <a:r>
              <a:rPr kumimoji="1" lang="ja-JP" altLang="en-US" sz="2400" b="1" dirty="0">
                <a:solidFill>
                  <a:srgbClr val="FF0000"/>
                </a:solidFill>
              </a:rPr>
              <a:t>１３</a:t>
            </a:r>
          </a:p>
        </p:txBody>
      </p:sp>
    </p:spTree>
    <p:custDataLst>
      <p:tags r:id="rId1"/>
    </p:custDataLst>
    <p:extLst>
      <p:ext uri="{BB962C8B-B14F-4D97-AF65-F5344CB8AC3E}">
        <p14:creationId xmlns:p14="http://schemas.microsoft.com/office/powerpoint/2010/main" val="1559167845"/>
      </p:ext>
    </p:extLst>
  </p:cSld>
  <p:clrMapOvr>
    <a:masterClrMapping/>
  </p:clrMapOvr>
  <mc:AlternateContent xmlns:mc="http://schemas.openxmlformats.org/markup-compatibility/2006" xmlns:p14="http://schemas.microsoft.com/office/powerpoint/2010/main">
    <mc:Choice Requires="p14">
      <p:transition spd="slow" p14:dur="2000" advTm="153633"/>
    </mc:Choice>
    <mc:Fallback xmlns="">
      <p:transition spd="slow" advTm="15363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DF9C75A6-1803-77E1-7FD2-796BA456F03A}"/>
              </a:ext>
            </a:extLst>
          </p:cNvPr>
          <p:cNvGrpSpPr/>
          <p:nvPr/>
        </p:nvGrpSpPr>
        <p:grpSpPr>
          <a:xfrm>
            <a:off x="92964" y="88392"/>
            <a:ext cx="12099036" cy="6769608"/>
            <a:chOff x="92964" y="88392"/>
            <a:chExt cx="12099036" cy="6769608"/>
          </a:xfrm>
        </p:grpSpPr>
        <p:pic>
          <p:nvPicPr>
            <p:cNvPr id="9" name="図 8">
              <a:extLst>
                <a:ext uri="{FF2B5EF4-FFF2-40B4-BE49-F238E27FC236}">
                  <a16:creationId xmlns:a16="http://schemas.microsoft.com/office/drawing/2014/main" id="{BD56D3F7-3648-92AD-4FCC-947885E4FC97}"/>
                </a:ext>
              </a:extLst>
            </p:cNvPr>
            <p:cNvPicPr>
              <a:picLocks noChangeAspect="1"/>
            </p:cNvPicPr>
            <p:nvPr/>
          </p:nvPicPr>
          <p:blipFill>
            <a:blip r:embed="rId3"/>
            <a:stretch>
              <a:fillRect/>
            </a:stretch>
          </p:blipFill>
          <p:spPr>
            <a:xfrm>
              <a:off x="92964" y="88392"/>
              <a:ext cx="12099036" cy="6769608"/>
            </a:xfrm>
            <a:prstGeom prst="rect">
              <a:avLst/>
            </a:prstGeom>
          </p:spPr>
        </p:pic>
        <p:grpSp>
          <p:nvGrpSpPr>
            <p:cNvPr id="37" name="グループ化 36">
              <a:extLst>
                <a:ext uri="{FF2B5EF4-FFF2-40B4-BE49-F238E27FC236}">
                  <a16:creationId xmlns:a16="http://schemas.microsoft.com/office/drawing/2014/main" id="{2BAEE87D-FACC-B963-14FC-3E3C7759669D}"/>
                </a:ext>
              </a:extLst>
            </p:cNvPr>
            <p:cNvGrpSpPr/>
            <p:nvPr/>
          </p:nvGrpSpPr>
          <p:grpSpPr>
            <a:xfrm>
              <a:off x="7175877" y="3582115"/>
              <a:ext cx="3655017" cy="3275885"/>
              <a:chOff x="6880602" y="3437792"/>
              <a:chExt cx="3655017" cy="3275885"/>
            </a:xfrm>
          </p:grpSpPr>
          <p:sp>
            <p:nvSpPr>
              <p:cNvPr id="15" name="テキスト ボックス 14">
                <a:extLst>
                  <a:ext uri="{FF2B5EF4-FFF2-40B4-BE49-F238E27FC236}">
                    <a16:creationId xmlns:a16="http://schemas.microsoft.com/office/drawing/2014/main" id="{D40614A2-2E38-49D2-A826-036FF9B9D8A7}"/>
                  </a:ext>
                </a:extLst>
              </p:cNvPr>
              <p:cNvSpPr txBox="1"/>
              <p:nvPr/>
            </p:nvSpPr>
            <p:spPr>
              <a:xfrm>
                <a:off x="6880602" y="3574356"/>
                <a:ext cx="3655017" cy="3139321"/>
              </a:xfrm>
              <a:prstGeom prst="rect">
                <a:avLst/>
              </a:prstGeom>
              <a:noFill/>
            </p:spPr>
            <p:txBody>
              <a:bodyPr wrap="square" rtlCol="0">
                <a:spAutoFit/>
              </a:bodyPr>
              <a:lstStyle/>
              <a:p>
                <a:r>
                  <a:rPr kumimoji="1" lang="ja-JP" altLang="en-US" b="1" dirty="0"/>
                  <a:t>圧縮率＝　　　　　　　　　　　　　　　　 </a:t>
                </a:r>
                <a:endParaRPr kumimoji="1" lang="en-US" altLang="ja-JP" b="1" dirty="0"/>
              </a:p>
              <a:p>
                <a:endParaRPr lang="en-US" altLang="ja-JP" b="1" dirty="0"/>
              </a:p>
              <a:p>
                <a:r>
                  <a:rPr kumimoji="1" lang="ja-JP" altLang="en-US" b="1" dirty="0"/>
                  <a:t>　　　</a:t>
                </a:r>
                <a:endParaRPr kumimoji="1" lang="en-US" altLang="ja-JP" b="1" dirty="0"/>
              </a:p>
              <a:p>
                <a:r>
                  <a:rPr lang="ja-JP" altLang="en-US" b="1" dirty="0"/>
                  <a:t>　　　</a:t>
                </a:r>
                <a:r>
                  <a:rPr kumimoji="1" lang="ja-JP" altLang="en-US" b="1" dirty="0"/>
                  <a:t>＝</a:t>
                </a:r>
                <a:endParaRPr kumimoji="1" lang="en-US" altLang="ja-JP" b="1" dirty="0"/>
              </a:p>
              <a:p>
                <a:r>
                  <a:rPr kumimoji="1" lang="ja-JP" altLang="en-US" b="1" dirty="0"/>
                  <a:t>　　</a:t>
                </a:r>
                <a:endParaRPr kumimoji="1" lang="en-US" altLang="ja-JP" b="1" dirty="0"/>
              </a:p>
              <a:p>
                <a:endParaRPr lang="en-US" altLang="ja-JP" b="1" dirty="0"/>
              </a:p>
              <a:p>
                <a:r>
                  <a:rPr kumimoji="1" lang="ja-JP" altLang="en-US" b="1" dirty="0"/>
                  <a:t>　　　＝</a:t>
                </a:r>
                <a:endParaRPr kumimoji="1" lang="en-US" altLang="ja-JP" b="1" dirty="0"/>
              </a:p>
              <a:p>
                <a:endParaRPr lang="en-US" altLang="ja-JP" b="1" dirty="0"/>
              </a:p>
              <a:p>
                <a:r>
                  <a:rPr lang="ja-JP" altLang="en-US" b="1" dirty="0"/>
                  <a:t>　　　＝　</a:t>
                </a:r>
                <a:endParaRPr lang="en-US" altLang="ja-JP" b="1" dirty="0"/>
              </a:p>
              <a:p>
                <a:endParaRPr lang="en-US" altLang="ja-JP" b="1" dirty="0"/>
              </a:p>
              <a:p>
                <a:r>
                  <a:rPr lang="ja-JP" altLang="en-US" b="1" dirty="0"/>
                  <a:t>　　　＝　</a:t>
                </a:r>
                <a:endParaRPr kumimoji="1" lang="ja-JP" altLang="en-US" b="1" dirty="0"/>
              </a:p>
            </p:txBody>
          </p:sp>
          <p:sp>
            <p:nvSpPr>
              <p:cNvPr id="16" name="正方形/長方形 15">
                <a:extLst>
                  <a:ext uri="{FF2B5EF4-FFF2-40B4-BE49-F238E27FC236}">
                    <a16:creationId xmlns:a16="http://schemas.microsoft.com/office/drawing/2014/main" id="{23F2872F-B7BA-4516-815A-62F92C619CA9}"/>
                  </a:ext>
                </a:extLst>
              </p:cNvPr>
              <p:cNvSpPr/>
              <p:nvPr/>
            </p:nvSpPr>
            <p:spPr>
              <a:xfrm>
                <a:off x="7720834" y="3437792"/>
                <a:ext cx="1860254" cy="3753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u="sng" dirty="0"/>
                  <a:t>圧縮データ量</a:t>
                </a:r>
                <a:r>
                  <a:rPr kumimoji="1" lang="ja-JP" altLang="en-US" b="1" dirty="0"/>
                  <a:t>　</a:t>
                </a:r>
                <a:r>
                  <a:rPr kumimoji="1" lang="ja-JP" altLang="en-US" b="1" u="sng" dirty="0"/>
                  <a:t>　　　　</a:t>
                </a:r>
              </a:p>
            </p:txBody>
          </p:sp>
          <p:sp>
            <p:nvSpPr>
              <p:cNvPr id="17" name="正方形/長方形 16">
                <a:extLst>
                  <a:ext uri="{FF2B5EF4-FFF2-40B4-BE49-F238E27FC236}">
                    <a16:creationId xmlns:a16="http://schemas.microsoft.com/office/drawing/2014/main" id="{363008A8-0A32-46F4-9347-761BBDA5E2D5}"/>
                  </a:ext>
                </a:extLst>
              </p:cNvPr>
              <p:cNvSpPr/>
              <p:nvPr/>
            </p:nvSpPr>
            <p:spPr>
              <a:xfrm>
                <a:off x="7730786" y="3711699"/>
                <a:ext cx="1860255" cy="375386"/>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ja-JP" altLang="en-US" b="1" dirty="0"/>
                  <a:t>元画像データ量</a:t>
                </a:r>
                <a:endParaRPr kumimoji="1" lang="ja-JP" altLang="en-US" b="1" u="sng" dirty="0"/>
              </a:p>
            </p:txBody>
          </p:sp>
          <p:sp>
            <p:nvSpPr>
              <p:cNvPr id="18" name="正方形/長方形 17">
                <a:extLst>
                  <a:ext uri="{FF2B5EF4-FFF2-40B4-BE49-F238E27FC236}">
                    <a16:creationId xmlns:a16="http://schemas.microsoft.com/office/drawing/2014/main" id="{1783C687-6E9C-4589-B089-2CFE4659BE7D}"/>
                  </a:ext>
                </a:extLst>
              </p:cNvPr>
              <p:cNvSpPr/>
              <p:nvPr/>
            </p:nvSpPr>
            <p:spPr>
              <a:xfrm>
                <a:off x="7894867" y="4260259"/>
                <a:ext cx="2382608" cy="375386"/>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b="1" u="sng" dirty="0"/>
                  <a:t>4×4</a:t>
                </a:r>
                <a:r>
                  <a:rPr kumimoji="1" lang="ja-JP" altLang="en-US" b="1" u="sng" dirty="0"/>
                  <a:t>＋</a:t>
                </a:r>
                <a:r>
                  <a:rPr kumimoji="1" lang="en-US" altLang="ja-JP" b="1" u="sng" dirty="0"/>
                  <a:t>10×2</a:t>
                </a:r>
                <a:r>
                  <a:rPr kumimoji="1" lang="ja-JP" altLang="en-US" b="1" u="sng" dirty="0"/>
                  <a:t>＋</a:t>
                </a:r>
                <a:r>
                  <a:rPr lang="en-US" altLang="ja-JP" b="1" u="sng" dirty="0"/>
                  <a:t>7×2</a:t>
                </a:r>
                <a:endParaRPr kumimoji="1" lang="ja-JP" altLang="en-US" b="1" u="sng" dirty="0"/>
              </a:p>
            </p:txBody>
          </p:sp>
          <p:sp>
            <p:nvSpPr>
              <p:cNvPr id="19" name="正方形/長方形 18">
                <a:extLst>
                  <a:ext uri="{FF2B5EF4-FFF2-40B4-BE49-F238E27FC236}">
                    <a16:creationId xmlns:a16="http://schemas.microsoft.com/office/drawing/2014/main" id="{47A2D164-23DB-4870-BDD7-4183AF80EA49}"/>
                  </a:ext>
                </a:extLst>
              </p:cNvPr>
              <p:cNvSpPr/>
              <p:nvPr/>
            </p:nvSpPr>
            <p:spPr>
              <a:xfrm>
                <a:off x="7894868" y="4604180"/>
                <a:ext cx="1860255" cy="278121"/>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ja-JP" altLang="en-US" b="1" dirty="0"/>
                  <a:t>　　</a:t>
                </a:r>
                <a:r>
                  <a:rPr kumimoji="1" lang="en-US" altLang="ja-JP" b="1" dirty="0"/>
                  <a:t>8×8</a:t>
                </a:r>
                <a:endParaRPr kumimoji="1" lang="ja-JP" altLang="en-US" b="1" u="sng" dirty="0"/>
              </a:p>
            </p:txBody>
          </p:sp>
          <p:sp>
            <p:nvSpPr>
              <p:cNvPr id="20" name="正方形/長方形 19">
                <a:extLst>
                  <a:ext uri="{FF2B5EF4-FFF2-40B4-BE49-F238E27FC236}">
                    <a16:creationId xmlns:a16="http://schemas.microsoft.com/office/drawing/2014/main" id="{6A862EA6-55B1-4B03-A4FE-9E5C480CD184}"/>
                  </a:ext>
                </a:extLst>
              </p:cNvPr>
              <p:cNvSpPr/>
              <p:nvPr/>
            </p:nvSpPr>
            <p:spPr>
              <a:xfrm>
                <a:off x="7894868" y="5065974"/>
                <a:ext cx="437514" cy="375386"/>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b="1" u="sng" dirty="0"/>
                  <a:t>50</a:t>
                </a:r>
                <a:endParaRPr kumimoji="1" lang="ja-JP" altLang="en-US" b="1" u="sng" dirty="0"/>
              </a:p>
            </p:txBody>
          </p:sp>
          <p:sp>
            <p:nvSpPr>
              <p:cNvPr id="21" name="正方形/長方形 20">
                <a:extLst>
                  <a:ext uri="{FF2B5EF4-FFF2-40B4-BE49-F238E27FC236}">
                    <a16:creationId xmlns:a16="http://schemas.microsoft.com/office/drawing/2014/main" id="{F47DEEDE-F2E2-457E-8B00-B029C2D42C81}"/>
                  </a:ext>
                </a:extLst>
              </p:cNvPr>
              <p:cNvSpPr/>
              <p:nvPr/>
            </p:nvSpPr>
            <p:spPr>
              <a:xfrm>
                <a:off x="7827506" y="5367638"/>
                <a:ext cx="572238" cy="375386"/>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en-US" altLang="ja-JP" b="1" dirty="0"/>
                  <a:t>64</a:t>
                </a:r>
                <a:endParaRPr kumimoji="1" lang="ja-JP" altLang="en-US" b="1" dirty="0"/>
              </a:p>
            </p:txBody>
          </p:sp>
          <p:sp>
            <p:nvSpPr>
              <p:cNvPr id="22" name="正方形/長方形 21">
                <a:extLst>
                  <a:ext uri="{FF2B5EF4-FFF2-40B4-BE49-F238E27FC236}">
                    <a16:creationId xmlns:a16="http://schemas.microsoft.com/office/drawing/2014/main" id="{C97E906C-C02A-4A66-A89C-39FDAC5EF9C0}"/>
                  </a:ext>
                </a:extLst>
              </p:cNvPr>
              <p:cNvSpPr/>
              <p:nvPr/>
            </p:nvSpPr>
            <p:spPr>
              <a:xfrm>
                <a:off x="7786387" y="5749766"/>
                <a:ext cx="930127" cy="375386"/>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b="1" dirty="0"/>
                  <a:t>0.781</a:t>
                </a:r>
                <a:endParaRPr kumimoji="1" lang="ja-JP" altLang="en-US" b="1" dirty="0"/>
              </a:p>
            </p:txBody>
          </p:sp>
          <p:sp>
            <p:nvSpPr>
              <p:cNvPr id="23" name="正方形/長方形 22">
                <a:extLst>
                  <a:ext uri="{FF2B5EF4-FFF2-40B4-BE49-F238E27FC236}">
                    <a16:creationId xmlns:a16="http://schemas.microsoft.com/office/drawing/2014/main" id="{D862F104-C65D-41E2-869D-E2A5A9280EB7}"/>
                  </a:ext>
                </a:extLst>
              </p:cNvPr>
              <p:cNvSpPr/>
              <p:nvPr/>
            </p:nvSpPr>
            <p:spPr>
              <a:xfrm>
                <a:off x="7814128" y="6301040"/>
                <a:ext cx="930127" cy="375386"/>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b="1" dirty="0"/>
                  <a:t>78%</a:t>
                </a:r>
                <a:endParaRPr kumimoji="1" lang="ja-JP" altLang="en-US" b="1" dirty="0"/>
              </a:p>
            </p:txBody>
          </p:sp>
        </p:grpSp>
      </p:grpSp>
      <p:sp>
        <p:nvSpPr>
          <p:cNvPr id="35" name="テキスト ボックス 34">
            <a:extLst>
              <a:ext uri="{FF2B5EF4-FFF2-40B4-BE49-F238E27FC236}">
                <a16:creationId xmlns:a16="http://schemas.microsoft.com/office/drawing/2014/main" id="{B49E4B96-3B7B-ACC4-412F-6F9BECA25388}"/>
              </a:ext>
            </a:extLst>
          </p:cNvPr>
          <p:cNvSpPr txBox="1"/>
          <p:nvPr/>
        </p:nvSpPr>
        <p:spPr>
          <a:xfrm>
            <a:off x="3274314" y="3653831"/>
            <a:ext cx="3924300" cy="3133358"/>
          </a:xfrm>
          <a:prstGeom prst="rect">
            <a:avLst/>
          </a:prstGeom>
          <a:noFill/>
        </p:spPr>
        <p:txBody>
          <a:bodyPr wrap="square" rtlCol="0">
            <a:spAutoFit/>
          </a:bodyPr>
          <a:lstStyle/>
          <a:p>
            <a:pPr>
              <a:lnSpc>
                <a:spcPts val="3000"/>
              </a:lnSpc>
            </a:pPr>
            <a:r>
              <a:rPr kumimoji="1" lang="ja-JP" altLang="en-US" dirty="0">
                <a:latin typeface="ＭＳ Ｐゴシック" panose="020B0600070205080204" pitchFamily="50" charset="-128"/>
                <a:ea typeface="ＭＳ Ｐゴシック" panose="020B0600070205080204" pitchFamily="50" charset="-128"/>
              </a:rPr>
              <a:t>圧縮データ</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highlight>
                  <a:srgbClr val="FFFF00"/>
                </a:highlight>
                <a:latin typeface="ＭＳ Ｐゴシック" panose="020B0600070205080204" pitchFamily="50" charset="-128"/>
                <a:ea typeface="ＭＳ Ｐゴシック" panose="020B0600070205080204" pitchFamily="50" charset="-128"/>
              </a:rPr>
              <a:t>　　　　　　　　　　　　　　　　</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pPr>
              <a:lnSpc>
                <a:spcPts val="3000"/>
              </a:lnSpc>
            </a:pPr>
            <a:r>
              <a:rPr kumimoji="1" lang="ja-JP" altLang="en-US" dirty="0">
                <a:latin typeface="ＭＳ Ｐゴシック" panose="020B0600070205080204" pitchFamily="50" charset="-128"/>
                <a:ea typeface="ＭＳ Ｐゴシック" panose="020B0600070205080204" pitchFamily="50" charset="-128"/>
              </a:rPr>
              <a:t>圧縮データ</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highlight>
                  <a:srgbClr val="FFFF00"/>
                </a:highlight>
                <a:latin typeface="ＭＳ Ｐゴシック" panose="020B0600070205080204" pitchFamily="50" charset="-128"/>
                <a:ea typeface="ＭＳ Ｐゴシック" panose="020B0600070205080204" pitchFamily="50" charset="-128"/>
              </a:rPr>
              <a:t>　　　　　　　　　　　　　　　　</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pPr>
              <a:lnSpc>
                <a:spcPts val="3000"/>
              </a:lnSpc>
            </a:pPr>
            <a:r>
              <a:rPr kumimoji="1" lang="ja-JP" altLang="en-US" dirty="0">
                <a:latin typeface="ＭＳ Ｐゴシック" panose="020B0600070205080204" pitchFamily="50" charset="-128"/>
                <a:ea typeface="ＭＳ Ｐゴシック" panose="020B0600070205080204" pitchFamily="50" charset="-128"/>
              </a:rPr>
              <a:t>圧縮データ</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highlight>
                  <a:srgbClr val="FFFF00"/>
                </a:highlight>
                <a:latin typeface="ＭＳ Ｐゴシック" panose="020B0600070205080204" pitchFamily="50" charset="-128"/>
                <a:ea typeface="ＭＳ Ｐゴシック" panose="020B0600070205080204" pitchFamily="50" charset="-128"/>
              </a:rPr>
              <a:t>　　　　　　　　　　　　　　　　</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pPr>
              <a:lnSpc>
                <a:spcPts val="3000"/>
              </a:lnSpc>
            </a:pPr>
            <a:r>
              <a:rPr kumimoji="1" lang="ja-JP" altLang="en-US" dirty="0">
                <a:latin typeface="ＭＳ Ｐゴシック" panose="020B0600070205080204" pitchFamily="50" charset="-128"/>
                <a:ea typeface="ＭＳ Ｐゴシック" panose="020B0600070205080204" pitchFamily="50" charset="-128"/>
              </a:rPr>
              <a:t>圧縮データ</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highlight>
                  <a:srgbClr val="FFFF00"/>
                </a:highlight>
                <a:latin typeface="ＭＳ Ｐゴシック" panose="020B0600070205080204" pitchFamily="50" charset="-128"/>
                <a:ea typeface="ＭＳ Ｐゴシック" panose="020B0600070205080204" pitchFamily="50" charset="-128"/>
              </a:rPr>
              <a:t>　　　　　　　　　　　　　　　　</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pPr>
              <a:lnSpc>
                <a:spcPts val="3000"/>
              </a:lnSpc>
            </a:pPr>
            <a:r>
              <a:rPr kumimoji="1" lang="ja-JP" altLang="en-US" dirty="0">
                <a:latin typeface="ＭＳ Ｐゴシック" panose="020B0600070205080204" pitchFamily="50" charset="-128"/>
                <a:ea typeface="ＭＳ Ｐゴシック" panose="020B0600070205080204" pitchFamily="50" charset="-128"/>
              </a:rPr>
              <a:t>圧縮データ</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highlight>
                  <a:srgbClr val="FFFF00"/>
                </a:highlight>
                <a:latin typeface="ＭＳ Ｐゴシック" panose="020B0600070205080204" pitchFamily="50" charset="-128"/>
                <a:ea typeface="ＭＳ Ｐゴシック" panose="020B0600070205080204" pitchFamily="50" charset="-128"/>
              </a:rPr>
              <a:t>　　　　　　　　　　　　　　　　</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pPr>
              <a:lnSpc>
                <a:spcPts val="3000"/>
              </a:lnSpc>
            </a:pPr>
            <a:r>
              <a:rPr kumimoji="1" lang="ja-JP" altLang="en-US" dirty="0">
                <a:latin typeface="ＭＳ Ｐゴシック" panose="020B0600070205080204" pitchFamily="50" charset="-128"/>
                <a:ea typeface="ＭＳ Ｐゴシック" panose="020B0600070205080204" pitchFamily="50" charset="-128"/>
              </a:rPr>
              <a:t>圧縮データ</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highlight>
                  <a:srgbClr val="FFFF00"/>
                </a:highlight>
                <a:latin typeface="ＭＳ Ｐゴシック" panose="020B0600070205080204" pitchFamily="50" charset="-128"/>
                <a:ea typeface="ＭＳ Ｐゴシック" panose="020B0600070205080204" pitchFamily="50" charset="-128"/>
              </a:rPr>
              <a:t>　　　　　　　　　　　　　　　　</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pPr>
              <a:lnSpc>
                <a:spcPts val="3000"/>
              </a:lnSpc>
            </a:pPr>
            <a:r>
              <a:rPr kumimoji="1" lang="ja-JP" altLang="en-US" dirty="0">
                <a:latin typeface="ＭＳ Ｐゴシック" panose="020B0600070205080204" pitchFamily="50" charset="-128"/>
                <a:ea typeface="ＭＳ Ｐゴシック" panose="020B0600070205080204" pitchFamily="50" charset="-128"/>
              </a:rPr>
              <a:t>圧縮データ</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highlight>
                  <a:srgbClr val="FFFF00"/>
                </a:highlight>
                <a:latin typeface="ＭＳ Ｐゴシック" panose="020B0600070205080204" pitchFamily="50" charset="-128"/>
                <a:ea typeface="ＭＳ Ｐゴシック" panose="020B0600070205080204" pitchFamily="50" charset="-128"/>
              </a:rPr>
              <a:t>　　　　　　　　　　　　　　　　</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pPr>
              <a:lnSpc>
                <a:spcPts val="3000"/>
              </a:lnSpc>
            </a:pPr>
            <a:r>
              <a:rPr kumimoji="1" lang="ja-JP" altLang="en-US" dirty="0">
                <a:latin typeface="ＭＳ Ｐゴシック" panose="020B0600070205080204" pitchFamily="50" charset="-128"/>
                <a:ea typeface="ＭＳ Ｐゴシック" panose="020B0600070205080204" pitchFamily="50" charset="-128"/>
              </a:rPr>
              <a:t>圧縮データ</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highlight>
                  <a:srgbClr val="FFFF00"/>
                </a:highlight>
                <a:latin typeface="ＭＳ Ｐゴシック" panose="020B0600070205080204" pitchFamily="50" charset="-128"/>
                <a:ea typeface="ＭＳ Ｐゴシック" panose="020B0600070205080204" pitchFamily="50" charset="-128"/>
              </a:rPr>
              <a:t>　　　　　　　　　　　　　　　　</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　</a:t>
            </a:r>
            <a:endParaRPr kumimoji="1" lang="ja-JP" altLang="en-US" dirty="0"/>
          </a:p>
        </p:txBody>
      </p:sp>
      <p:sp>
        <p:nvSpPr>
          <p:cNvPr id="5" name="テキスト ボックス 4">
            <a:extLst>
              <a:ext uri="{FF2B5EF4-FFF2-40B4-BE49-F238E27FC236}">
                <a16:creationId xmlns:a16="http://schemas.microsoft.com/office/drawing/2014/main" id="{BF48148C-6DDC-9D28-6738-F0609CCC8B42}"/>
              </a:ext>
            </a:extLst>
          </p:cNvPr>
          <p:cNvSpPr txBox="1"/>
          <p:nvPr/>
        </p:nvSpPr>
        <p:spPr>
          <a:xfrm>
            <a:off x="10325099" y="3301484"/>
            <a:ext cx="1685925" cy="369332"/>
          </a:xfrm>
          <a:prstGeom prst="rect">
            <a:avLst/>
          </a:prstGeom>
          <a:noFill/>
          <a:ln>
            <a:solidFill>
              <a:srgbClr val="00B050"/>
            </a:solidFill>
          </a:ln>
        </p:spPr>
        <p:txBody>
          <a:bodyPr wrap="square">
            <a:spAutoFit/>
          </a:bodyPr>
          <a:lstStyle/>
          <a:p>
            <a:r>
              <a:rPr kumimoji="1" lang="en-US" altLang="ja-JP" b="1" dirty="0">
                <a:solidFill>
                  <a:srgbClr val="FF0000"/>
                </a:solidFill>
              </a:rPr>
              <a:t>1</a:t>
            </a:r>
            <a:r>
              <a:rPr kumimoji="1" lang="ja-JP" altLang="en-US" b="1" dirty="0">
                <a:solidFill>
                  <a:srgbClr val="FF0000"/>
                </a:solidFill>
              </a:rPr>
              <a:t> </a:t>
            </a:r>
            <a:r>
              <a:rPr kumimoji="1" lang="en-US" altLang="ja-JP" b="1" dirty="0">
                <a:solidFill>
                  <a:srgbClr val="FF0000"/>
                </a:solidFill>
              </a:rPr>
              <a:t>111</a:t>
            </a:r>
            <a:r>
              <a:rPr kumimoji="1" lang="ja-JP" altLang="en-US" b="1" dirty="0"/>
              <a:t> ➡ </a:t>
            </a:r>
            <a:r>
              <a:rPr kumimoji="1" lang="en-US" altLang="ja-JP" b="1" dirty="0">
                <a:solidFill>
                  <a:schemeClr val="tx1"/>
                </a:solidFill>
              </a:rPr>
              <a:t>4bit</a:t>
            </a:r>
            <a:endParaRPr kumimoji="1" lang="ja-JP" altLang="en-US" b="1" dirty="0">
              <a:solidFill>
                <a:srgbClr val="FF0000"/>
              </a:solidFill>
            </a:endParaRPr>
          </a:p>
        </p:txBody>
      </p:sp>
      <p:sp>
        <p:nvSpPr>
          <p:cNvPr id="32" name="テキスト ボックス 31">
            <a:extLst>
              <a:ext uri="{FF2B5EF4-FFF2-40B4-BE49-F238E27FC236}">
                <a16:creationId xmlns:a16="http://schemas.microsoft.com/office/drawing/2014/main" id="{96A33794-7130-6973-DF09-51FB39B5DC81}"/>
              </a:ext>
            </a:extLst>
          </p:cNvPr>
          <p:cNvSpPr txBox="1"/>
          <p:nvPr/>
        </p:nvSpPr>
        <p:spPr>
          <a:xfrm>
            <a:off x="10382249" y="3844409"/>
            <a:ext cx="1685925" cy="369332"/>
          </a:xfrm>
          <a:prstGeom prst="rect">
            <a:avLst/>
          </a:prstGeom>
          <a:noFill/>
          <a:ln>
            <a:solidFill>
              <a:srgbClr val="00B050"/>
            </a:solidFill>
          </a:ln>
        </p:spPr>
        <p:txBody>
          <a:bodyPr wrap="square">
            <a:spAutoFit/>
          </a:bodyPr>
          <a:lstStyle/>
          <a:p>
            <a:r>
              <a:rPr kumimoji="1" lang="en-US" altLang="ja-JP" b="1" dirty="0">
                <a:solidFill>
                  <a:srgbClr val="FF0000"/>
                </a:solidFill>
              </a:rPr>
              <a:t>1</a:t>
            </a:r>
            <a:r>
              <a:rPr kumimoji="1" lang="ja-JP" altLang="en-US" b="1" dirty="0">
                <a:solidFill>
                  <a:srgbClr val="FF0000"/>
                </a:solidFill>
              </a:rPr>
              <a:t> </a:t>
            </a:r>
            <a:r>
              <a:rPr kumimoji="1" lang="en-US" altLang="ja-JP" b="1" dirty="0">
                <a:solidFill>
                  <a:srgbClr val="FF0000"/>
                </a:solidFill>
              </a:rPr>
              <a:t>111</a:t>
            </a:r>
            <a:r>
              <a:rPr kumimoji="1" lang="ja-JP" altLang="en-US" b="1" dirty="0"/>
              <a:t> ➡ </a:t>
            </a:r>
            <a:r>
              <a:rPr kumimoji="1" lang="en-US" altLang="ja-JP" b="1" dirty="0">
                <a:solidFill>
                  <a:schemeClr val="tx1"/>
                </a:solidFill>
              </a:rPr>
              <a:t>4bit</a:t>
            </a:r>
            <a:endParaRPr kumimoji="1" lang="ja-JP" altLang="en-US" b="1" dirty="0">
              <a:solidFill>
                <a:srgbClr val="FF0000"/>
              </a:solidFill>
            </a:endParaRPr>
          </a:p>
        </p:txBody>
      </p:sp>
      <p:sp>
        <p:nvSpPr>
          <p:cNvPr id="33" name="テキスト ボックス 32">
            <a:extLst>
              <a:ext uri="{FF2B5EF4-FFF2-40B4-BE49-F238E27FC236}">
                <a16:creationId xmlns:a16="http://schemas.microsoft.com/office/drawing/2014/main" id="{B80F4569-5FF7-2990-3865-AF989C927D00}"/>
              </a:ext>
            </a:extLst>
          </p:cNvPr>
          <p:cNvSpPr txBox="1"/>
          <p:nvPr/>
        </p:nvSpPr>
        <p:spPr>
          <a:xfrm>
            <a:off x="10401299" y="4244459"/>
            <a:ext cx="1685925" cy="369332"/>
          </a:xfrm>
          <a:prstGeom prst="rect">
            <a:avLst/>
          </a:prstGeom>
          <a:noFill/>
          <a:ln>
            <a:solidFill>
              <a:srgbClr val="00B050"/>
            </a:solidFill>
          </a:ln>
        </p:spPr>
        <p:txBody>
          <a:bodyPr wrap="square">
            <a:spAutoFit/>
          </a:bodyPr>
          <a:lstStyle/>
          <a:p>
            <a:r>
              <a:rPr kumimoji="1" lang="en-US" altLang="ja-JP" b="1" dirty="0">
                <a:solidFill>
                  <a:srgbClr val="FF0000"/>
                </a:solidFill>
              </a:rPr>
              <a:t>1</a:t>
            </a:r>
            <a:r>
              <a:rPr kumimoji="1" lang="ja-JP" altLang="en-US" b="1" dirty="0">
                <a:solidFill>
                  <a:srgbClr val="FF0000"/>
                </a:solidFill>
              </a:rPr>
              <a:t> </a:t>
            </a:r>
            <a:r>
              <a:rPr kumimoji="1" lang="en-US" altLang="ja-JP" b="1" dirty="0">
                <a:solidFill>
                  <a:srgbClr val="FF0000"/>
                </a:solidFill>
              </a:rPr>
              <a:t>111</a:t>
            </a:r>
            <a:r>
              <a:rPr kumimoji="1" lang="ja-JP" altLang="en-US" b="1" dirty="0"/>
              <a:t> ➡ </a:t>
            </a:r>
            <a:r>
              <a:rPr kumimoji="1" lang="en-US" altLang="ja-JP" b="1" dirty="0">
                <a:solidFill>
                  <a:schemeClr val="tx1"/>
                </a:solidFill>
              </a:rPr>
              <a:t>4bit</a:t>
            </a:r>
            <a:endParaRPr kumimoji="1" lang="ja-JP" altLang="en-US" b="1" dirty="0">
              <a:solidFill>
                <a:srgbClr val="FF0000"/>
              </a:solidFill>
            </a:endParaRPr>
          </a:p>
        </p:txBody>
      </p:sp>
      <p:sp>
        <p:nvSpPr>
          <p:cNvPr id="34" name="テキスト ボックス 33">
            <a:extLst>
              <a:ext uri="{FF2B5EF4-FFF2-40B4-BE49-F238E27FC236}">
                <a16:creationId xmlns:a16="http://schemas.microsoft.com/office/drawing/2014/main" id="{B70C7F7C-B29B-1E25-215D-9E8C7A1E5859}"/>
              </a:ext>
            </a:extLst>
          </p:cNvPr>
          <p:cNvSpPr txBox="1"/>
          <p:nvPr/>
        </p:nvSpPr>
        <p:spPr>
          <a:xfrm>
            <a:off x="10229849" y="4711184"/>
            <a:ext cx="1685925" cy="369332"/>
          </a:xfrm>
          <a:prstGeom prst="rect">
            <a:avLst/>
          </a:prstGeom>
          <a:noFill/>
          <a:ln>
            <a:solidFill>
              <a:srgbClr val="00B050"/>
            </a:solidFill>
          </a:ln>
        </p:spPr>
        <p:txBody>
          <a:bodyPr wrap="square">
            <a:spAutoFit/>
          </a:bodyPr>
          <a:lstStyle/>
          <a:p>
            <a:r>
              <a:rPr kumimoji="1" lang="en-US" altLang="ja-JP" b="1" dirty="0">
                <a:solidFill>
                  <a:srgbClr val="FF0000"/>
                </a:solidFill>
              </a:rPr>
              <a:t>1</a:t>
            </a:r>
            <a:r>
              <a:rPr kumimoji="1" lang="ja-JP" altLang="en-US" b="1" dirty="0">
                <a:solidFill>
                  <a:srgbClr val="FF0000"/>
                </a:solidFill>
              </a:rPr>
              <a:t> </a:t>
            </a:r>
            <a:r>
              <a:rPr kumimoji="1" lang="en-US" altLang="ja-JP" b="1" dirty="0">
                <a:solidFill>
                  <a:srgbClr val="FF0000"/>
                </a:solidFill>
              </a:rPr>
              <a:t>111</a:t>
            </a:r>
            <a:r>
              <a:rPr kumimoji="1" lang="ja-JP" altLang="en-US" b="1" dirty="0"/>
              <a:t> ➡ </a:t>
            </a:r>
            <a:r>
              <a:rPr kumimoji="1" lang="en-US" altLang="ja-JP" b="1" dirty="0">
                <a:solidFill>
                  <a:schemeClr val="tx1"/>
                </a:solidFill>
              </a:rPr>
              <a:t>4bit</a:t>
            </a:r>
            <a:endParaRPr kumimoji="1" lang="ja-JP" altLang="en-US" b="1" dirty="0">
              <a:solidFill>
                <a:srgbClr val="FF0000"/>
              </a:solidFill>
            </a:endParaRPr>
          </a:p>
        </p:txBody>
      </p:sp>
      <p:sp>
        <p:nvSpPr>
          <p:cNvPr id="14" name="テキスト ボックス 13">
            <a:extLst>
              <a:ext uri="{FF2B5EF4-FFF2-40B4-BE49-F238E27FC236}">
                <a16:creationId xmlns:a16="http://schemas.microsoft.com/office/drawing/2014/main" id="{BB7740DD-CB04-9016-105D-DEA7B967DC0B}"/>
              </a:ext>
            </a:extLst>
          </p:cNvPr>
          <p:cNvSpPr txBox="1"/>
          <p:nvPr/>
        </p:nvSpPr>
        <p:spPr>
          <a:xfrm>
            <a:off x="9829800" y="5206484"/>
            <a:ext cx="2095499" cy="369332"/>
          </a:xfrm>
          <a:prstGeom prst="rect">
            <a:avLst/>
          </a:prstGeom>
          <a:noFill/>
          <a:ln>
            <a:solidFill>
              <a:srgbClr val="00B0F0"/>
            </a:solidFill>
          </a:ln>
        </p:spPr>
        <p:txBody>
          <a:bodyPr wrap="square">
            <a:spAutoFit/>
          </a:bodyPr>
          <a:lstStyle/>
          <a:p>
            <a:r>
              <a:rPr kumimoji="1" lang="en-US" altLang="ja-JP" b="1" dirty="0">
                <a:solidFill>
                  <a:srgbClr val="0000FF"/>
                </a:solidFill>
              </a:rPr>
              <a:t>0</a:t>
            </a:r>
            <a:r>
              <a:rPr kumimoji="1" lang="ja-JP" altLang="en-US" b="1" dirty="0">
                <a:solidFill>
                  <a:srgbClr val="0000FF"/>
                </a:solidFill>
              </a:rPr>
              <a:t> </a:t>
            </a:r>
            <a:r>
              <a:rPr kumimoji="1" lang="en-US" altLang="ja-JP" b="1" dirty="0">
                <a:solidFill>
                  <a:srgbClr val="0000FF"/>
                </a:solidFill>
              </a:rPr>
              <a:t>101</a:t>
            </a:r>
            <a:r>
              <a:rPr kumimoji="1" lang="ja-JP" altLang="en-US" b="1" dirty="0">
                <a:solidFill>
                  <a:srgbClr val="0000FF"/>
                </a:solidFill>
              </a:rPr>
              <a:t> </a:t>
            </a:r>
            <a:r>
              <a:rPr kumimoji="1" lang="en-US" altLang="ja-JP" b="1" dirty="0">
                <a:solidFill>
                  <a:srgbClr val="FF0000"/>
                </a:solidFill>
              </a:rPr>
              <a:t>001</a:t>
            </a:r>
            <a:r>
              <a:rPr kumimoji="1" lang="ja-JP" altLang="en-US" b="1" dirty="0"/>
              <a:t>➡</a:t>
            </a:r>
            <a:r>
              <a:rPr kumimoji="1" lang="en-US" altLang="ja-JP" b="1" dirty="0"/>
              <a:t>7bit</a:t>
            </a:r>
          </a:p>
        </p:txBody>
      </p:sp>
      <p:sp>
        <p:nvSpPr>
          <p:cNvPr id="26" name="テキスト ボックス 25">
            <a:extLst>
              <a:ext uri="{FF2B5EF4-FFF2-40B4-BE49-F238E27FC236}">
                <a16:creationId xmlns:a16="http://schemas.microsoft.com/office/drawing/2014/main" id="{20968D4C-00C5-91ED-FAC2-CD00CAF40473}"/>
              </a:ext>
            </a:extLst>
          </p:cNvPr>
          <p:cNvSpPr txBox="1"/>
          <p:nvPr/>
        </p:nvSpPr>
        <p:spPr>
          <a:xfrm>
            <a:off x="9334500" y="6268521"/>
            <a:ext cx="2724150" cy="369332"/>
          </a:xfrm>
          <a:prstGeom prst="rect">
            <a:avLst/>
          </a:prstGeom>
          <a:noFill/>
          <a:ln>
            <a:solidFill>
              <a:srgbClr val="00B0F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solidFill>
                  <a:srgbClr val="FF0000"/>
                </a:solidFill>
              </a:rPr>
              <a:t>1</a:t>
            </a:r>
            <a:r>
              <a:rPr kumimoji="1" lang="en-US" altLang="ja-JP" dirty="0"/>
              <a:t> </a:t>
            </a:r>
            <a:r>
              <a:rPr kumimoji="1" lang="en-US" altLang="ja-JP" b="1" dirty="0">
                <a:solidFill>
                  <a:srgbClr val="FF0000"/>
                </a:solidFill>
              </a:rPr>
              <a:t>001</a:t>
            </a:r>
            <a:r>
              <a:rPr kumimoji="1" lang="en-US" altLang="ja-JP" dirty="0"/>
              <a:t> </a:t>
            </a:r>
            <a:r>
              <a:rPr kumimoji="1" lang="en-US" altLang="ja-JP" b="1" dirty="0">
                <a:solidFill>
                  <a:srgbClr val="0000FF"/>
                </a:solidFill>
              </a:rPr>
              <a:t>011</a:t>
            </a:r>
            <a:r>
              <a:rPr kumimoji="1" lang="en-US" altLang="ja-JP" dirty="0"/>
              <a:t> </a:t>
            </a:r>
            <a:r>
              <a:rPr kumimoji="1" lang="en-US" altLang="ja-JP" b="1" dirty="0">
                <a:solidFill>
                  <a:srgbClr val="FF0000"/>
                </a:solidFill>
              </a:rPr>
              <a:t>001</a:t>
            </a:r>
            <a:r>
              <a:rPr kumimoji="1" lang="ja-JP" altLang="en-US" b="1" dirty="0"/>
              <a:t>➡</a:t>
            </a:r>
            <a:r>
              <a:rPr kumimoji="1" lang="en-US" altLang="ja-JP" b="1" dirty="0"/>
              <a:t>10bit</a:t>
            </a:r>
            <a:endParaRPr kumimoji="1" lang="ja-JP" altLang="en-US" dirty="0">
              <a:solidFill>
                <a:srgbClr val="FF0000"/>
              </a:solidFill>
            </a:endParaRPr>
          </a:p>
        </p:txBody>
      </p:sp>
      <p:sp>
        <p:nvSpPr>
          <p:cNvPr id="31" name="テキスト ボックス 30">
            <a:extLst>
              <a:ext uri="{FF2B5EF4-FFF2-40B4-BE49-F238E27FC236}">
                <a16:creationId xmlns:a16="http://schemas.microsoft.com/office/drawing/2014/main" id="{379122F1-1FF4-0B2A-ECFC-E033BAF8769B}"/>
              </a:ext>
            </a:extLst>
          </p:cNvPr>
          <p:cNvSpPr txBox="1"/>
          <p:nvPr/>
        </p:nvSpPr>
        <p:spPr>
          <a:xfrm>
            <a:off x="9886951" y="5730359"/>
            <a:ext cx="2085974" cy="369332"/>
          </a:xfrm>
          <a:prstGeom prst="rect">
            <a:avLst/>
          </a:prstGeom>
          <a:noFill/>
          <a:ln>
            <a:solidFill>
              <a:srgbClr val="00B0F0"/>
            </a:solidFill>
          </a:ln>
        </p:spPr>
        <p:txBody>
          <a:bodyPr wrap="square">
            <a:spAutoFit/>
          </a:bodyPr>
          <a:lstStyle/>
          <a:p>
            <a:r>
              <a:rPr kumimoji="1" lang="en-US" altLang="ja-JP" b="1" dirty="0">
                <a:solidFill>
                  <a:srgbClr val="0000FF"/>
                </a:solidFill>
              </a:rPr>
              <a:t>0</a:t>
            </a:r>
            <a:r>
              <a:rPr kumimoji="1" lang="ja-JP" altLang="en-US" b="1" dirty="0">
                <a:solidFill>
                  <a:srgbClr val="0000FF"/>
                </a:solidFill>
              </a:rPr>
              <a:t> </a:t>
            </a:r>
            <a:r>
              <a:rPr kumimoji="1" lang="en-US" altLang="ja-JP" b="1" dirty="0">
                <a:solidFill>
                  <a:srgbClr val="0000FF"/>
                </a:solidFill>
              </a:rPr>
              <a:t>101</a:t>
            </a:r>
            <a:r>
              <a:rPr kumimoji="1" lang="ja-JP" altLang="en-US" b="1" dirty="0">
                <a:solidFill>
                  <a:srgbClr val="0000FF"/>
                </a:solidFill>
              </a:rPr>
              <a:t> </a:t>
            </a:r>
            <a:r>
              <a:rPr kumimoji="1" lang="en-US" altLang="ja-JP" b="1" dirty="0">
                <a:solidFill>
                  <a:srgbClr val="FF0000"/>
                </a:solidFill>
              </a:rPr>
              <a:t>001</a:t>
            </a:r>
            <a:r>
              <a:rPr kumimoji="1" lang="ja-JP" altLang="en-US" b="1" dirty="0"/>
              <a:t>➡</a:t>
            </a:r>
            <a:r>
              <a:rPr kumimoji="1" lang="en-US" altLang="ja-JP" b="1" dirty="0"/>
              <a:t>7bit</a:t>
            </a:r>
          </a:p>
        </p:txBody>
      </p:sp>
    </p:spTree>
    <p:custDataLst>
      <p:tags r:id="rId1"/>
    </p:custDataLst>
    <p:extLst>
      <p:ext uri="{BB962C8B-B14F-4D97-AF65-F5344CB8AC3E}">
        <p14:creationId xmlns:p14="http://schemas.microsoft.com/office/powerpoint/2010/main" val="543098986"/>
      </p:ext>
    </p:extLst>
  </p:cSld>
  <p:clrMapOvr>
    <a:masterClrMapping/>
  </p:clrMapOvr>
  <mc:AlternateContent xmlns:mc="http://schemas.openxmlformats.org/markup-compatibility/2006" xmlns:p14="http://schemas.microsoft.com/office/powerpoint/2010/main">
    <mc:Choice Requires="p14">
      <p:transition spd="slow" p14:dur="2000" advTm="198215"/>
    </mc:Choice>
    <mc:Fallback xmlns="">
      <p:transition spd="slow" advTm="19821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2|12|40.5|19.4"/>
</p:tagLst>
</file>

<file path=ppt/tags/tag2.xml><?xml version="1.0" encoding="utf-8"?>
<p:tagLst xmlns:a="http://schemas.openxmlformats.org/drawingml/2006/main" xmlns:r="http://schemas.openxmlformats.org/officeDocument/2006/relationships" xmlns:p="http://schemas.openxmlformats.org/presentationml/2006/main">
  <p:tag name="TIMING" val="|9.2|6.9|9.4|26.1"/>
</p:tagLst>
</file>

<file path=ppt/tags/tag3.xml><?xml version="1.0" encoding="utf-8"?>
<p:tagLst xmlns:a="http://schemas.openxmlformats.org/drawingml/2006/main" xmlns:r="http://schemas.openxmlformats.org/officeDocument/2006/relationships" xmlns:p="http://schemas.openxmlformats.org/presentationml/2006/main">
  <p:tag name="TIMING" val="|8.7|16.3|18.4|6.5|14.4"/>
</p:tagLst>
</file>

<file path=ppt/tags/tag4.xml><?xml version="1.0" encoding="utf-8"?>
<p:tagLst xmlns:a="http://schemas.openxmlformats.org/drawingml/2006/main" xmlns:r="http://schemas.openxmlformats.org/officeDocument/2006/relationships" xmlns:p="http://schemas.openxmlformats.org/presentationml/2006/main">
  <p:tag name="TIMING" val="|18.1|3.9|9|3.7|7|4.4|5.8|3.1|4.6|15.7|1.7|9.8|2.5|9|1.6|8|3.8|10.4"/>
</p:tagLst>
</file>

<file path=ppt/tags/tag5.xml><?xml version="1.0" encoding="utf-8"?>
<p:tagLst xmlns:a="http://schemas.openxmlformats.org/drawingml/2006/main" xmlns:r="http://schemas.openxmlformats.org/officeDocument/2006/relationships" xmlns:p="http://schemas.openxmlformats.org/presentationml/2006/main">
  <p:tag name="TIMING" val="|87.7|61.2|8.4|1.4|7.1|17.3|6.1|2.7"/>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632</Words>
  <Application>Microsoft Office PowerPoint</Application>
  <PresentationFormat>ワイド画面</PresentationFormat>
  <Paragraphs>107</Paragraphs>
  <Slides>9</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ＭＳ Ｐゴシック</vt:lpstr>
      <vt:lpstr>ＭＳ ゴシック</vt:lpstr>
      <vt:lpstr>游ゴシック</vt:lpstr>
      <vt:lpstr>游ゴシック Light</vt:lpstr>
      <vt:lpstr>Arial</vt:lpstr>
      <vt:lpstr>Office テーマ</vt:lpstr>
      <vt:lpstr>PowerPoint プレゼンテーション</vt:lpstr>
      <vt:lpstr>1-8-1  圧縮と伸張</vt:lpstr>
      <vt:lpstr>PowerPoint プレゼンテーション</vt:lpstr>
      <vt:lpstr>PowerPoint プレゼンテーション</vt:lpstr>
      <vt:lpstr>メディアデータの非可逆圧縮</vt:lpstr>
      <vt:lpstr>PowerPoint プレゼンテーション</vt:lpstr>
      <vt:lpstr>1-8-2  可逆圧縮と非可逆圧縮</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圧縮</dc:title>
  <dc:creator>n s</dc:creator>
  <cp:lastModifiedBy>n s</cp:lastModifiedBy>
  <cp:revision>56</cp:revision>
  <dcterms:created xsi:type="dcterms:W3CDTF">2020-07-21T13:47:35Z</dcterms:created>
  <dcterms:modified xsi:type="dcterms:W3CDTF">2023-06-11T11:29:18Z</dcterms:modified>
</cp:coreProperties>
</file>