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6" r:id="rId3"/>
    <p:sldId id="313" r:id="rId4"/>
    <p:sldId id="314" r:id="rId5"/>
    <p:sldId id="315" r:id="rId6"/>
    <p:sldId id="316" r:id="rId7"/>
    <p:sldId id="264" r:id="rId8"/>
    <p:sldId id="258" r:id="rId9"/>
    <p:sldId id="265" r:id="rId10"/>
    <p:sldId id="260" r:id="rId11"/>
    <p:sldId id="269" r:id="rId12"/>
    <p:sldId id="268" r:id="rId13"/>
    <p:sldId id="311" r:id="rId14"/>
    <p:sldId id="312" r:id="rId15"/>
    <p:sldId id="267" r:id="rId16"/>
    <p:sldId id="317" r:id="rId17"/>
    <p:sldId id="270" r:id="rId18"/>
    <p:sldId id="271" r:id="rId19"/>
    <p:sldId id="272" r:id="rId20"/>
    <p:sldId id="259" r:id="rId21"/>
    <p:sldId id="273" r:id="rId22"/>
    <p:sldId id="261" r:id="rId23"/>
    <p:sldId id="274" r:id="rId24"/>
    <p:sldId id="276" r:id="rId25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00"/>
    <a:srgbClr val="CC3300"/>
    <a:srgbClr val="003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8D251-F2D5-4559-911B-E72CE2A09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7C46370-0480-4286-B25D-DD342B19F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A2E547-0D1D-434D-84CE-7DF510C2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45F709-0EDD-468C-ABEC-1B391F21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943385-13CB-4CDA-BBF7-11E18043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58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F617E-A7A4-479F-BA53-24F6C9EA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C59F9CA-1D3A-4144-A596-B3FFD97DB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9A7836-7E6B-43C6-BF2E-E62E3A8B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6D498F-14C5-4CDF-BB36-40475235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5C63D0-B0FE-49C4-B724-3E70F1FA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96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D16E888-98E6-46B0-8895-A523E31EE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71EB97-F8A5-4145-93E8-6437B6593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57926F-DD33-40A3-8E37-5EBEDD4C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40674E-8B7A-46E2-8D9E-50E1959D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C782FA-2308-411B-96FF-E53B8990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93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43705-3339-410A-AC29-5E5249EA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F1D923-8575-4EE5-A908-97FA72974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C19EFB-49AB-4593-BD09-E6194DD8C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FD140-C013-4881-9DC5-82E7033A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3FBB62-AB4E-4A2C-80DB-4C3E451B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42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27C2C1-1D1B-49D5-A288-10BB1E18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A9393D-B2EF-4AB0-88BD-B381A8FDE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08759C-8778-4CBA-AAC3-563BB645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0FA9AA-16E2-45BE-8BB8-266D02E7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0DD961-4A55-4A2F-9FDB-232B1B81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13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F00A9C-198A-457E-953E-72A6E9B6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04027C-D15A-49E5-B465-6AC254AAA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4E4CCC3-7066-4C76-9A5B-F253767F4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08F18D-45FB-40B1-896C-F1833735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30915F6-B2E0-45DC-AF68-6B801D88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6B6CEF-E95E-4B83-9E8D-A7271F5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63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5B7A4-0DFA-4176-99A8-EDF62E38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BD238F-C923-4D8E-B10D-75A741532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488DBE8-9274-4736-99BB-7C457EA22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2F17779-1C7D-48AA-84F8-7E38A87A6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568E8F6-7129-4636-8741-CC1BF5F5A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BA98BD-3FCA-4D41-8D57-AA0D206D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E85EF05-5450-4FC0-9DF3-368574A3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3751-7A7C-44AA-8CDC-DD159D8F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39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4D8ED-0A13-4C10-ACE0-D7CCB0CC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0B41381-E91A-4674-860F-05450D7A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CEFB6D3-2D92-4B84-9120-1EFC0588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D595B4D-5FE1-45D7-BD07-26E49B3C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23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EAE68E-C9A1-4F86-AFA1-672C0B50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D604214-73B0-48BC-8066-D79242E4D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DBA19D-4CEE-4D61-8C80-27929577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6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B6CF23-2454-4AFC-A992-6C18E31F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D20151-912A-4CF5-990F-CE08213C8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184A5A-4490-498A-991F-868B846EA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5A04845-EB10-45CA-AA7D-202B9B16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7461A6-E5DE-4BC5-B0BA-9F8637BE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AC7AD0-ED57-4799-A8A7-D86FAE5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7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52D6EF-D802-4803-AAE1-9E908745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104D60C-3968-41A4-9555-5213C4F0B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88154BD-AFCE-4EC2-86E9-6085AEBE9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F6C2EB-4C1A-4710-9263-9ED3C1C1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8C222E-8DF9-48EF-B3C3-60C83FDC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D498EF-C351-4025-80DA-3B24017A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8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035B49D-3984-4AE0-BB5F-8AFA0F3C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827795-41CE-4BD3-8BA8-F6515323B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BAB288-23FC-4209-B89F-15A00D969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6628A-BE35-4BB9-AA97-A726E38B4E48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E6ADB8-6852-41AF-A4B7-602CCB5CA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894C06-B898-4D10-A22B-60A2E7942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039D-6377-438A-8CC1-738381BAFD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18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ja.wikipedia.org/wiki/%E3%82%B8%E3%83%A7%E3%83%B3%E3%83%BB%E3%83%95%E3%82%A9%E3%83%B3%E3%83%BB%E3%83%8E%E3%82%A4%E3%83%9E%E3%83%B3&#12424;&#12426;&#24341;&#29992;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0.gif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8.gif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10936" y="660724"/>
            <a:ext cx="9144000" cy="733070"/>
          </a:xfrm>
        </p:spPr>
        <p:txBody>
          <a:bodyPr>
            <a:normAutofit/>
          </a:bodyPr>
          <a:lstStyle/>
          <a:p>
            <a:r>
              <a:rPr kumimoji="1" lang="ja-JP" altLang="en-US" sz="4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情報</a:t>
            </a:r>
            <a:r>
              <a:rPr kumimoji="1" lang="en-US" altLang="ja-JP" sz="4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Ⅰ</a:t>
            </a:r>
            <a:endParaRPr kumimoji="1" lang="ja-JP" altLang="en-US" sz="4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23392" y="2276872"/>
            <a:ext cx="9889099" cy="4416491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/>
              <a:t>	</a:t>
            </a:r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コンピュータ仕組み</a:t>
            </a:r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1-15-1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コンピュータの黎明期</a:t>
            </a:r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1-15-2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ノイマン型コンピュータ</a:t>
            </a:r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en-US" altLang="zh-CN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1-15-3</a:t>
            </a:r>
            <a:r>
              <a:rPr lang="zh-CN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五大装置</a:t>
            </a:r>
            <a:endParaRPr lang="en-US" altLang="zh-CN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zh-CN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1-15-4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ノイマン型コンピュータの計算手順</a:t>
            </a:r>
            <a:endParaRPr lang="zh-CN" altLang="en-US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1-15-5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メモリ</a:t>
            </a:r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主記憶装置</a:t>
            </a:r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サイズ</a:t>
            </a:r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1-15-6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ソフトウェア</a:t>
            </a:r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r>
              <a:rPr lang="en-US" altLang="ja-JP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1-15-7</a:t>
            </a:r>
            <a:r>
              <a:rPr lang="ja-JP" altLang="en-US" sz="2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基本ソフトウェア</a:t>
            </a:r>
          </a:p>
          <a:p>
            <a:pPr algn="l"/>
            <a:endParaRPr lang="ja-JP" altLang="en-US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en-US" altLang="ja-JP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ja-JP" altLang="en-US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lang="ja-JP" altLang="en-US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76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7"/>
    </mc:Choice>
    <mc:Fallback xmlns="">
      <p:transition spd="slow" advTm="106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7210" cy="53628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計算の手順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210130"/>
              </p:ext>
            </p:extLst>
          </p:nvPr>
        </p:nvGraphicFramePr>
        <p:xfrm>
          <a:off x="8243488" y="2687395"/>
          <a:ext cx="2225973" cy="310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50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主記憶装置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READ</a:t>
                      </a:r>
                      <a:r>
                        <a:rPr kumimoji="1" lang="ja-JP" altLang="en-US" b="1" dirty="0"/>
                        <a:t>   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ADD</a:t>
                      </a:r>
                      <a:r>
                        <a:rPr kumimoji="1" lang="ja-JP" altLang="en-US" b="1" dirty="0"/>
                        <a:t>　  ５</a:t>
                      </a:r>
                      <a:endParaRPr kumimoji="1" lang="en-US" altLang="ja-JP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WRITE </a:t>
                      </a:r>
                      <a:r>
                        <a:rPr kumimoji="1" lang="ja-JP" altLang="en-US" b="1" dirty="0"/>
                        <a:t> 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STOP</a:t>
                      </a:r>
                      <a:r>
                        <a:rPr kumimoji="1" lang="ja-JP" altLang="en-US" b="1" dirty="0"/>
                        <a:t>　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41926" y="985652"/>
            <a:ext cx="4265783" cy="386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/>
              <a:t>１＋２　の計算をする場合</a:t>
            </a:r>
          </a:p>
        </p:txBody>
      </p:sp>
      <p:pic>
        <p:nvPicPr>
          <p:cNvPr id="1026" name="Picture 2" descr="C:\Users\t_joho\AppData\Local\Microsoft\Windows\Temporary Internet Files\Content.IE5\75O4LNHQ\MC90007871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9" y="1671143"/>
            <a:ext cx="1207622" cy="14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ローチャート: 処理 6"/>
          <p:cNvSpPr/>
          <p:nvPr/>
        </p:nvSpPr>
        <p:spPr>
          <a:xfrm>
            <a:off x="5591944" y="3025552"/>
            <a:ext cx="576064" cy="57606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０</a:t>
            </a:r>
          </a:p>
        </p:txBody>
      </p:sp>
      <p:sp>
        <p:nvSpPr>
          <p:cNvPr id="10" name="フローチャート: 処理 9"/>
          <p:cNvSpPr/>
          <p:nvPr/>
        </p:nvSpPr>
        <p:spPr>
          <a:xfrm>
            <a:off x="5591944" y="3025003"/>
            <a:ext cx="576064" cy="57606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１</a:t>
            </a:r>
          </a:p>
        </p:txBody>
      </p:sp>
      <p:sp>
        <p:nvSpPr>
          <p:cNvPr id="11" name="フローチャート: 処理 10"/>
          <p:cNvSpPr/>
          <p:nvPr/>
        </p:nvSpPr>
        <p:spPr>
          <a:xfrm>
            <a:off x="5591944" y="3025552"/>
            <a:ext cx="576064" cy="57606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２</a:t>
            </a:r>
          </a:p>
        </p:txBody>
      </p:sp>
      <p:sp>
        <p:nvSpPr>
          <p:cNvPr id="12" name="フローチャート: 処理 11"/>
          <p:cNvSpPr/>
          <p:nvPr/>
        </p:nvSpPr>
        <p:spPr>
          <a:xfrm>
            <a:off x="5596853" y="3040925"/>
            <a:ext cx="576064" cy="57606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３</a:t>
            </a:r>
          </a:p>
        </p:txBody>
      </p:sp>
      <p:sp>
        <p:nvSpPr>
          <p:cNvPr id="8" name="右矢印 7"/>
          <p:cNvSpPr/>
          <p:nvPr/>
        </p:nvSpPr>
        <p:spPr>
          <a:xfrm>
            <a:off x="6581279" y="3040925"/>
            <a:ext cx="1660630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343585" y="544722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３</a:t>
            </a:r>
          </a:p>
        </p:txBody>
      </p:sp>
      <p:sp>
        <p:nvSpPr>
          <p:cNvPr id="4" name="円形吹き出し 3"/>
          <p:cNvSpPr/>
          <p:nvPr/>
        </p:nvSpPr>
        <p:spPr>
          <a:xfrm>
            <a:off x="2315361" y="1610500"/>
            <a:ext cx="3539029" cy="1055051"/>
          </a:xfrm>
          <a:prstGeom prst="wedgeEllipseCallout">
            <a:avLst>
              <a:gd name="adj1" fmla="val -63986"/>
              <a:gd name="adj2" fmla="val -134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１＋２の計算をするのじゃ！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1919470" y="3520411"/>
            <a:ext cx="2643951" cy="326572"/>
          </a:xfrm>
          <a:prstGeom prst="wedgeRectCallout">
            <a:avLst>
              <a:gd name="adj1" fmla="val 87927"/>
              <a:gd name="adj2" fmla="val -936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プログラムカウンタ</a:t>
            </a:r>
          </a:p>
        </p:txBody>
      </p:sp>
      <p:sp>
        <p:nvSpPr>
          <p:cNvPr id="19" name="四角形吹き出し 18"/>
          <p:cNvSpPr/>
          <p:nvPr/>
        </p:nvSpPr>
        <p:spPr>
          <a:xfrm>
            <a:off x="8443292" y="5905191"/>
            <a:ext cx="1281532" cy="612648"/>
          </a:xfrm>
          <a:prstGeom prst="wedgeRectCallout">
            <a:avLst>
              <a:gd name="adj1" fmla="val -47167"/>
              <a:gd name="adj2" fmla="val -73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アドレス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1440001" y="2737521"/>
            <a:ext cx="5023468" cy="3378053"/>
            <a:chOff x="971600" y="3068960"/>
            <a:chExt cx="3738304" cy="3456383"/>
          </a:xfrm>
        </p:grpSpPr>
        <p:sp>
          <p:nvSpPr>
            <p:cNvPr id="3" name="角丸四角形 2"/>
            <p:cNvSpPr/>
            <p:nvPr/>
          </p:nvSpPr>
          <p:spPr>
            <a:xfrm>
              <a:off x="971600" y="3068960"/>
              <a:ext cx="3738304" cy="345638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307141" y="3212975"/>
              <a:ext cx="2491800" cy="4174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/>
                <a:t>CPU</a:t>
              </a:r>
              <a:r>
                <a:rPr lang="ja-JP" altLang="en-US" sz="2000" b="1" dirty="0"/>
                <a:t>（中央演算処理装置）</a:t>
              </a: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581943" y="46221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１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76878" y="46058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＋２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49888" y="463193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＝３</a:t>
            </a:r>
          </a:p>
        </p:txBody>
      </p:sp>
      <p:sp>
        <p:nvSpPr>
          <p:cNvPr id="20" name="右矢印 19"/>
          <p:cNvSpPr/>
          <p:nvPr/>
        </p:nvSpPr>
        <p:spPr>
          <a:xfrm rot="9863406">
            <a:off x="2888797" y="3895355"/>
            <a:ext cx="5519918" cy="2801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右矢印 25"/>
          <p:cNvSpPr/>
          <p:nvPr/>
        </p:nvSpPr>
        <p:spPr>
          <a:xfrm rot="9856898">
            <a:off x="4098620" y="4101355"/>
            <a:ext cx="4315455" cy="2801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右矢印 26"/>
          <p:cNvSpPr/>
          <p:nvPr/>
        </p:nvSpPr>
        <p:spPr>
          <a:xfrm rot="9827530">
            <a:off x="5322827" y="4331823"/>
            <a:ext cx="3043160" cy="2801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9385149" y="4630817"/>
            <a:ext cx="332371" cy="3299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9392453" y="5031560"/>
            <a:ext cx="332371" cy="3299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9384081" y="5447221"/>
            <a:ext cx="349113" cy="3299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556140" y="615633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以上で計算終了！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7D235FA-51D8-4671-951E-F32642C56589}"/>
              </a:ext>
            </a:extLst>
          </p:cNvPr>
          <p:cNvSpPr/>
          <p:nvPr/>
        </p:nvSpPr>
        <p:spPr>
          <a:xfrm>
            <a:off x="6096000" y="823972"/>
            <a:ext cx="54994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HelveticaNeue-Light"/>
              </a:rPr>
              <a:t>READ  </a:t>
            </a:r>
            <a:r>
              <a:rPr lang="ja-JP" altLang="en-US" b="1" dirty="0">
                <a:latin typeface="HelveticaNeue-Light"/>
              </a:rPr>
              <a:t>　　：</a:t>
            </a:r>
            <a:r>
              <a:rPr lang="ja-JP" altLang="en-US" b="1" dirty="0">
                <a:latin typeface="GothicMB101Pro-Light"/>
              </a:rPr>
              <a:t>メモリからレジスタに読み出し</a:t>
            </a:r>
          </a:p>
          <a:p>
            <a:r>
              <a:rPr lang="en-US" altLang="ja-JP" b="1" dirty="0">
                <a:latin typeface="HelveticaNeue-Light"/>
              </a:rPr>
              <a:t>WRITE </a:t>
            </a:r>
            <a:r>
              <a:rPr lang="ja-JP" altLang="en-US" b="1" dirty="0">
                <a:latin typeface="HelveticaNeue-Light"/>
              </a:rPr>
              <a:t>   　：</a:t>
            </a:r>
            <a:r>
              <a:rPr lang="ja-JP" altLang="en-US" b="1" dirty="0">
                <a:latin typeface="GothicMB101Pro-Light"/>
              </a:rPr>
              <a:t>レジスタからメモリに書き込み</a:t>
            </a:r>
          </a:p>
          <a:p>
            <a:r>
              <a:rPr lang="en-US" altLang="ja-JP" b="1" dirty="0">
                <a:latin typeface="HelveticaNeue-Light"/>
              </a:rPr>
              <a:t>ADD    </a:t>
            </a:r>
            <a:r>
              <a:rPr lang="ja-JP" altLang="en-US" b="1" dirty="0">
                <a:latin typeface="HelveticaNeue-Light"/>
              </a:rPr>
              <a:t>　　：</a:t>
            </a:r>
            <a:r>
              <a:rPr lang="ja-JP" altLang="en-US" b="1" dirty="0">
                <a:latin typeface="GothicMB101Pro-Light"/>
              </a:rPr>
              <a:t>レジスタ間の和</a:t>
            </a:r>
          </a:p>
          <a:p>
            <a:r>
              <a:rPr lang="en-US" altLang="ja-JP" b="1" dirty="0">
                <a:latin typeface="HelveticaNeue-Light"/>
              </a:rPr>
              <a:t>STOP   </a:t>
            </a:r>
            <a:r>
              <a:rPr lang="ja-JP" altLang="en-US" b="1" dirty="0">
                <a:latin typeface="HelveticaNeue-Light"/>
              </a:rPr>
              <a:t>　  ：</a:t>
            </a:r>
            <a:r>
              <a:rPr lang="ja-JP" altLang="en-US" b="1" dirty="0">
                <a:latin typeface="GothicMB101Pro-Light"/>
              </a:rPr>
              <a:t>プログラムの停止</a:t>
            </a:r>
            <a:endParaRPr lang="en-US" altLang="ja-JP" b="1" dirty="0">
              <a:latin typeface="GothicMB101Pro-Light"/>
            </a:endParaRPr>
          </a:p>
          <a:p>
            <a:r>
              <a:rPr lang="ja-JP" altLang="en-US" b="1" dirty="0"/>
              <a:t>主記憶装置：データや上記命令が保存</a:t>
            </a:r>
          </a:p>
        </p:txBody>
      </p:sp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4B613E80-1D3A-45BA-8EC8-E513E036215D}"/>
              </a:ext>
            </a:extLst>
          </p:cNvPr>
          <p:cNvSpPr/>
          <p:nvPr/>
        </p:nvSpPr>
        <p:spPr>
          <a:xfrm>
            <a:off x="10272530" y="3122970"/>
            <a:ext cx="297598" cy="144802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右中かっこ 31">
            <a:extLst>
              <a:ext uri="{FF2B5EF4-FFF2-40B4-BE49-F238E27FC236}">
                <a16:creationId xmlns:a16="http://schemas.microsoft.com/office/drawing/2014/main" id="{835F62DC-B02D-49C2-83FE-CE3C4E63C36E}"/>
              </a:ext>
            </a:extLst>
          </p:cNvPr>
          <p:cNvSpPr/>
          <p:nvPr/>
        </p:nvSpPr>
        <p:spPr>
          <a:xfrm>
            <a:off x="10274345" y="4697705"/>
            <a:ext cx="297598" cy="100680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824209-CF11-4627-A366-362E405F9E71}"/>
              </a:ext>
            </a:extLst>
          </p:cNvPr>
          <p:cNvSpPr txBox="1"/>
          <p:nvPr/>
        </p:nvSpPr>
        <p:spPr>
          <a:xfrm>
            <a:off x="10742027" y="3683697"/>
            <a:ext cx="83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命令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E8B12A3-B003-4F49-88F2-14102D6D0B78}"/>
              </a:ext>
            </a:extLst>
          </p:cNvPr>
          <p:cNvSpPr txBox="1"/>
          <p:nvPr/>
        </p:nvSpPr>
        <p:spPr>
          <a:xfrm>
            <a:off x="10723424" y="5032047"/>
            <a:ext cx="8388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データ</a:t>
            </a:r>
          </a:p>
        </p:txBody>
      </p:sp>
      <p:sp>
        <p:nvSpPr>
          <p:cNvPr id="34" name="右中かっこ 33">
            <a:extLst>
              <a:ext uri="{FF2B5EF4-FFF2-40B4-BE49-F238E27FC236}">
                <a16:creationId xmlns:a16="http://schemas.microsoft.com/office/drawing/2014/main" id="{676E6B8A-679C-411F-B082-8319B695CFF8}"/>
              </a:ext>
            </a:extLst>
          </p:cNvPr>
          <p:cNvSpPr/>
          <p:nvPr/>
        </p:nvSpPr>
        <p:spPr>
          <a:xfrm flipH="1">
            <a:off x="8025823" y="4690778"/>
            <a:ext cx="302333" cy="1020662"/>
          </a:xfrm>
          <a:prstGeom prst="rightBrace">
            <a:avLst>
              <a:gd name="adj1" fmla="val 8333"/>
              <a:gd name="adj2" fmla="val 5185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矢印: 左右 14">
            <a:extLst>
              <a:ext uri="{FF2B5EF4-FFF2-40B4-BE49-F238E27FC236}">
                <a16:creationId xmlns:a16="http://schemas.microsoft.com/office/drawing/2014/main" id="{7A5FF260-C6B4-4788-9618-5AB792B0BCB6}"/>
              </a:ext>
            </a:extLst>
          </p:cNvPr>
          <p:cNvSpPr/>
          <p:nvPr/>
        </p:nvSpPr>
        <p:spPr>
          <a:xfrm>
            <a:off x="5916060" y="4974669"/>
            <a:ext cx="1986813" cy="557002"/>
          </a:xfrm>
          <a:prstGeom prst="leftRightArrow">
            <a:avLst/>
          </a:prstGeom>
          <a:solidFill>
            <a:srgbClr val="0054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データ読み書き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22BCDB9-EB4D-4719-B36F-0E7F7621BC68}"/>
              </a:ext>
            </a:extLst>
          </p:cNvPr>
          <p:cNvSpPr txBox="1"/>
          <p:nvPr/>
        </p:nvSpPr>
        <p:spPr>
          <a:xfrm>
            <a:off x="10025326" y="2327718"/>
            <a:ext cx="186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355C"/>
                </a:solidFill>
              </a:rPr>
              <a:t>単一メモリ方式</a:t>
            </a:r>
            <a:endParaRPr kumimoji="1" lang="ja-JP" altLang="en-US" b="1" dirty="0">
              <a:solidFill>
                <a:srgbClr val="00355C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720F4CBC-ABE0-427B-8D67-97579EF534FF}"/>
              </a:ext>
            </a:extLst>
          </p:cNvPr>
          <p:cNvSpPr/>
          <p:nvPr/>
        </p:nvSpPr>
        <p:spPr>
          <a:xfrm>
            <a:off x="10570128" y="3283241"/>
            <a:ext cx="913147" cy="242819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9DB0A596-C543-4000-B967-0DC6F4E700CF}"/>
              </a:ext>
            </a:extLst>
          </p:cNvPr>
          <p:cNvSpPr/>
          <p:nvPr/>
        </p:nvSpPr>
        <p:spPr>
          <a:xfrm>
            <a:off x="10742027" y="2665491"/>
            <a:ext cx="611773" cy="708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1BC4CC9-C26A-487B-AD1B-CE64CB1D7DF1}"/>
              </a:ext>
            </a:extLst>
          </p:cNvPr>
          <p:cNvSpPr txBox="1"/>
          <p:nvPr/>
        </p:nvSpPr>
        <p:spPr>
          <a:xfrm>
            <a:off x="3198730" y="5483037"/>
            <a:ext cx="130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レジスタ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5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8"/>
    </mc:Choice>
    <mc:Fallback xmlns="">
      <p:transition spd="slow" advTm="13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00018 0.05301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5301 L 1.94444E-6 0.10394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10394 L 1.94444E-6 0.16274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8" grpId="0" animBg="1"/>
      <p:bldP spid="8" grpId="1" animBg="1"/>
      <p:bldP spid="8" grpId="2" animBg="1"/>
      <p:bldP spid="8" grpId="3" animBg="1"/>
      <p:bldP spid="16" grpId="0"/>
      <p:bldP spid="4" grpId="0" animBg="1"/>
      <p:bldP spid="9" grpId="0" animBg="1"/>
      <p:bldP spid="19" grpId="0" animBg="1"/>
      <p:bldP spid="21" grpId="0"/>
      <p:bldP spid="22" grpId="0"/>
      <p:bldP spid="23" grpId="0"/>
      <p:bldP spid="20" grpId="0" animBg="1"/>
      <p:bldP spid="26" grpId="0" animBg="1"/>
      <p:bldP spid="27" grpId="0" animBg="1"/>
      <p:bldP spid="24" grpId="0" animBg="1"/>
      <p:bldP spid="29" grpId="0" animBg="1"/>
      <p:bldP spid="31" grpId="0" animBg="1"/>
      <p:bldP spid="28" grpId="0"/>
      <p:bldP spid="13" grpId="0" animBg="1"/>
      <p:bldP spid="32" grpId="0" animBg="1"/>
      <p:bldP spid="14" grpId="0"/>
      <p:bldP spid="33" grpId="0"/>
      <p:bldP spid="15" grpId="0" animBg="1"/>
      <p:bldP spid="18" grpId="0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862D04-D7C3-47DC-9128-0527EEAEB52C}"/>
              </a:ext>
            </a:extLst>
          </p:cNvPr>
          <p:cNvSpPr txBox="1"/>
          <p:nvPr/>
        </p:nvSpPr>
        <p:spPr>
          <a:xfrm>
            <a:off x="566785" y="1566786"/>
            <a:ext cx="112405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CPU</a:t>
            </a:r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の動作　</a:t>
            </a:r>
            <a:r>
              <a: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REVIEW</a:t>
            </a:r>
            <a:endParaRPr lang="en-US" altLang="ja-JP" sz="2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プログラムを実行するとき，プログラムは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に読み込まれる。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）は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）から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）を取り出し，解読・実行の一連の動作を行う。このことを繰り返し行う。</a:t>
            </a:r>
          </a:p>
          <a:p>
            <a:endParaRPr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計算の仕組み　</a:t>
            </a:r>
            <a:r>
              <a: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REVIEW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）の内部には，主記憶装置の次に実行する命令のある番地を示す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および，演算・判断を行ったり，その結果などを記憶したりするための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）と呼ばれる記憶場所がある。計算は通常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）との間で行われ結果も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）に保存される。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D6A864-8A13-4C6D-8CD0-DD281FD0AF71}"/>
              </a:ext>
            </a:extLst>
          </p:cNvPr>
          <p:cNvSpPr txBox="1"/>
          <p:nvPr/>
        </p:nvSpPr>
        <p:spPr>
          <a:xfrm>
            <a:off x="6924602" y="269313"/>
            <a:ext cx="34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主記憶装置（メモリ）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CE6EC5-6666-4594-9302-E5A34EE15EBA}"/>
              </a:ext>
            </a:extLst>
          </p:cNvPr>
          <p:cNvSpPr txBox="1"/>
          <p:nvPr/>
        </p:nvSpPr>
        <p:spPr>
          <a:xfrm>
            <a:off x="5947809" y="253983"/>
            <a:ext cx="946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命令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4CE7D2-2E76-477D-88BA-58A05CC2D005}"/>
              </a:ext>
            </a:extLst>
          </p:cNvPr>
          <p:cNvSpPr txBox="1"/>
          <p:nvPr/>
        </p:nvSpPr>
        <p:spPr>
          <a:xfrm>
            <a:off x="8102350" y="772316"/>
            <a:ext cx="300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プログラムカウンタ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FFEBF9-E9A0-4D13-9A15-EDE94841AA0F}"/>
              </a:ext>
            </a:extLst>
          </p:cNvPr>
          <p:cNvSpPr txBox="1"/>
          <p:nvPr/>
        </p:nvSpPr>
        <p:spPr>
          <a:xfrm>
            <a:off x="10193395" y="261569"/>
            <a:ext cx="15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レジスタ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83F2890-8986-A2AC-FEA6-26F2116740D5}"/>
              </a:ext>
            </a:extLst>
          </p:cNvPr>
          <p:cNvSpPr txBox="1">
            <a:spLocks/>
          </p:cNvSpPr>
          <p:nvPr/>
        </p:nvSpPr>
        <p:spPr>
          <a:xfrm>
            <a:off x="502071" y="961104"/>
            <a:ext cx="2682563" cy="6415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計算手順まとめ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C51523-3949-86CB-2A11-A96564698115}"/>
              </a:ext>
            </a:extLst>
          </p:cNvPr>
          <p:cNvSpPr txBox="1"/>
          <p:nvPr/>
        </p:nvSpPr>
        <p:spPr>
          <a:xfrm>
            <a:off x="3681503" y="233802"/>
            <a:ext cx="122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メモリ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59DD31-493A-06BF-5372-3CEFA3987D7D}"/>
              </a:ext>
            </a:extLst>
          </p:cNvPr>
          <p:cNvSpPr txBox="1"/>
          <p:nvPr/>
        </p:nvSpPr>
        <p:spPr>
          <a:xfrm>
            <a:off x="4709578" y="235284"/>
            <a:ext cx="112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ＣＰＵ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E1FF1F-7B23-1203-EF0C-E91A50AE3CFB}"/>
              </a:ext>
            </a:extLst>
          </p:cNvPr>
          <p:cNvSpPr txBox="1"/>
          <p:nvPr/>
        </p:nvSpPr>
        <p:spPr>
          <a:xfrm>
            <a:off x="2591973" y="144696"/>
            <a:ext cx="112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ＣＰＵ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2DC29-6116-CE17-594F-9BD9079A1A32}"/>
              </a:ext>
            </a:extLst>
          </p:cNvPr>
          <p:cNvSpPr txBox="1"/>
          <p:nvPr/>
        </p:nvSpPr>
        <p:spPr>
          <a:xfrm>
            <a:off x="5254714" y="696845"/>
            <a:ext cx="122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メモリ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446C16-A3D6-CE77-356E-4670B3A2F0A0}"/>
              </a:ext>
            </a:extLst>
          </p:cNvPr>
          <p:cNvSpPr txBox="1"/>
          <p:nvPr/>
        </p:nvSpPr>
        <p:spPr>
          <a:xfrm>
            <a:off x="1413463" y="160688"/>
            <a:ext cx="122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メモリ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2"/>
    </mc:Choice>
    <mc:Fallback xmlns="">
      <p:transition spd="slow" advTm="4726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FC7D601-2505-76AA-CE09-A34E65EB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56388"/>
            <a:ext cx="11999976" cy="674522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D72BBD-744A-47C2-9CE6-B407A2659378}"/>
              </a:ext>
            </a:extLst>
          </p:cNvPr>
          <p:cNvSpPr txBox="1"/>
          <p:nvPr/>
        </p:nvSpPr>
        <p:spPr>
          <a:xfrm>
            <a:off x="9764915" y="1862912"/>
            <a:ext cx="150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入力装置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D067CD-4748-4EA4-945D-AB644C6F9784}"/>
              </a:ext>
            </a:extLst>
          </p:cNvPr>
          <p:cNvSpPr txBox="1"/>
          <p:nvPr/>
        </p:nvSpPr>
        <p:spPr>
          <a:xfrm>
            <a:off x="9860331" y="1167661"/>
            <a:ext cx="156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出力装置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D0E0D4-968E-4FB8-99F9-98E0424FD39B}"/>
              </a:ext>
            </a:extLst>
          </p:cNvPr>
          <p:cNvSpPr txBox="1"/>
          <p:nvPr/>
        </p:nvSpPr>
        <p:spPr>
          <a:xfrm>
            <a:off x="9863110" y="591476"/>
            <a:ext cx="148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制御装置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B68525-7719-4140-9C0F-2BCD45469363}"/>
              </a:ext>
            </a:extLst>
          </p:cNvPr>
          <p:cNvSpPr txBox="1"/>
          <p:nvPr/>
        </p:nvSpPr>
        <p:spPr>
          <a:xfrm>
            <a:off x="9805597" y="141806"/>
            <a:ext cx="147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演算装置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1BA1DF-F967-4111-8B9E-71751A9C2313}"/>
              </a:ext>
            </a:extLst>
          </p:cNvPr>
          <p:cNvSpPr txBox="1"/>
          <p:nvPr/>
        </p:nvSpPr>
        <p:spPr>
          <a:xfrm>
            <a:off x="9809841" y="1507899"/>
            <a:ext cx="17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主記憶装置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E53828-5B8E-4DB3-87EA-14764331F764}"/>
              </a:ext>
            </a:extLst>
          </p:cNvPr>
          <p:cNvSpPr txBox="1"/>
          <p:nvPr/>
        </p:nvSpPr>
        <p:spPr>
          <a:xfrm>
            <a:off x="9779888" y="2332506"/>
            <a:ext cx="203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補助記憶装置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4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2"/>
    </mc:Choice>
    <mc:Fallback xmlns="">
      <p:transition spd="slow" advTm="6154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00" y="1838943"/>
            <a:ext cx="7115744" cy="373576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340" y="3257946"/>
            <a:ext cx="3398516" cy="1210314"/>
          </a:xfrm>
          <a:prstGeom prst="rect">
            <a:avLst/>
          </a:prstGeom>
        </p:spPr>
      </p:pic>
      <p:sp>
        <p:nvSpPr>
          <p:cNvPr id="17" name="円形吹き出し 16"/>
          <p:cNvSpPr/>
          <p:nvPr/>
        </p:nvSpPr>
        <p:spPr>
          <a:xfrm>
            <a:off x="9154982" y="825875"/>
            <a:ext cx="2527720" cy="1428819"/>
          </a:xfrm>
          <a:prstGeom prst="wedgeEllipseCallout">
            <a:avLst>
              <a:gd name="adj1" fmla="val -61925"/>
              <a:gd name="adj2" fmla="val 587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主記憶装置</a:t>
            </a:r>
            <a:endParaRPr lang="en-US" altLang="ja-JP" dirty="0"/>
          </a:p>
          <a:p>
            <a:pPr algn="ctr"/>
            <a:r>
              <a:rPr lang="ja-JP" altLang="en-US" dirty="0"/>
              <a:t>（机の上）</a:t>
            </a:r>
          </a:p>
        </p:txBody>
      </p:sp>
      <p:sp>
        <p:nvSpPr>
          <p:cNvPr id="18" name="円形吹き出し 17"/>
          <p:cNvSpPr/>
          <p:nvPr/>
        </p:nvSpPr>
        <p:spPr>
          <a:xfrm>
            <a:off x="5303309" y="4699114"/>
            <a:ext cx="2527720" cy="1428819"/>
          </a:xfrm>
          <a:prstGeom prst="wedgeEllipseCallout">
            <a:avLst>
              <a:gd name="adj1" fmla="val 55573"/>
              <a:gd name="adj2" fmla="val -402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補助記憶装置</a:t>
            </a:r>
            <a:endParaRPr lang="en-US" altLang="ja-JP" dirty="0"/>
          </a:p>
          <a:p>
            <a:pPr algn="ctr"/>
            <a:r>
              <a:rPr lang="ja-JP" altLang="en-US" dirty="0"/>
              <a:t>（引き出し）</a:t>
            </a:r>
          </a:p>
        </p:txBody>
      </p:sp>
      <p:sp>
        <p:nvSpPr>
          <p:cNvPr id="19" name="四角形吹き出し 18"/>
          <p:cNvSpPr/>
          <p:nvPr/>
        </p:nvSpPr>
        <p:spPr>
          <a:xfrm>
            <a:off x="1477054" y="695715"/>
            <a:ext cx="2352725" cy="1203914"/>
          </a:xfrm>
          <a:prstGeom prst="wedgeRectCallout">
            <a:avLst>
              <a:gd name="adj1" fmla="val 37641"/>
              <a:gd name="adj2" fmla="val 701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作業ファイル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1277095" y="886190"/>
            <a:ext cx="2352725" cy="1203914"/>
          </a:xfrm>
          <a:prstGeom prst="wedgeRectCallout">
            <a:avLst>
              <a:gd name="adj1" fmla="val 37641"/>
              <a:gd name="adj2" fmla="val 701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作業</a:t>
            </a:r>
            <a:r>
              <a:rPr lang="en-US" altLang="ja-JP" dirty="0"/>
              <a:t>…</a:t>
            </a:r>
            <a:endParaRPr lang="ja-JP" altLang="en-US" dirty="0"/>
          </a:p>
        </p:txBody>
      </p:sp>
      <p:sp>
        <p:nvSpPr>
          <p:cNvPr id="20" name="四角形吹き出し 19"/>
          <p:cNvSpPr/>
          <p:nvPr/>
        </p:nvSpPr>
        <p:spPr>
          <a:xfrm>
            <a:off x="1077136" y="1032984"/>
            <a:ext cx="2352725" cy="1203914"/>
          </a:xfrm>
          <a:prstGeom prst="wedgeRectCallout">
            <a:avLst>
              <a:gd name="adj1" fmla="val 37641"/>
              <a:gd name="adj2" fmla="val 701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作業を保存！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2CC473C-C0CE-54B8-0091-36EF2C7380CD}"/>
              </a:ext>
            </a:extLst>
          </p:cNvPr>
          <p:cNvSpPr txBox="1">
            <a:spLocks/>
          </p:cNvSpPr>
          <p:nvPr/>
        </p:nvSpPr>
        <p:spPr>
          <a:xfrm>
            <a:off x="3829779" y="421166"/>
            <a:ext cx="6814353" cy="6415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1-15-5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メモリ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0"/>
    </mc:Choice>
    <mc:Fallback xmlns="">
      <p:transition spd="slow" advTm="7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2775E-6 -1.09567E-6 L -0.27926 -0.2877 " pathEditMode="relative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repeatCount="300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7926 -0.2877 L 0.00017 0.00023 " pathEditMode="relative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38943"/>
            <a:ext cx="9144000" cy="373576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340" y="3257946"/>
            <a:ext cx="3398516" cy="1210314"/>
          </a:xfrm>
          <a:prstGeom prst="rect">
            <a:avLst/>
          </a:prstGeom>
        </p:spPr>
      </p:pic>
      <p:sp>
        <p:nvSpPr>
          <p:cNvPr id="17" name="円形吹き出し 16"/>
          <p:cNvSpPr/>
          <p:nvPr/>
        </p:nvSpPr>
        <p:spPr>
          <a:xfrm>
            <a:off x="7991460" y="264595"/>
            <a:ext cx="2527720" cy="14288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主記憶装置</a:t>
            </a:r>
            <a:endParaRPr lang="en-US" altLang="ja-JP" dirty="0"/>
          </a:p>
          <a:p>
            <a:pPr algn="ctr"/>
            <a:r>
              <a:rPr lang="ja-JP" altLang="en-US" dirty="0"/>
              <a:t>（机の上）</a:t>
            </a:r>
          </a:p>
        </p:txBody>
      </p:sp>
      <p:sp>
        <p:nvSpPr>
          <p:cNvPr id="18" name="円形吹き出し 17"/>
          <p:cNvSpPr/>
          <p:nvPr/>
        </p:nvSpPr>
        <p:spPr>
          <a:xfrm>
            <a:off x="5666369" y="4699114"/>
            <a:ext cx="2527720" cy="1428819"/>
          </a:xfrm>
          <a:prstGeom prst="wedgeEllipseCallout">
            <a:avLst>
              <a:gd name="adj1" fmla="val 55573"/>
              <a:gd name="adj2" fmla="val -402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補助記憶装置</a:t>
            </a:r>
            <a:endParaRPr lang="en-US" altLang="ja-JP" dirty="0"/>
          </a:p>
          <a:p>
            <a:pPr algn="ctr"/>
            <a:r>
              <a:rPr lang="ja-JP" altLang="en-US" dirty="0"/>
              <a:t>（引き出し）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04" y="3410346"/>
            <a:ext cx="3398516" cy="121031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80553" y="1001771"/>
            <a:ext cx="719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机上を拡げると、同時に多くの作業ができる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CB9200-210B-1A90-6F9B-DAB91D99381F}"/>
              </a:ext>
            </a:extLst>
          </p:cNvPr>
          <p:cNvSpPr txBox="1">
            <a:spLocks/>
          </p:cNvSpPr>
          <p:nvPr/>
        </p:nvSpPr>
        <p:spPr>
          <a:xfrm>
            <a:off x="580552" y="428597"/>
            <a:ext cx="7613537" cy="6415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1-15-5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メモリ</a:t>
            </a:r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主記憶装置</a:t>
            </a:r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増強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8"/>
    </mc:Choice>
    <mc:Fallback xmlns=""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2619E-6 2.53417E-6 L -0.10211 -0.288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1546E-6 -3.48853E-6 L 0.07017 -0.3108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1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mph" presetSubtype="0" repeatCount="300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300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0194 -0.2884 L -4.2619E-6 2.5341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14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016 -0.31087 L -0.00018 -0.000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1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979BC7-060E-4510-9A26-07AAF2629387}"/>
              </a:ext>
            </a:extLst>
          </p:cNvPr>
          <p:cNvSpPr txBox="1"/>
          <p:nvPr/>
        </p:nvSpPr>
        <p:spPr>
          <a:xfrm>
            <a:off x="319918" y="1298096"/>
            <a:ext cx="1187208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circleNumDbPlain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 </a:t>
            </a:r>
            <a:r>
              <a:rPr kumimoji="1" lang="pt-BR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Windows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  <a:r>
              <a:rPr kumimoji="1" lang="pt-BR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iOS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  <a:r>
              <a:rPr kumimoji="1" lang="pt-BR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Android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  <a:r>
              <a:rPr kumimoji="1" lang="pt-BR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Linux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等</a:t>
            </a:r>
            <a:endParaRPr kumimoji="1"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ユーザや応用ソフトウェアとハードウェアの中間に位置</a:t>
            </a:r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</a:t>
            </a:r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に対して標準的なインターフェースを提供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・ハードウェアなどの各リソースに対して効率的な管理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342900" indent="-342900">
              <a:buAutoNum type="circleNumDbPlain"/>
            </a:pP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②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文書作成ソフトウェア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ワープロ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，表計算ソフトウェア，画像処理ソフトウェア等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③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応用ソフトウェアに周辺機器を動作させるためのプログラム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➡応用ソフトウェアは周辺機器の違いを意識することなく作業可能</a:t>
            </a: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④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グラフィック画面を効果的に利用し，アイコンやボタンなどをマウスなどで操作する環境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⑤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2400" dirty="0"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命令を文字入力で実行させる環境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D0BDE2-0677-4683-9C91-E3DF2A653E40}"/>
              </a:ext>
            </a:extLst>
          </p:cNvPr>
          <p:cNvSpPr txBox="1"/>
          <p:nvPr/>
        </p:nvSpPr>
        <p:spPr>
          <a:xfrm>
            <a:off x="985281" y="6214611"/>
            <a:ext cx="770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オペレーティングシステム（</a:t>
            </a:r>
            <a:r>
              <a:rPr kumimoji="1" lang="en-US" altLang="ja-JP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OS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）、基本ソフトウェア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950D45-1BB4-4572-B1DC-0A3878B37E0A}"/>
              </a:ext>
            </a:extLst>
          </p:cNvPr>
          <p:cNvSpPr txBox="1"/>
          <p:nvPr/>
        </p:nvSpPr>
        <p:spPr>
          <a:xfrm>
            <a:off x="4009351" y="212623"/>
            <a:ext cx="161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ドライバ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333257-FCB4-45FE-A04C-197B38B1E9B6}"/>
              </a:ext>
            </a:extLst>
          </p:cNvPr>
          <p:cNvSpPr txBox="1"/>
          <p:nvPr/>
        </p:nvSpPr>
        <p:spPr>
          <a:xfrm>
            <a:off x="9097908" y="6215906"/>
            <a:ext cx="280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応用ソフトウェア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B35AA6-2884-465B-AB4E-6DD5CEA28666}"/>
              </a:ext>
            </a:extLst>
          </p:cNvPr>
          <p:cNvSpPr txBox="1"/>
          <p:nvPr/>
        </p:nvSpPr>
        <p:spPr>
          <a:xfrm>
            <a:off x="5442015" y="0"/>
            <a:ext cx="631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グラフィカルユーザインタフェース、</a:t>
            </a:r>
            <a:r>
              <a:rPr kumimoji="1" lang="en-US" altLang="ja-JP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GUI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BB5B77-39D1-4D65-A768-E99748BD3DC6}"/>
              </a:ext>
            </a:extLst>
          </p:cNvPr>
          <p:cNvSpPr txBox="1"/>
          <p:nvPr/>
        </p:nvSpPr>
        <p:spPr>
          <a:xfrm>
            <a:off x="5441848" y="440734"/>
            <a:ext cx="589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キャラクタユーザインタフェース、</a:t>
            </a:r>
            <a:r>
              <a:rPr kumimoji="1" lang="en-US" altLang="ja-JP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CUI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1EF8B5-7606-B62F-3808-0A28B54B375C}"/>
              </a:ext>
            </a:extLst>
          </p:cNvPr>
          <p:cNvSpPr txBox="1"/>
          <p:nvPr/>
        </p:nvSpPr>
        <p:spPr>
          <a:xfrm>
            <a:off x="180976" y="523875"/>
            <a:ext cx="420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1-15-6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ソフトウェア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4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04"/>
    </mc:Choice>
    <mc:Fallback xmlns="">
      <p:transition spd="slow" advTm="16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352E1F-1870-B2AF-204B-E4AA43E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1-15-7</a:t>
            </a:r>
            <a:r>
              <a:rPr kumimoji="1"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基本ソフトウェア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E407DF-CAE9-11F6-83ED-2E02334E4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377950"/>
            <a:ext cx="10515600" cy="4351338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機器の管理、制御機能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応用ソフトが共通して利用する基本的な機能などを実装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システム全体を管理するソフトウェア。</a:t>
            </a: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入出力装置や主記憶装置、外部記憶装置の管理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外部の別の装置やネットワークとのデータ通信の制御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電源投入～終了まで動作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ユーザからの指示に基いた応用ソフトを制御</a:t>
            </a:r>
          </a:p>
        </p:txBody>
      </p:sp>
    </p:spTree>
    <p:extLst>
      <p:ext uri="{BB962C8B-B14F-4D97-AF65-F5344CB8AC3E}">
        <p14:creationId xmlns:p14="http://schemas.microsoft.com/office/powerpoint/2010/main" val="19074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4"/>
    </mc:Choice>
    <mc:Fallback xmlns="">
      <p:transition spd="slow" advTm="510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形吹き出し 7"/>
          <p:cNvSpPr/>
          <p:nvPr/>
        </p:nvSpPr>
        <p:spPr>
          <a:xfrm>
            <a:off x="2732155" y="1281621"/>
            <a:ext cx="6945337" cy="1812727"/>
          </a:xfrm>
          <a:prstGeom prst="wedgeEllipseCallout">
            <a:avLst>
              <a:gd name="adj1" fmla="val -45117"/>
              <a:gd name="adj2" fmla="val 5281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花びらを切り抜きたい！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3D0909-BB1D-CE2F-B4D1-A9B30BD6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623" y="2461673"/>
            <a:ext cx="2356974" cy="35209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16922E-06A2-7D0F-AAD6-B508BB910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691" y="3178602"/>
            <a:ext cx="3940403" cy="2955303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30044FBA-F081-AC61-13AE-F31B8A95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7210" cy="536287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1-15-6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ハードウェア・基本ソフト・応用ソフトの連携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5390C1-FA9C-F6E9-817C-547F659DD924}"/>
              </a:ext>
            </a:extLst>
          </p:cNvPr>
          <p:cNvSpPr txBox="1"/>
          <p:nvPr/>
        </p:nvSpPr>
        <p:spPr>
          <a:xfrm>
            <a:off x="883469" y="5933322"/>
            <a:ext cx="371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ユーザ（人間）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512925-58EC-4F81-8130-A14A3F7FBD62}"/>
              </a:ext>
            </a:extLst>
          </p:cNvPr>
          <p:cNvSpPr txBox="1"/>
          <p:nvPr/>
        </p:nvSpPr>
        <p:spPr>
          <a:xfrm>
            <a:off x="6560369" y="6085722"/>
            <a:ext cx="371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元画像</a:t>
            </a:r>
          </a:p>
        </p:txBody>
      </p:sp>
    </p:spTree>
    <p:custDataLst>
      <p:tags r:id="rId1"/>
    </p:custDataLst>
  </p:cSld>
  <p:clrMapOvr>
    <a:masterClrMapping/>
  </p:clrMapOvr>
  <p:transition advTm="16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矢印 5"/>
          <p:cNvSpPr/>
          <p:nvPr/>
        </p:nvSpPr>
        <p:spPr>
          <a:xfrm>
            <a:off x="5171265" y="3444274"/>
            <a:ext cx="1579987" cy="7827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670" y="2772855"/>
            <a:ext cx="2814915" cy="2799406"/>
          </a:xfrm>
          <a:prstGeom prst="rect">
            <a:avLst/>
          </a:prstGeom>
        </p:spPr>
      </p:pic>
      <p:sp>
        <p:nvSpPr>
          <p:cNvPr id="8" name="円形吹き出し 7"/>
          <p:cNvSpPr/>
          <p:nvPr/>
        </p:nvSpPr>
        <p:spPr>
          <a:xfrm>
            <a:off x="1112113" y="340118"/>
            <a:ext cx="5088315" cy="2141395"/>
          </a:xfrm>
          <a:prstGeom prst="wedgeEllipseCallout">
            <a:avLst>
              <a:gd name="adj1" fmla="val -17169"/>
              <a:gd name="adj2" fmla="val 6332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花びらの切抜き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を選択しよう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50244" y="5523747"/>
            <a:ext cx="371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ユーザ（人間）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003852" y="5523746"/>
            <a:ext cx="5711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70C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ハードウェア（マウス）</a:t>
            </a:r>
          </a:p>
        </p:txBody>
      </p:sp>
      <p:sp>
        <p:nvSpPr>
          <p:cNvPr id="11" name="円形吹き出し 10"/>
          <p:cNvSpPr/>
          <p:nvPr/>
        </p:nvSpPr>
        <p:spPr>
          <a:xfrm>
            <a:off x="6601328" y="952500"/>
            <a:ext cx="5306309" cy="1635544"/>
          </a:xfrm>
          <a:prstGeom prst="wedgeEllipseCallou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操作されたな！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8A922C-93B0-3C7F-325F-7EF76473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273" y="2725231"/>
            <a:ext cx="1886842" cy="28186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形吹き出し 4"/>
          <p:cNvSpPr/>
          <p:nvPr/>
        </p:nvSpPr>
        <p:spPr>
          <a:xfrm>
            <a:off x="733425" y="345778"/>
            <a:ext cx="5183466" cy="2141395"/>
          </a:xfrm>
          <a:prstGeom prst="wedgeEllipseCallou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花びら選択・切り取りの命令だよ</a:t>
            </a:r>
          </a:p>
        </p:txBody>
      </p:sp>
      <p:sp>
        <p:nvSpPr>
          <p:cNvPr id="6" name="右矢印 5"/>
          <p:cNvSpPr/>
          <p:nvPr/>
        </p:nvSpPr>
        <p:spPr>
          <a:xfrm>
            <a:off x="5097432" y="4054047"/>
            <a:ext cx="1565222" cy="679339"/>
          </a:xfrm>
          <a:prstGeom prst="rightArrow">
            <a:avLst/>
          </a:prstGeom>
          <a:solidFill>
            <a:srgbClr val="2933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47" y="2808072"/>
            <a:ext cx="2814915" cy="279940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71450" y="5788846"/>
            <a:ext cx="6257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70C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ハードウェア（マウス）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969180" y="3980755"/>
            <a:ext cx="3233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OS</a:t>
            </a:r>
            <a:endParaRPr lang="ja-JP" altLang="en-US" sz="44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円形吹き出し 11"/>
          <p:cNvSpPr/>
          <p:nvPr/>
        </p:nvSpPr>
        <p:spPr>
          <a:xfrm>
            <a:off x="6428888" y="361268"/>
            <a:ext cx="5020161" cy="2141395"/>
          </a:xfrm>
          <a:prstGeom prst="wedgeEllipseCallout">
            <a:avLst>
              <a:gd name="adj1" fmla="val -4516"/>
              <a:gd name="adj2" fmla="val 74065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了解！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アプリに伝えるよ</a:t>
            </a:r>
          </a:p>
        </p:txBody>
      </p:sp>
    </p:spTree>
    <p:custDataLst>
      <p:tags r:id="rId1"/>
    </p:custDataLst>
  </p:cSld>
  <p:clrMapOvr>
    <a:masterClrMapping/>
  </p:clrMapOvr>
  <p:transition advTm="1430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0C5D99-EDF3-4E4A-97AD-15BB1BD07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36" y="292066"/>
            <a:ext cx="9144000" cy="687897"/>
          </a:xfrm>
        </p:spPr>
        <p:txBody>
          <a:bodyPr>
            <a:normAutofit/>
          </a:bodyPr>
          <a:lstStyle/>
          <a:p>
            <a:pPr algn="l"/>
            <a:r>
              <a:rPr lang="ja-JP" altLang="en-US" sz="2800" dirty="0"/>
              <a:t> </a:t>
            </a:r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コンピュータ仕組み</a:t>
            </a:r>
            <a:endParaRPr kumimoji="1" lang="ja-JP" altLang="en-US" sz="28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C0D9272-FC4C-4BFC-8827-9045FFA5B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37" y="1100830"/>
            <a:ext cx="11301275" cy="5384307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https://ja.wikipedia.org/wiki/%E3%82%B8%E3%83%A7%E3%83%B3%E3%83%BB%E3%83%95%E3%82%A9%E3%83%B3%E3%83%BB%E3%83%8E%E3%82%A4%E3%83%9E%E3%83%B3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より引用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下記↓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ジョン・フォン・ノイマン（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1903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- 1957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日ハンガリー～アメリカ合衆国）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世紀科学史における最重要人物の一人。数学・物理学・工学・計算機科学・経済学・気象学・心理学・政治学に影響を与えた。原子爆弾（マンハッタン計画）やコンピュータ（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ENIAC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）開発への関与。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endParaRPr kumimoji="1" lang="ja-JP" altLang="en-US" sz="1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E256E1-507E-4E0B-8EE0-97CB4B985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4" y="3796019"/>
            <a:ext cx="1884831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7"/>
    </mc:Choice>
    <mc:Fallback xmlns="">
      <p:transition spd="slow" advTm="203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形吹き出し 4"/>
          <p:cNvSpPr/>
          <p:nvPr/>
        </p:nvSpPr>
        <p:spPr>
          <a:xfrm>
            <a:off x="1128271" y="361268"/>
            <a:ext cx="4033616" cy="2141395"/>
          </a:xfrm>
          <a:prstGeom prst="wedgeEllipseCallou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花びら選択・切り抜き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実行して！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66084" y="2878602"/>
            <a:ext cx="1785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OS</a:t>
            </a:r>
            <a:endParaRPr lang="ja-JP" altLang="en-US" sz="44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381380" y="5706519"/>
            <a:ext cx="4937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アプリケーションソフト</a:t>
            </a:r>
          </a:p>
        </p:txBody>
      </p:sp>
      <p:sp>
        <p:nvSpPr>
          <p:cNvPr id="11" name="円形吹き出し 10"/>
          <p:cNvSpPr/>
          <p:nvPr/>
        </p:nvSpPr>
        <p:spPr>
          <a:xfrm>
            <a:off x="6750770" y="1038225"/>
            <a:ext cx="4274378" cy="1407288"/>
          </a:xfrm>
          <a:prstGeom prst="wedgeEllipseCallout">
            <a:avLst>
              <a:gd name="adj1" fmla="val 8359"/>
              <a:gd name="adj2" fmla="val 67915"/>
            </a:avLst>
          </a:prstGeom>
          <a:solidFill>
            <a:srgbClr val="2933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了解！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A1B38FA-647C-F5A4-0F3F-8886B78C5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22" b="20630"/>
          <a:stretch/>
        </p:blipFill>
        <p:spPr>
          <a:xfrm>
            <a:off x="6812537" y="2888396"/>
            <a:ext cx="4446893" cy="2865748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5031444" y="3963143"/>
            <a:ext cx="1565222" cy="679339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ransition advTm="1464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形吹き出し 4"/>
          <p:cNvSpPr/>
          <p:nvPr/>
        </p:nvSpPr>
        <p:spPr>
          <a:xfrm>
            <a:off x="419100" y="382723"/>
            <a:ext cx="5285712" cy="2141395"/>
          </a:xfrm>
          <a:prstGeom prst="wedgeEllipseCallout">
            <a:avLst>
              <a:gd name="adj1" fmla="val -9120"/>
              <a:gd name="adj2" fmla="val 62945"/>
            </a:avLst>
          </a:prstGeom>
          <a:solidFill>
            <a:srgbClr val="2933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切り抜きを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完了したよ！</a:t>
            </a:r>
          </a:p>
        </p:txBody>
      </p:sp>
      <p:sp>
        <p:nvSpPr>
          <p:cNvPr id="6" name="右矢印 5"/>
          <p:cNvSpPr/>
          <p:nvPr/>
        </p:nvSpPr>
        <p:spPr>
          <a:xfrm>
            <a:off x="5586766" y="3390197"/>
            <a:ext cx="1565222" cy="679339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71450" y="5503799"/>
            <a:ext cx="5288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アプリケーションソフト</a:t>
            </a:r>
            <a:endParaRPr lang="ja-JP" altLang="en-US" sz="3200" dirty="0"/>
          </a:p>
        </p:txBody>
      </p:sp>
      <p:sp>
        <p:nvSpPr>
          <p:cNvPr id="10" name="円形吹き出し 9"/>
          <p:cNvSpPr/>
          <p:nvPr/>
        </p:nvSpPr>
        <p:spPr>
          <a:xfrm>
            <a:off x="5981701" y="399368"/>
            <a:ext cx="6010274" cy="2141395"/>
          </a:xfrm>
          <a:prstGeom prst="wedgeEllipseCallout">
            <a:avLst>
              <a:gd name="adj1" fmla="val -5925"/>
              <a:gd name="adj2" fmla="val 78788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結果が返ってきたな！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B9EB99-F3A8-C22A-6F19-15ABD89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42" b="28144"/>
          <a:stretch/>
        </p:blipFill>
        <p:spPr>
          <a:xfrm>
            <a:off x="888869" y="2963970"/>
            <a:ext cx="3516198" cy="229753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C2D775D-CCF6-AAAA-894D-76F337E6C07B}"/>
              </a:ext>
            </a:extLst>
          </p:cNvPr>
          <p:cNvSpPr/>
          <p:nvPr/>
        </p:nvSpPr>
        <p:spPr>
          <a:xfrm>
            <a:off x="8095047" y="3521028"/>
            <a:ext cx="1040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OS</a:t>
            </a:r>
            <a:endParaRPr lang="ja-JP" altLang="en-US" sz="4400" dirty="0"/>
          </a:p>
        </p:txBody>
      </p:sp>
    </p:spTree>
    <p:custDataLst>
      <p:tags r:id="rId1"/>
    </p:custDataLst>
  </p:cSld>
  <p:clrMapOvr>
    <a:masterClrMapping/>
  </p:clrMapOvr>
  <p:transition advTm="1168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1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形吹き出し 4"/>
          <p:cNvSpPr/>
          <p:nvPr/>
        </p:nvSpPr>
        <p:spPr>
          <a:xfrm>
            <a:off x="333375" y="330288"/>
            <a:ext cx="5723862" cy="2141395"/>
          </a:xfrm>
          <a:prstGeom prst="wedgeEllipseCallou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切抜き完了が返ってきたから表示して！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4873422" y="3667907"/>
            <a:ext cx="1565222" cy="679339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図 7" descr="ftd-g751asr-wh_bw.jpg"/>
          <p:cNvPicPr>
            <a:picLocks noChangeAspect="1"/>
          </p:cNvPicPr>
          <p:nvPr/>
        </p:nvPicPr>
        <p:blipFill rotWithShape="1">
          <a:blip r:embed="rId3"/>
          <a:srcRect l="22183" t="11230" r="16919" b="4584"/>
          <a:stretch/>
        </p:blipFill>
        <p:spPr>
          <a:xfrm>
            <a:off x="6657720" y="2800306"/>
            <a:ext cx="3159255" cy="3276578"/>
          </a:xfrm>
          <a:prstGeom prst="rect">
            <a:avLst/>
          </a:prstGeom>
        </p:spPr>
      </p:pic>
      <p:sp>
        <p:nvSpPr>
          <p:cNvPr id="10" name="円形吹き出し 9"/>
          <p:cNvSpPr/>
          <p:nvPr/>
        </p:nvSpPr>
        <p:spPr>
          <a:xfrm>
            <a:off x="6395102" y="383571"/>
            <a:ext cx="5187297" cy="2141395"/>
          </a:xfrm>
          <a:prstGeom prst="wedgeEllipseCallout">
            <a:avLst>
              <a:gd name="adj1" fmla="val -12386"/>
              <a:gd name="adj2" fmla="val 68282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出力結果を表示！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06188" y="5834325"/>
            <a:ext cx="6095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ハードウェア（ディスプレイ）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A394E6-6439-0AA2-9D90-CCC105E37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986" y="3374991"/>
            <a:ext cx="1658483" cy="156465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D9DB73-E187-A916-7BD8-1B8EE6BFDF86}"/>
              </a:ext>
            </a:extLst>
          </p:cNvPr>
          <p:cNvSpPr/>
          <p:nvPr/>
        </p:nvSpPr>
        <p:spPr>
          <a:xfrm>
            <a:off x="1427917" y="3112655"/>
            <a:ext cx="1040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OS</a:t>
            </a:r>
            <a:endParaRPr lang="ja-JP" altLang="en-US" sz="4400" dirty="0"/>
          </a:p>
        </p:txBody>
      </p:sp>
    </p:spTree>
    <p:custDataLst>
      <p:tags r:id="rId1"/>
    </p:custDataLst>
  </p:cSld>
  <p:clrMapOvr>
    <a:masterClrMapping/>
  </p:clrMapOvr>
  <p:transition advTm="1296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1" animBg="1"/>
      <p:bldP spid="1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矢印 5"/>
          <p:cNvSpPr/>
          <p:nvPr/>
        </p:nvSpPr>
        <p:spPr>
          <a:xfrm>
            <a:off x="5392759" y="3448382"/>
            <a:ext cx="1579987" cy="7827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円形吹き出し 9"/>
          <p:cNvSpPr/>
          <p:nvPr/>
        </p:nvSpPr>
        <p:spPr>
          <a:xfrm>
            <a:off x="6329705" y="613043"/>
            <a:ext cx="5357469" cy="2141395"/>
          </a:xfrm>
          <a:prstGeom prst="wedgeEllipseCallout">
            <a:avLst>
              <a:gd name="adj1" fmla="val 2832"/>
              <a:gd name="adj2" fmla="val 6690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切抜くことが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出来たな！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12" name="図 11" descr="ftd-g751asr-wh_bw.jpg">
            <a:extLst>
              <a:ext uri="{FF2B5EF4-FFF2-40B4-BE49-F238E27FC236}">
                <a16:creationId xmlns:a16="http://schemas.microsoft.com/office/drawing/2014/main" id="{48E94EDE-AE61-1171-F41C-F61E91648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3" t="11230" r="16919" b="4584"/>
          <a:stretch/>
        </p:blipFill>
        <p:spPr>
          <a:xfrm>
            <a:off x="1341825" y="2848803"/>
            <a:ext cx="3159255" cy="3276578"/>
          </a:xfrm>
          <a:prstGeom prst="rect">
            <a:avLst/>
          </a:prstGeom>
        </p:spPr>
      </p:pic>
      <p:sp>
        <p:nvSpPr>
          <p:cNvPr id="13" name="円形吹き出し 9">
            <a:extLst>
              <a:ext uri="{FF2B5EF4-FFF2-40B4-BE49-F238E27FC236}">
                <a16:creationId xmlns:a16="http://schemas.microsoft.com/office/drawing/2014/main" id="{2FBAA66D-C570-91E8-BCE9-2F2098FBE003}"/>
              </a:ext>
            </a:extLst>
          </p:cNvPr>
          <p:cNvSpPr/>
          <p:nvPr/>
        </p:nvSpPr>
        <p:spPr>
          <a:xfrm>
            <a:off x="838200" y="613043"/>
            <a:ext cx="5209828" cy="2141395"/>
          </a:xfrm>
          <a:prstGeom prst="wedgeEllipseCallou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出力結果を表示！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CEC20A7-C5D4-8008-3BE9-A3C57AD978B5}"/>
              </a:ext>
            </a:extLst>
          </p:cNvPr>
          <p:cNvSpPr/>
          <p:nvPr/>
        </p:nvSpPr>
        <p:spPr>
          <a:xfrm>
            <a:off x="457200" y="6092523"/>
            <a:ext cx="6082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7030A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ハードウェア（ディスプレイ）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FA351EF-38E2-B7D5-61EC-440A6289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66" y="3404438"/>
            <a:ext cx="1658483" cy="156465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C6C4E85-CADA-82DD-A0E2-1A9081109CFA}"/>
              </a:ext>
            </a:extLst>
          </p:cNvPr>
          <p:cNvSpPr txBox="1"/>
          <p:nvPr/>
        </p:nvSpPr>
        <p:spPr>
          <a:xfrm>
            <a:off x="7387839" y="5819325"/>
            <a:ext cx="371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ユーザ（人間）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21DCFB2-A69D-967E-3290-D024BC390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887" y="3050277"/>
            <a:ext cx="1886842" cy="28186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4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1" animBg="1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矢印 5"/>
          <p:cNvSpPr/>
          <p:nvPr/>
        </p:nvSpPr>
        <p:spPr>
          <a:xfrm>
            <a:off x="5508535" y="3594352"/>
            <a:ext cx="1579987" cy="7827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772" y="2459087"/>
            <a:ext cx="2814915" cy="279940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204677" y="5684665"/>
            <a:ext cx="5692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ハードウェア（マウス）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6775" y="451175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繰り返し</a:t>
            </a:r>
            <a:endParaRPr lang="en-US" altLang="ja-JP" sz="32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" name="円形吹き出し 9">
            <a:extLst>
              <a:ext uri="{FF2B5EF4-FFF2-40B4-BE49-F238E27FC236}">
                <a16:creationId xmlns:a16="http://schemas.microsoft.com/office/drawing/2014/main" id="{9103746A-9958-87BF-B68D-CA05E78B2851}"/>
              </a:ext>
            </a:extLst>
          </p:cNvPr>
          <p:cNvSpPr/>
          <p:nvPr/>
        </p:nvSpPr>
        <p:spPr>
          <a:xfrm>
            <a:off x="723900" y="697786"/>
            <a:ext cx="5305425" cy="2141395"/>
          </a:xfrm>
          <a:prstGeom prst="wedgeEllipseCallout">
            <a:avLst>
              <a:gd name="adj1" fmla="val 1616"/>
              <a:gd name="adj2" fmla="val 6827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切り抜いた写真を</a:t>
            </a:r>
          </a:p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貼りつけたい！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D93337-700F-77E9-5251-7CDFA84871AD}"/>
              </a:ext>
            </a:extLst>
          </p:cNvPr>
          <p:cNvSpPr txBox="1"/>
          <p:nvPr/>
        </p:nvSpPr>
        <p:spPr>
          <a:xfrm>
            <a:off x="1818785" y="5963160"/>
            <a:ext cx="371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ユーザ（人間）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2D3560B-F984-5D1E-78D2-094DD2DBC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965" y="3115970"/>
            <a:ext cx="1886842" cy="2818615"/>
          </a:xfrm>
          <a:prstGeom prst="rect">
            <a:avLst/>
          </a:prstGeom>
        </p:spPr>
      </p:pic>
      <p:sp>
        <p:nvSpPr>
          <p:cNvPr id="2" name="円形吹き出し 10">
            <a:extLst>
              <a:ext uri="{FF2B5EF4-FFF2-40B4-BE49-F238E27FC236}">
                <a16:creationId xmlns:a16="http://schemas.microsoft.com/office/drawing/2014/main" id="{EFC2B022-0CDA-7766-7152-2368899ACA6F}"/>
              </a:ext>
            </a:extLst>
          </p:cNvPr>
          <p:cNvSpPr/>
          <p:nvPr/>
        </p:nvSpPr>
        <p:spPr>
          <a:xfrm>
            <a:off x="6619875" y="695325"/>
            <a:ext cx="4849612" cy="1464094"/>
          </a:xfrm>
          <a:prstGeom prst="wedgeEllipseCallout">
            <a:avLst>
              <a:gd name="adj1" fmla="val -4727"/>
              <a:gd name="adj2" fmla="val 71766"/>
            </a:avLst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操作されたな！</a:t>
            </a:r>
          </a:p>
        </p:txBody>
      </p:sp>
    </p:spTree>
    <p:custDataLst>
      <p:tags r:id="rId1"/>
    </p:custDataLst>
  </p:cSld>
  <p:clrMapOvr>
    <a:masterClrMapping/>
  </p:clrMapOvr>
  <p:transition advTm="1598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 animBg="1"/>
      <p:bldP spid="14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6A212-8396-45A4-A645-18CBB712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9" y="720233"/>
            <a:ext cx="11526473" cy="968724"/>
          </a:xfrm>
        </p:spPr>
        <p:txBody>
          <a:bodyPr>
            <a:normAutofit/>
          </a:bodyPr>
          <a:lstStyle/>
          <a:p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ENIAC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Electronic Numerical Integrator and Computer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1946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年アメリカで開発された黎明期の電子計算機：弾道計算、十進数、手配線</a:t>
            </a:r>
            <a:b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EDVAC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Electronic Discrete Variable Automatic Computer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1948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年アメリカで開発された電子計算機：弾道計算、二進数、</a:t>
            </a:r>
            <a:r>
              <a:rPr kumimoji="1"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プログラム内蔵方式</a:t>
            </a:r>
            <a:br>
              <a:rPr kumimoji="1"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右の２つのイメージはウィキペディア</a:t>
            </a:r>
            <a:r>
              <a:rPr kumimoji="1" lang="en-US" altLang="ja-JP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https://ja.wikipedia.org/wiki/</a:t>
            </a:r>
            <a:r>
              <a:rPr kumimoji="1"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からの引用、動画は</a:t>
            </a:r>
            <a:r>
              <a:rPr kumimoji="1" lang="en-US" altLang="ja-JP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https://www.youtube.com/watch?v=h4wQJfdhOlU</a:t>
            </a:r>
            <a:r>
              <a:rPr kumimoji="1"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より引用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DD87990-B015-40A4-9E81-319FD142FB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/>
          <a:stretch/>
        </p:blipFill>
        <p:spPr>
          <a:xfrm>
            <a:off x="7074974" y="1582598"/>
            <a:ext cx="3528710" cy="21021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4A57A-B79B-4D3E-9F08-A64974573C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8331061" y="3834233"/>
            <a:ext cx="2272623" cy="265864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2F9CD6-20B7-412E-A8C0-41504DEB31F2}"/>
              </a:ext>
            </a:extLst>
          </p:cNvPr>
          <p:cNvSpPr txBox="1"/>
          <p:nvPr/>
        </p:nvSpPr>
        <p:spPr>
          <a:xfrm>
            <a:off x="10603684" y="2281805"/>
            <a:ext cx="1023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/>
              <a:t>ENIAC</a:t>
            </a:r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r>
              <a:rPr lang="en-US" altLang="ja-JP" b="1" dirty="0"/>
              <a:t>EDVAC</a:t>
            </a: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87F0A45C-2D75-E7F3-9720-16A1FD8F15AB}"/>
              </a:ext>
            </a:extLst>
          </p:cNvPr>
          <p:cNvSpPr txBox="1">
            <a:spLocks/>
          </p:cNvSpPr>
          <p:nvPr/>
        </p:nvSpPr>
        <p:spPr>
          <a:xfrm>
            <a:off x="369903" y="265433"/>
            <a:ext cx="9144000" cy="687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1-15-1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コンピュータの黎明期</a:t>
            </a:r>
          </a:p>
        </p:txBody>
      </p:sp>
      <p:pic>
        <p:nvPicPr>
          <p:cNvPr id="12" name="ENIACNewsreel">
            <a:hlinkClick r:id="" action="ppaction://media"/>
            <a:extLst>
              <a:ext uri="{FF2B5EF4-FFF2-40B4-BE49-F238E27FC236}">
                <a16:creationId xmlns:a16="http://schemas.microsoft.com/office/drawing/2014/main" id="{C3BBED5B-67C2-4226-A5FF-C403FFE09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099" y="1724025"/>
            <a:ext cx="585787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85"/>
    </mc:Choice>
    <mc:Fallback xmlns="">
      <p:transition spd="slow" advTm="10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947" objId="4"/>
        <p14:triggerEvt type="onClick" time="31947" objId="4"/>
        <p14:stopEvt time="70153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025DF3-FEAA-4B3E-9E6C-C2154561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43" y="889233"/>
            <a:ext cx="11135205" cy="560364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メモリにプログラムの命令をデータとして格納➡</a:t>
            </a:r>
            <a:endParaRPr lang="en-US" altLang="ja-JP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引用動画の最初期のコンピュータ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ENIAC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は手配線であった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プログラムを内部のメモリに記憶➡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取替え可能</a:t>
            </a:r>
            <a:endParaRPr lang="en-US" altLang="ja-JP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ワープロ、表計算、データべース、画像映像処理、プログラミング･･･万能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順次上から読み込んで実行する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命令とデータを同じメモリに格納する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仕事分担➡</a:t>
            </a:r>
            <a:r>
              <a:rPr lang="ja-JP" altLang="en-US" sz="2400" b="1" u="sng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演算、制御、記憶、入力、出力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＋データ伝送</a:t>
            </a:r>
            <a:endParaRPr lang="ja-JP" altLang="en-US" sz="24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C5762FE-4F9B-09CF-F51D-E36A2803BBCB}"/>
              </a:ext>
            </a:extLst>
          </p:cNvPr>
          <p:cNvSpPr txBox="1">
            <a:spLocks/>
          </p:cNvSpPr>
          <p:nvPr/>
        </p:nvSpPr>
        <p:spPr>
          <a:xfrm>
            <a:off x="449802" y="194412"/>
            <a:ext cx="6266308" cy="687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1-15-2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ノイマン型コンピュータ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5A6B5F-B1A5-A772-208A-E32D830EF138}"/>
              </a:ext>
            </a:extLst>
          </p:cNvPr>
          <p:cNvSpPr txBox="1"/>
          <p:nvPr/>
        </p:nvSpPr>
        <p:spPr>
          <a:xfrm>
            <a:off x="9536167" y="162176"/>
            <a:ext cx="229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プログラム内蔵方式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5679E9-8A6A-EB8B-7321-9692FF679E1F}"/>
              </a:ext>
            </a:extLst>
          </p:cNvPr>
          <p:cNvSpPr txBox="1"/>
          <p:nvPr/>
        </p:nvSpPr>
        <p:spPr>
          <a:xfrm>
            <a:off x="7194988" y="106996"/>
            <a:ext cx="172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逐次処理方式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62015E-4005-3CD7-1DAB-A3B84810D5F3}"/>
              </a:ext>
            </a:extLst>
          </p:cNvPr>
          <p:cNvSpPr txBox="1"/>
          <p:nvPr/>
        </p:nvSpPr>
        <p:spPr>
          <a:xfrm>
            <a:off x="8637533" y="438072"/>
            <a:ext cx="1996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単一メモリ方式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19C9C-5A0A-D537-9252-725FF9C6E857}"/>
              </a:ext>
            </a:extLst>
          </p:cNvPr>
          <p:cNvSpPr txBox="1"/>
          <p:nvPr/>
        </p:nvSpPr>
        <p:spPr>
          <a:xfrm>
            <a:off x="6698375" y="524782"/>
            <a:ext cx="125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五大装置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9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60"/>
    </mc:Choice>
    <mc:Fallback xmlns="">
      <p:transition spd="slow" advTm="8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CF27FA58-1BF2-84AA-BA46-8C7E9A77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" y="142494"/>
            <a:ext cx="12056364" cy="657301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3272DA-47FA-97BE-FD6B-73720A0CAE35}"/>
              </a:ext>
            </a:extLst>
          </p:cNvPr>
          <p:cNvSpPr txBox="1"/>
          <p:nvPr/>
        </p:nvSpPr>
        <p:spPr>
          <a:xfrm>
            <a:off x="10576691" y="154293"/>
            <a:ext cx="1208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出力装置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F895898-3D4F-94E7-F942-1F92E60A14AD}"/>
              </a:ext>
            </a:extLst>
          </p:cNvPr>
          <p:cNvSpPr txBox="1"/>
          <p:nvPr/>
        </p:nvSpPr>
        <p:spPr>
          <a:xfrm>
            <a:off x="9220857" y="114879"/>
            <a:ext cx="1160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入力装置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1C6C32E-3837-1CAC-3BF0-B37FCCFD3183}"/>
              </a:ext>
            </a:extLst>
          </p:cNvPr>
          <p:cNvSpPr txBox="1"/>
          <p:nvPr/>
        </p:nvSpPr>
        <p:spPr>
          <a:xfrm>
            <a:off x="8621768" y="469604"/>
            <a:ext cx="2343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演算装置（</a:t>
            </a:r>
            <a:r>
              <a:rPr lang="en-US" altLang="ja-JP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CPU</a:t>
            </a:r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6FD7BA-0B2E-A113-74FF-0F983045ED02}"/>
              </a:ext>
            </a:extLst>
          </p:cNvPr>
          <p:cNvSpPr txBox="1"/>
          <p:nvPr/>
        </p:nvSpPr>
        <p:spPr>
          <a:xfrm>
            <a:off x="10290285" y="729735"/>
            <a:ext cx="1901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制御装置（</a:t>
            </a:r>
            <a:r>
              <a:rPr lang="en-US" altLang="ja-JP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CPU</a:t>
            </a:r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F84E23-A4A5-41B7-2DFC-0A33BF6B2AE5}"/>
              </a:ext>
            </a:extLst>
          </p:cNvPr>
          <p:cNvSpPr txBox="1"/>
          <p:nvPr/>
        </p:nvSpPr>
        <p:spPr>
          <a:xfrm>
            <a:off x="8006912" y="114879"/>
            <a:ext cx="1192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記憶装置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77"/>
    </mc:Choice>
    <mc:Fallback xmlns="">
      <p:transition spd="slow" advTm="1683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8477C7-1FBF-4F42-BA6D-496234268FD5}"/>
              </a:ext>
            </a:extLst>
          </p:cNvPr>
          <p:cNvSpPr txBox="1"/>
          <p:nvPr/>
        </p:nvSpPr>
        <p:spPr>
          <a:xfrm>
            <a:off x="8540741" y="-77983"/>
            <a:ext cx="221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バスクロック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8B4893-76F8-4B73-AC4D-A045AD1A2FEC}"/>
              </a:ext>
            </a:extLst>
          </p:cNvPr>
          <p:cNvSpPr txBox="1"/>
          <p:nvPr/>
        </p:nvSpPr>
        <p:spPr>
          <a:xfrm>
            <a:off x="4709165" y="0"/>
            <a:ext cx="218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クロック信号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BC775A-1712-4C44-B05C-5B83BDCB4E2E}"/>
              </a:ext>
            </a:extLst>
          </p:cNvPr>
          <p:cNvSpPr txBox="1"/>
          <p:nvPr/>
        </p:nvSpPr>
        <p:spPr>
          <a:xfrm>
            <a:off x="2248617" y="0"/>
            <a:ext cx="250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クロック周波数</a:t>
            </a:r>
            <a:endParaRPr kumimoji="1" lang="ja-JP" altLang="en-US" sz="2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50171D-1F34-D7AB-B2A2-813DAA469829}"/>
              </a:ext>
            </a:extLst>
          </p:cNvPr>
          <p:cNvSpPr txBox="1"/>
          <p:nvPr/>
        </p:nvSpPr>
        <p:spPr>
          <a:xfrm>
            <a:off x="6746429" y="0"/>
            <a:ext cx="221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プログラム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20FA3F4-A7A1-AB5C-E323-FC78CC80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7" y="662152"/>
            <a:ext cx="1092879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4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55"/>
    </mc:Choice>
    <mc:Fallback xmlns="">
      <p:transition spd="slow" advTm="9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B09BAC-4822-D3A5-F97E-05BD95193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/>
          <a:stretch/>
        </p:blipFill>
        <p:spPr>
          <a:xfrm>
            <a:off x="0" y="0"/>
            <a:ext cx="10452598" cy="6858000"/>
          </a:xfrm>
          <a:prstGeom prst="rect">
            <a:avLst/>
          </a:prstGeom>
        </p:spPr>
      </p:pic>
      <p:sp>
        <p:nvSpPr>
          <p:cNvPr id="4" name="吹き出し: 折線 3">
            <a:extLst>
              <a:ext uri="{FF2B5EF4-FFF2-40B4-BE49-F238E27FC236}">
                <a16:creationId xmlns:a16="http://schemas.microsoft.com/office/drawing/2014/main" id="{516A0D17-41F1-0980-6834-8C4D6F554F68}"/>
              </a:ext>
            </a:extLst>
          </p:cNvPr>
          <p:cNvSpPr/>
          <p:nvPr/>
        </p:nvSpPr>
        <p:spPr>
          <a:xfrm>
            <a:off x="4891596" y="2175029"/>
            <a:ext cx="3195961" cy="497149"/>
          </a:xfrm>
          <a:prstGeom prst="borderCallout2">
            <a:avLst>
              <a:gd name="adj1" fmla="val 58036"/>
              <a:gd name="adj2" fmla="val -1389"/>
              <a:gd name="adj3" fmla="val 61607"/>
              <a:gd name="adj4" fmla="val -16667"/>
              <a:gd name="adj5" fmla="val 205357"/>
              <a:gd name="adj6" fmla="val -21389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主記憶装置メインメモリ</a:t>
            </a:r>
            <a:endParaRPr kumimoji="1"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吹き出し: 折線 9">
            <a:extLst>
              <a:ext uri="{FF2B5EF4-FFF2-40B4-BE49-F238E27FC236}">
                <a16:creationId xmlns:a16="http://schemas.microsoft.com/office/drawing/2014/main" id="{DCB822A4-2864-209E-4212-38448915A2AA}"/>
              </a:ext>
            </a:extLst>
          </p:cNvPr>
          <p:cNvSpPr/>
          <p:nvPr/>
        </p:nvSpPr>
        <p:spPr>
          <a:xfrm>
            <a:off x="4520212" y="5771965"/>
            <a:ext cx="3629488" cy="966187"/>
          </a:xfrm>
          <a:prstGeom prst="borderCallout2">
            <a:avLst>
              <a:gd name="adj1" fmla="val -3526"/>
              <a:gd name="adj2" fmla="val 49243"/>
              <a:gd name="adj3" fmla="val -53247"/>
              <a:gd name="adj4" fmla="val 49619"/>
              <a:gd name="adj5" fmla="val -175715"/>
              <a:gd name="adj6" fmla="val -38756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CPU(</a:t>
            </a:r>
            <a:r>
              <a:rPr lang="zh-CN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中央演算処理装置</a:t>
            </a:r>
            <a:r>
              <a:rPr lang="en-US" altLang="zh-CN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冷却ファンの裏側</a:t>
            </a:r>
            <a:endParaRPr lang="en-US" altLang="zh-CN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吹き出し: 折線 14">
            <a:extLst>
              <a:ext uri="{FF2B5EF4-FFF2-40B4-BE49-F238E27FC236}">
                <a16:creationId xmlns:a16="http://schemas.microsoft.com/office/drawing/2014/main" id="{1516C950-9F6F-5F38-5D07-5E4D4941DE85}"/>
              </a:ext>
            </a:extLst>
          </p:cNvPr>
          <p:cNvSpPr/>
          <p:nvPr/>
        </p:nvSpPr>
        <p:spPr>
          <a:xfrm>
            <a:off x="3925410" y="1262109"/>
            <a:ext cx="2146915" cy="497149"/>
          </a:xfrm>
          <a:prstGeom prst="borderCallout2">
            <a:avLst>
              <a:gd name="adj1" fmla="val 58036"/>
              <a:gd name="adj2" fmla="val -1389"/>
              <a:gd name="adj3" fmla="val 61607"/>
              <a:gd name="adj4" fmla="val -16667"/>
              <a:gd name="adj5" fmla="val 192857"/>
              <a:gd name="adj6" fmla="val -53610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マザーボード</a:t>
            </a:r>
            <a:endParaRPr kumimoji="1"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吹き出し: 折線 15">
            <a:extLst>
              <a:ext uri="{FF2B5EF4-FFF2-40B4-BE49-F238E27FC236}">
                <a16:creationId xmlns:a16="http://schemas.microsoft.com/office/drawing/2014/main" id="{A083A82A-2770-F300-9021-F3CE85711DDE}"/>
              </a:ext>
            </a:extLst>
          </p:cNvPr>
          <p:cNvSpPr/>
          <p:nvPr/>
        </p:nvSpPr>
        <p:spPr>
          <a:xfrm>
            <a:off x="1876148" y="5267417"/>
            <a:ext cx="2146915" cy="497149"/>
          </a:xfrm>
          <a:prstGeom prst="borderCallout2">
            <a:avLst>
              <a:gd name="adj1" fmla="val 58036"/>
              <a:gd name="adj2" fmla="val -1389"/>
              <a:gd name="adj3" fmla="val 61607"/>
              <a:gd name="adj4" fmla="val -16667"/>
              <a:gd name="adj5" fmla="val 216071"/>
              <a:gd name="adj6" fmla="val -16394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マザーボード</a:t>
            </a:r>
            <a:endParaRPr kumimoji="1"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588A4BA-B397-0A91-B8E2-77ACFCAD9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588209"/>
            <a:ext cx="3609975" cy="240289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B8425A7-BCD8-8809-6786-F6A03F034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0"/>
            <a:ext cx="8696326" cy="6882048"/>
          </a:xfrm>
          <a:prstGeom prst="rect">
            <a:avLst/>
          </a:prstGeom>
        </p:spPr>
      </p:pic>
      <p:sp>
        <p:nvSpPr>
          <p:cNvPr id="21" name="吹き出し: 折線 20">
            <a:extLst>
              <a:ext uri="{FF2B5EF4-FFF2-40B4-BE49-F238E27FC236}">
                <a16:creationId xmlns:a16="http://schemas.microsoft.com/office/drawing/2014/main" id="{B137C96B-9130-44B3-F944-81E23A23A776}"/>
              </a:ext>
            </a:extLst>
          </p:cNvPr>
          <p:cNvSpPr/>
          <p:nvPr/>
        </p:nvSpPr>
        <p:spPr>
          <a:xfrm>
            <a:off x="8472996" y="1203479"/>
            <a:ext cx="3195961" cy="497149"/>
          </a:xfrm>
          <a:prstGeom prst="borderCallout2">
            <a:avLst>
              <a:gd name="adj1" fmla="val 58036"/>
              <a:gd name="adj2" fmla="val -1389"/>
              <a:gd name="adj3" fmla="val 61607"/>
              <a:gd name="adj4" fmla="val -16667"/>
              <a:gd name="adj5" fmla="val 205357"/>
              <a:gd name="adj6" fmla="val -21389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主記憶装置メインメモリ</a:t>
            </a:r>
            <a:endParaRPr kumimoji="1"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吹き出し: 折線 21">
            <a:extLst>
              <a:ext uri="{FF2B5EF4-FFF2-40B4-BE49-F238E27FC236}">
                <a16:creationId xmlns:a16="http://schemas.microsoft.com/office/drawing/2014/main" id="{80810F8C-B85B-70B2-212D-4FD7A60708C8}"/>
              </a:ext>
            </a:extLst>
          </p:cNvPr>
          <p:cNvSpPr/>
          <p:nvPr/>
        </p:nvSpPr>
        <p:spPr>
          <a:xfrm>
            <a:off x="5849460" y="309609"/>
            <a:ext cx="2146915" cy="497149"/>
          </a:xfrm>
          <a:prstGeom prst="borderCallout2">
            <a:avLst>
              <a:gd name="adj1" fmla="val 58036"/>
              <a:gd name="adj2" fmla="val -1389"/>
              <a:gd name="adj3" fmla="val 61607"/>
              <a:gd name="adj4" fmla="val -16667"/>
              <a:gd name="adj5" fmla="val 192857"/>
              <a:gd name="adj6" fmla="val -53610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マザーボード</a:t>
            </a:r>
            <a:endParaRPr kumimoji="1"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5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2"/>
    </mc:Choice>
    <mc:Fallback xmlns="">
      <p:transition spd="slow" advTm="4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16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C544A-9ECD-4912-93B6-33BFF90A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5916"/>
            <a:ext cx="10436441" cy="641554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1-15-4</a:t>
            </a:r>
            <a:r>
              <a:rPr lang="ja-JP" altLang="en-US" sz="2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ノイマン型コンピュータの計算手順</a:t>
            </a:r>
            <a:endParaRPr kumimoji="1" lang="ja-JP" altLang="en-US" sz="2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9E610A-652A-46E8-8AE5-6E385C94C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680"/>
            <a:ext cx="10515600" cy="53718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①　プログラムの実行の指示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命令やデータが取り出され主記憶装置に転送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動作領域が主記憶装置に割り当てられる</a:t>
            </a:r>
            <a:r>
              <a:rPr lang="ja-JP" altLang="en-US" sz="1050" b="1" dirty="0">
                <a:solidFill>
                  <a:srgbClr val="FF0000"/>
                </a:solidFill>
              </a:rPr>
              <a:t> </a:t>
            </a:r>
            <a:endParaRPr lang="en-US" altLang="ja-JP" sz="105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1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accent5">
                    <a:lumMod val="50000"/>
                  </a:schemeClr>
                </a:solidFill>
              </a:rPr>
              <a:t>②　プログラムカウンタが指すアドレスから命令を読み込む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chemeClr val="accent5">
                    <a:lumMod val="50000"/>
                  </a:schemeClr>
                </a:solidFill>
              </a:rPr>
              <a:t>　　プログラムカウンタ：命令を管理する記憶部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chemeClr val="accent5">
                    <a:lumMod val="50000"/>
                  </a:schemeClr>
                </a:solidFill>
              </a:rPr>
              <a:t>　　アドレス：データの格納場所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chemeClr val="accent5">
                    <a:lumMod val="50000"/>
                  </a:schemeClr>
                </a:solidFill>
              </a:rPr>
              <a:t>　　プログラムカウンタを１つ進め次の命令を指す➡</a:t>
            </a:r>
            <a:r>
              <a:rPr lang="ja-JP" altLang="en-US" b="1" u="sng" dirty="0">
                <a:solidFill>
                  <a:schemeClr val="accent5">
                    <a:lumMod val="50000"/>
                  </a:schemeClr>
                </a:solidFill>
              </a:rPr>
              <a:t>逐次処理方式</a:t>
            </a:r>
            <a:endParaRPr lang="en-US" altLang="ja-JP" sz="900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9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altLang="ja-JP" sz="9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accent2">
                    <a:lumMod val="50000"/>
                  </a:schemeClr>
                </a:solidFill>
              </a:rPr>
              <a:t>③　制御部で読み込んだ命令を解釈し，動作する  </a:t>
            </a:r>
            <a:r>
              <a:rPr lang="ja-JP" altLang="en-US" sz="9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US" altLang="ja-JP" sz="9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9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altLang="ja-JP" sz="9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b="1" dirty="0"/>
              <a:t>④　終了命令がない限り，手順②へ戻る</a:t>
            </a:r>
          </a:p>
          <a:p>
            <a:pPr marL="0" indent="0">
              <a:buNone/>
            </a:pPr>
            <a:r>
              <a:rPr lang="ja-JP" altLang="en-US" b="1" dirty="0"/>
              <a:t>　　→複数の論理回路の組み合わせにより実現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97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4"/>
    </mc:Choice>
    <mc:Fallback xmlns="">
      <p:transition spd="slow" advTm="9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4433A595-7AD9-15A4-D6D1-DDA540BDACD5}"/>
              </a:ext>
            </a:extLst>
          </p:cNvPr>
          <p:cNvGrpSpPr/>
          <p:nvPr/>
        </p:nvGrpSpPr>
        <p:grpSpPr>
          <a:xfrm>
            <a:off x="3733800" y="2857500"/>
            <a:ext cx="4229100" cy="838200"/>
            <a:chOff x="3829050" y="2962275"/>
            <a:chExt cx="4229100" cy="838200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89176EA6-D25E-3579-A638-A95453F4E27F}"/>
                </a:ext>
              </a:extLst>
            </p:cNvPr>
            <p:cNvSpPr/>
            <p:nvPr/>
          </p:nvSpPr>
          <p:spPr>
            <a:xfrm>
              <a:off x="3829050" y="2962275"/>
              <a:ext cx="4229100" cy="828675"/>
            </a:xfrm>
            <a:prstGeom prst="rect">
              <a:avLst/>
            </a:prstGeom>
            <a:solidFill>
              <a:srgbClr val="005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CFF96500-50B6-EC87-6E24-556C4E46B35C}"/>
                </a:ext>
              </a:extLst>
            </p:cNvPr>
            <p:cNvSpPr/>
            <p:nvPr/>
          </p:nvSpPr>
          <p:spPr>
            <a:xfrm>
              <a:off x="3971925" y="3048000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5DAB02D5-D0EB-F7B7-D8BF-95F7A4EF1A90}"/>
                </a:ext>
              </a:extLst>
            </p:cNvPr>
            <p:cNvSpPr/>
            <p:nvPr/>
          </p:nvSpPr>
          <p:spPr>
            <a:xfrm>
              <a:off x="4638675" y="3038475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86ECC29A-EC95-16ED-268B-B4136E98E6BE}"/>
                </a:ext>
              </a:extLst>
            </p:cNvPr>
            <p:cNvSpPr/>
            <p:nvPr/>
          </p:nvSpPr>
          <p:spPr>
            <a:xfrm>
              <a:off x="5267325" y="3048000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C2818AB3-8417-0725-3AC5-8234A54771A1}"/>
                </a:ext>
              </a:extLst>
            </p:cNvPr>
            <p:cNvSpPr/>
            <p:nvPr/>
          </p:nvSpPr>
          <p:spPr>
            <a:xfrm>
              <a:off x="6524625" y="3057525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5BB0AB48-EFD7-FC79-0D26-E72AC88E4E47}"/>
                </a:ext>
              </a:extLst>
            </p:cNvPr>
            <p:cNvSpPr/>
            <p:nvPr/>
          </p:nvSpPr>
          <p:spPr>
            <a:xfrm>
              <a:off x="5905500" y="3048000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014D8ACF-FF98-7CA0-F392-B1BE226AD769}"/>
                </a:ext>
              </a:extLst>
            </p:cNvPr>
            <p:cNvSpPr/>
            <p:nvPr/>
          </p:nvSpPr>
          <p:spPr>
            <a:xfrm>
              <a:off x="7115175" y="3048000"/>
              <a:ext cx="476250" cy="4667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6C4EE6C0-B850-E7AA-E006-9DBBAC3F721E}"/>
                </a:ext>
              </a:extLst>
            </p:cNvPr>
            <p:cNvSpPr/>
            <p:nvPr/>
          </p:nvSpPr>
          <p:spPr>
            <a:xfrm>
              <a:off x="3943350" y="3609975"/>
              <a:ext cx="3962400" cy="1905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9" name="図 58">
            <a:extLst>
              <a:ext uri="{FF2B5EF4-FFF2-40B4-BE49-F238E27FC236}">
                <a16:creationId xmlns:a16="http://schemas.microsoft.com/office/drawing/2014/main" id="{4441E705-9704-74E0-7898-19DB6E180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2" y="361950"/>
            <a:ext cx="2582417" cy="14707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A98C768-E0F2-BE47-D8FA-09D919085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29" y="1876424"/>
            <a:ext cx="2404058" cy="1600201"/>
          </a:xfrm>
          <a:prstGeom prst="rect">
            <a:avLst/>
          </a:prstGeom>
        </p:spPr>
      </p:pic>
      <p:sp>
        <p:nvSpPr>
          <p:cNvPr id="57" name="矢印: 上向き折線 56">
            <a:extLst>
              <a:ext uri="{FF2B5EF4-FFF2-40B4-BE49-F238E27FC236}">
                <a16:creationId xmlns:a16="http://schemas.microsoft.com/office/drawing/2014/main" id="{0F281367-F63C-4D9B-A548-884684153E35}"/>
              </a:ext>
            </a:extLst>
          </p:cNvPr>
          <p:cNvSpPr/>
          <p:nvPr/>
        </p:nvSpPr>
        <p:spPr>
          <a:xfrm rot="5400000">
            <a:off x="4140475" y="4295726"/>
            <a:ext cx="2225884" cy="1709180"/>
          </a:xfrm>
          <a:prstGeom prst="bentUpArrow">
            <a:avLst>
              <a:gd name="adj1" fmla="val 17357"/>
              <a:gd name="adj2" fmla="val 17903"/>
              <a:gd name="adj3" fmla="val 17902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Ins="0" rtlCol="0" anchor="ctr" anchorCtr="0"/>
          <a:lstStyle/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1400" b="1" dirty="0"/>
              <a:t>出力データ</a:t>
            </a:r>
          </a:p>
        </p:txBody>
      </p:sp>
      <p:sp>
        <p:nvSpPr>
          <p:cNvPr id="53" name="矢印: 上向き折線 52">
            <a:extLst>
              <a:ext uri="{FF2B5EF4-FFF2-40B4-BE49-F238E27FC236}">
                <a16:creationId xmlns:a16="http://schemas.microsoft.com/office/drawing/2014/main" id="{F332E404-3726-4B0B-AE9E-DCB9B5F2AEDE}"/>
              </a:ext>
            </a:extLst>
          </p:cNvPr>
          <p:cNvSpPr/>
          <p:nvPr/>
        </p:nvSpPr>
        <p:spPr>
          <a:xfrm rot="10800000">
            <a:off x="3213740" y="2373269"/>
            <a:ext cx="4515558" cy="539060"/>
          </a:xfrm>
          <a:prstGeom prst="bentUpArrow">
            <a:avLst>
              <a:gd name="adj1" fmla="val 50000"/>
              <a:gd name="adj2" fmla="val 50000"/>
              <a:gd name="adj3" fmla="val 235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5ECAAC5-906B-4336-96CE-9D8325769322}"/>
              </a:ext>
            </a:extLst>
          </p:cNvPr>
          <p:cNvSpPr txBox="1"/>
          <p:nvPr/>
        </p:nvSpPr>
        <p:spPr>
          <a:xfrm>
            <a:off x="6237448" y="5052702"/>
            <a:ext cx="57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スピーカ　　　　　　プリンタ　　　ディスプレイ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6167677" y="4990400"/>
            <a:ext cx="5605223" cy="14579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95275" y="355353"/>
            <a:ext cx="11468100" cy="15458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42900" y="2016407"/>
            <a:ext cx="11468100" cy="28348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A951FD-44AD-4A68-92DD-0A8D566D5D18}"/>
              </a:ext>
            </a:extLst>
          </p:cNvPr>
          <p:cNvSpPr txBox="1"/>
          <p:nvPr/>
        </p:nvSpPr>
        <p:spPr>
          <a:xfrm>
            <a:off x="10980076" y="3513635"/>
            <a:ext cx="72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CPU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37C54D-62C5-4EF9-BDF9-3D9913EB9717}"/>
              </a:ext>
            </a:extLst>
          </p:cNvPr>
          <p:cNvSpPr txBox="1"/>
          <p:nvPr/>
        </p:nvSpPr>
        <p:spPr>
          <a:xfrm>
            <a:off x="954658" y="1531924"/>
            <a:ext cx="803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キーボード　　　</a:t>
            </a:r>
            <a:r>
              <a:rPr lang="ja-JP" altLang="en-US" b="1" dirty="0"/>
              <a:t>　　　　マウス　　　　　　　マイクロホン　カメラ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58D5BA1-9F96-4300-B513-8A0630F1FD3E}"/>
              </a:ext>
            </a:extLst>
          </p:cNvPr>
          <p:cNvSpPr txBox="1"/>
          <p:nvPr/>
        </p:nvSpPr>
        <p:spPr>
          <a:xfrm>
            <a:off x="535404" y="3800553"/>
            <a:ext cx="297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HDD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USB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メモリ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補助記憶装置の例　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918BB62-D71D-434A-ACF7-AF48181A19C0}"/>
              </a:ext>
            </a:extLst>
          </p:cNvPr>
          <p:cNvSpPr txBox="1"/>
          <p:nvPr/>
        </p:nvSpPr>
        <p:spPr>
          <a:xfrm>
            <a:off x="9182950" y="2364887"/>
            <a:ext cx="92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(</a:t>
            </a:r>
            <a:r>
              <a:rPr lang="ja-JP" altLang="en-US" b="1" dirty="0"/>
              <a:t>制御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734FC4-FB1E-420E-BB92-5EC6C2D74C61}"/>
              </a:ext>
            </a:extLst>
          </p:cNvPr>
          <p:cNvSpPr txBox="1"/>
          <p:nvPr/>
        </p:nvSpPr>
        <p:spPr>
          <a:xfrm>
            <a:off x="9243517" y="3758433"/>
            <a:ext cx="9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(</a:t>
            </a:r>
            <a:r>
              <a:rPr lang="ja-JP" altLang="en-US" b="1" dirty="0"/>
              <a:t>演算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41" name="矢印: 上 40">
            <a:extLst>
              <a:ext uri="{FF2B5EF4-FFF2-40B4-BE49-F238E27FC236}">
                <a16:creationId xmlns:a16="http://schemas.microsoft.com/office/drawing/2014/main" id="{9E744D96-8A14-401D-8608-745459E8CA89}"/>
              </a:ext>
            </a:extLst>
          </p:cNvPr>
          <p:cNvSpPr/>
          <p:nvPr/>
        </p:nvSpPr>
        <p:spPr>
          <a:xfrm>
            <a:off x="9286049" y="1287334"/>
            <a:ext cx="655411" cy="1033397"/>
          </a:xfrm>
          <a:prstGeom prst="upArrow">
            <a:avLst>
              <a:gd name="adj1" fmla="val 61669"/>
              <a:gd name="adj2" fmla="val 591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400" b="1" dirty="0"/>
              <a:t>入力</a:t>
            </a:r>
            <a:endParaRPr kumimoji="1" lang="en-US" altLang="ja-JP" sz="1400" b="1" dirty="0"/>
          </a:p>
          <a:p>
            <a:pPr algn="ctr"/>
            <a:r>
              <a:rPr kumimoji="1" lang="ja-JP" altLang="en-US" sz="1400" b="1" dirty="0"/>
              <a:t>命令</a:t>
            </a:r>
          </a:p>
        </p:txBody>
      </p:sp>
      <p:sp>
        <p:nvSpPr>
          <p:cNvPr id="46" name="矢印: 下 45">
            <a:extLst>
              <a:ext uri="{FF2B5EF4-FFF2-40B4-BE49-F238E27FC236}">
                <a16:creationId xmlns:a16="http://schemas.microsoft.com/office/drawing/2014/main" id="{5189E193-E953-401F-A2F1-74EC28B0A5AC}"/>
              </a:ext>
            </a:extLst>
          </p:cNvPr>
          <p:cNvSpPr/>
          <p:nvPr/>
        </p:nvSpPr>
        <p:spPr>
          <a:xfrm>
            <a:off x="9286049" y="2749049"/>
            <a:ext cx="619718" cy="1052930"/>
          </a:xfrm>
          <a:prstGeom prst="downArrow">
            <a:avLst>
              <a:gd name="adj1" fmla="val 61235"/>
              <a:gd name="adj2" fmla="val 5513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400" b="1" dirty="0"/>
              <a:t>演算</a:t>
            </a:r>
            <a:endParaRPr kumimoji="1" lang="en-US" altLang="ja-JP" sz="1400" b="1" dirty="0"/>
          </a:p>
          <a:p>
            <a:pPr algn="ctr"/>
            <a:r>
              <a:rPr kumimoji="1" lang="ja-JP" altLang="en-US" sz="1400" b="1" dirty="0"/>
              <a:t>命令</a:t>
            </a:r>
          </a:p>
        </p:txBody>
      </p:sp>
      <p:sp>
        <p:nvSpPr>
          <p:cNvPr id="47" name="矢印: 上向き折線 46">
            <a:extLst>
              <a:ext uri="{FF2B5EF4-FFF2-40B4-BE49-F238E27FC236}">
                <a16:creationId xmlns:a16="http://schemas.microsoft.com/office/drawing/2014/main" id="{B9270532-B253-4999-942D-0759FC5E1AC8}"/>
              </a:ext>
            </a:extLst>
          </p:cNvPr>
          <p:cNvSpPr/>
          <p:nvPr/>
        </p:nvSpPr>
        <p:spPr>
          <a:xfrm>
            <a:off x="8645605" y="2550894"/>
            <a:ext cx="45719" cy="4571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上向き折線 47">
            <a:extLst>
              <a:ext uri="{FF2B5EF4-FFF2-40B4-BE49-F238E27FC236}">
                <a16:creationId xmlns:a16="http://schemas.microsoft.com/office/drawing/2014/main" id="{B9AE590F-578F-417A-B2EF-C3D73D01C789}"/>
              </a:ext>
            </a:extLst>
          </p:cNvPr>
          <p:cNvSpPr/>
          <p:nvPr/>
        </p:nvSpPr>
        <p:spPr>
          <a:xfrm rot="10800000">
            <a:off x="7708359" y="2536510"/>
            <a:ext cx="1474590" cy="476526"/>
          </a:xfrm>
          <a:prstGeom prst="bentUpArrow">
            <a:avLst>
              <a:gd name="adj1" fmla="val 50000"/>
              <a:gd name="adj2" fmla="val 50000"/>
              <a:gd name="adj3" fmla="val 235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85B386AF-C867-479C-A309-C758E5AE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641" y="2509532"/>
            <a:ext cx="962025" cy="400050"/>
          </a:xfrm>
          <a:prstGeom prst="rect">
            <a:avLst/>
          </a:prstGeom>
        </p:spPr>
      </p:pic>
      <p:sp>
        <p:nvSpPr>
          <p:cNvPr id="51" name="矢印: 上向き折線 50">
            <a:extLst>
              <a:ext uri="{FF2B5EF4-FFF2-40B4-BE49-F238E27FC236}">
                <a16:creationId xmlns:a16="http://schemas.microsoft.com/office/drawing/2014/main" id="{2AB9345D-F26A-4872-8FB4-89319ED34D6D}"/>
              </a:ext>
            </a:extLst>
          </p:cNvPr>
          <p:cNvSpPr/>
          <p:nvPr/>
        </p:nvSpPr>
        <p:spPr>
          <a:xfrm>
            <a:off x="8069053" y="2676674"/>
            <a:ext cx="1216996" cy="557632"/>
          </a:xfrm>
          <a:prstGeom prst="bentUpArrow">
            <a:avLst>
              <a:gd name="adj1" fmla="val 50000"/>
              <a:gd name="adj2" fmla="val 43079"/>
              <a:gd name="adj3" fmla="val 25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400" b="1" dirty="0"/>
              <a:t>プログラム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0F627BC0-997B-4ED9-90BB-E153AEA2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02" y="2363373"/>
            <a:ext cx="962025" cy="400050"/>
          </a:xfrm>
          <a:prstGeom prst="rect">
            <a:avLst/>
          </a:prstGeom>
        </p:spPr>
      </p:pic>
      <p:sp>
        <p:nvSpPr>
          <p:cNvPr id="55" name="矢印: 上向き折線 54">
            <a:extLst>
              <a:ext uri="{FF2B5EF4-FFF2-40B4-BE49-F238E27FC236}">
                <a16:creationId xmlns:a16="http://schemas.microsoft.com/office/drawing/2014/main" id="{85167787-200A-4CF0-8017-02DD0371D907}"/>
              </a:ext>
            </a:extLst>
          </p:cNvPr>
          <p:cNvSpPr/>
          <p:nvPr/>
        </p:nvSpPr>
        <p:spPr>
          <a:xfrm>
            <a:off x="3856751" y="3638349"/>
            <a:ext cx="3782870" cy="1122193"/>
          </a:xfrm>
          <a:prstGeom prst="bentUpArrow">
            <a:avLst>
              <a:gd name="adj1" fmla="val 50000"/>
              <a:gd name="adj2" fmla="val 43079"/>
              <a:gd name="adj3" fmla="val 25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/>
              <a:t>データ</a:t>
            </a:r>
          </a:p>
          <a:p>
            <a:pPr algn="ctr"/>
            <a:r>
              <a:rPr kumimoji="1" lang="ja-JP" altLang="en-US" sz="1400" b="1" dirty="0"/>
              <a:t>プログラム（応用ソフトウェア</a:t>
            </a:r>
            <a:r>
              <a:rPr kumimoji="1" lang="en-US" altLang="ja-JP" sz="1400" b="1" dirty="0"/>
              <a:t>…</a:t>
            </a:r>
            <a:r>
              <a:rPr kumimoji="1" lang="ja-JP" altLang="en-US" sz="1400" b="1" dirty="0"/>
              <a:t>アプリ）</a:t>
            </a:r>
          </a:p>
        </p:txBody>
      </p:sp>
      <p:sp>
        <p:nvSpPr>
          <p:cNvPr id="52" name="矢印: 左右 51">
            <a:extLst>
              <a:ext uri="{FF2B5EF4-FFF2-40B4-BE49-F238E27FC236}">
                <a16:creationId xmlns:a16="http://schemas.microsoft.com/office/drawing/2014/main" id="{D97461FD-1D4B-4847-9778-BFD2A3D76D32}"/>
              </a:ext>
            </a:extLst>
          </p:cNvPr>
          <p:cNvSpPr/>
          <p:nvPr/>
        </p:nvSpPr>
        <p:spPr>
          <a:xfrm>
            <a:off x="8001000" y="3366162"/>
            <a:ext cx="1352154" cy="446508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/>
              <a:t>データ</a:t>
            </a:r>
          </a:p>
        </p:txBody>
      </p:sp>
      <p:sp>
        <p:nvSpPr>
          <p:cNvPr id="58" name="矢印: 上向き折線 57">
            <a:extLst>
              <a:ext uri="{FF2B5EF4-FFF2-40B4-BE49-F238E27FC236}">
                <a16:creationId xmlns:a16="http://schemas.microsoft.com/office/drawing/2014/main" id="{E4F24CD6-1078-43F7-960C-9C4C4A839A16}"/>
              </a:ext>
            </a:extLst>
          </p:cNvPr>
          <p:cNvSpPr/>
          <p:nvPr/>
        </p:nvSpPr>
        <p:spPr>
          <a:xfrm rot="10800000">
            <a:off x="7705800" y="2054249"/>
            <a:ext cx="1474590" cy="476526"/>
          </a:xfrm>
          <a:prstGeom prst="bentUpArrow">
            <a:avLst>
              <a:gd name="adj1" fmla="val 50000"/>
              <a:gd name="adj2" fmla="val 50000"/>
              <a:gd name="adj3" fmla="val 235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B5C0B004-C9F1-43D0-8BBB-A0CF2B17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132" y="2024334"/>
            <a:ext cx="962025" cy="40005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5F68F14-284A-4D5E-AFD0-FF9C78AE8082}"/>
              </a:ext>
            </a:extLst>
          </p:cNvPr>
          <p:cNvSpPr/>
          <p:nvPr/>
        </p:nvSpPr>
        <p:spPr>
          <a:xfrm>
            <a:off x="8893255" y="410998"/>
            <a:ext cx="2609270" cy="53396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入力装置</a:t>
            </a: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C0B0C694-6D95-4A36-8653-08F7135A77FA}"/>
              </a:ext>
            </a:extLst>
          </p:cNvPr>
          <p:cNvSpPr/>
          <p:nvPr/>
        </p:nvSpPr>
        <p:spPr>
          <a:xfrm>
            <a:off x="1028711" y="5624523"/>
            <a:ext cx="2609270" cy="53396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出力</a:t>
            </a:r>
            <a:r>
              <a:rPr kumimoji="1" lang="ja-JP" altLang="en-US" dirty="0"/>
              <a:t>装置➡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E031E5-D0E5-F285-802B-D2D552E78C2B}"/>
              </a:ext>
            </a:extLst>
          </p:cNvPr>
          <p:cNvSpPr/>
          <p:nvPr/>
        </p:nvSpPr>
        <p:spPr>
          <a:xfrm>
            <a:off x="6534150" y="5400675"/>
            <a:ext cx="723900" cy="116205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2E48B00-102C-E8FB-1846-847541AF0A9D}"/>
              </a:ext>
            </a:extLst>
          </p:cNvPr>
          <p:cNvSpPr/>
          <p:nvPr/>
        </p:nvSpPr>
        <p:spPr>
          <a:xfrm>
            <a:off x="6705600" y="5943600"/>
            <a:ext cx="43815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248E9A4-2664-EB11-3DBB-1E7C9A55FF76}"/>
              </a:ext>
            </a:extLst>
          </p:cNvPr>
          <p:cNvSpPr/>
          <p:nvPr/>
        </p:nvSpPr>
        <p:spPr>
          <a:xfrm>
            <a:off x="6886575" y="5562599"/>
            <a:ext cx="266700" cy="2667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A65D9F6-83DE-323B-D723-3B8EA6781A8C}"/>
              </a:ext>
            </a:extLst>
          </p:cNvPr>
          <p:cNvSpPr/>
          <p:nvPr/>
        </p:nvSpPr>
        <p:spPr>
          <a:xfrm flipH="1">
            <a:off x="7524750" y="5410200"/>
            <a:ext cx="714375" cy="116205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2B81ED42-90C4-EFEB-DAF6-86A7DE45BA8C}"/>
              </a:ext>
            </a:extLst>
          </p:cNvPr>
          <p:cNvSpPr/>
          <p:nvPr/>
        </p:nvSpPr>
        <p:spPr>
          <a:xfrm flipH="1">
            <a:off x="7648575" y="5981700"/>
            <a:ext cx="44968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83B1090-0A26-396C-1DE3-9DE7B0B06449}"/>
              </a:ext>
            </a:extLst>
          </p:cNvPr>
          <p:cNvSpPr/>
          <p:nvPr/>
        </p:nvSpPr>
        <p:spPr>
          <a:xfrm flipH="1">
            <a:off x="7667625" y="5572124"/>
            <a:ext cx="273718" cy="2667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DC188AC5-8348-437C-246D-A83277BD6FAC}"/>
              </a:ext>
            </a:extLst>
          </p:cNvPr>
          <p:cNvSpPr/>
          <p:nvPr/>
        </p:nvSpPr>
        <p:spPr>
          <a:xfrm>
            <a:off x="10258425" y="5429250"/>
            <a:ext cx="1247775" cy="838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70D4903-71ED-6F6A-62C3-7126EA097B49}"/>
              </a:ext>
            </a:extLst>
          </p:cNvPr>
          <p:cNvSpPr/>
          <p:nvPr/>
        </p:nvSpPr>
        <p:spPr>
          <a:xfrm>
            <a:off x="10353675" y="5514975"/>
            <a:ext cx="1095375" cy="60960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台形 27">
            <a:extLst>
              <a:ext uri="{FF2B5EF4-FFF2-40B4-BE49-F238E27FC236}">
                <a16:creationId xmlns:a16="http://schemas.microsoft.com/office/drawing/2014/main" id="{F2E046F9-AED4-3507-1B71-D39CAB16B143}"/>
              </a:ext>
            </a:extLst>
          </p:cNvPr>
          <p:cNvSpPr/>
          <p:nvPr/>
        </p:nvSpPr>
        <p:spPr>
          <a:xfrm>
            <a:off x="10658475" y="6296025"/>
            <a:ext cx="590550" cy="9525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DF625005-A565-6F8F-893D-DBF7295D1C57}"/>
              </a:ext>
            </a:extLst>
          </p:cNvPr>
          <p:cNvSpPr/>
          <p:nvPr/>
        </p:nvSpPr>
        <p:spPr>
          <a:xfrm>
            <a:off x="8620125" y="5448300"/>
            <a:ext cx="1295400" cy="81915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台形 34">
            <a:extLst>
              <a:ext uri="{FF2B5EF4-FFF2-40B4-BE49-F238E27FC236}">
                <a16:creationId xmlns:a16="http://schemas.microsoft.com/office/drawing/2014/main" id="{2C263FF7-98DD-4D2C-2608-EA73FBCC9389}"/>
              </a:ext>
            </a:extLst>
          </p:cNvPr>
          <p:cNvSpPr/>
          <p:nvPr/>
        </p:nvSpPr>
        <p:spPr>
          <a:xfrm>
            <a:off x="8572500" y="6105523"/>
            <a:ext cx="1390650" cy="381001"/>
          </a:xfrm>
          <a:prstGeom prst="trapezoid">
            <a:avLst>
              <a:gd name="adj" fmla="val 520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88E3EA2-43B2-57D2-2C18-6AED9FD04846}"/>
              </a:ext>
            </a:extLst>
          </p:cNvPr>
          <p:cNvCxnSpPr/>
          <p:nvPr/>
        </p:nvCxnSpPr>
        <p:spPr>
          <a:xfrm>
            <a:off x="8753475" y="5991225"/>
            <a:ext cx="9810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図 61">
            <a:extLst>
              <a:ext uri="{FF2B5EF4-FFF2-40B4-BE49-F238E27FC236}">
                <a16:creationId xmlns:a16="http://schemas.microsoft.com/office/drawing/2014/main" id="{456666DA-0E96-0DBF-DF11-2D3A6A557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501756" y="56637"/>
            <a:ext cx="1113632" cy="1846006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AC4BA705-0655-997D-FB0F-5C23F926D7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/>
          <a:stretch/>
        </p:blipFill>
        <p:spPr>
          <a:xfrm>
            <a:off x="5352602" y="381000"/>
            <a:ext cx="1754505" cy="1238250"/>
          </a:xfrm>
          <a:prstGeom prst="rect">
            <a:avLst/>
          </a:prstGeom>
        </p:spPr>
      </p:pic>
      <p:sp>
        <p:nvSpPr>
          <p:cNvPr id="65" name="四角形: 角を丸くする 64">
            <a:extLst>
              <a:ext uri="{FF2B5EF4-FFF2-40B4-BE49-F238E27FC236}">
                <a16:creationId xmlns:a16="http://schemas.microsoft.com/office/drawing/2014/main" id="{F342F78D-1B39-139F-C083-00052A96530F}"/>
              </a:ext>
            </a:extLst>
          </p:cNvPr>
          <p:cNvSpPr/>
          <p:nvPr/>
        </p:nvSpPr>
        <p:spPr>
          <a:xfrm>
            <a:off x="5257800" y="847725"/>
            <a:ext cx="647700" cy="76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CCBF9FF2-A667-FC90-9A37-F4FCE5B07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0" y="323849"/>
            <a:ext cx="1530502" cy="1209675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968191F-431B-D831-874D-338BE31B2F7D}"/>
              </a:ext>
            </a:extLst>
          </p:cNvPr>
          <p:cNvSpPr/>
          <p:nvPr/>
        </p:nvSpPr>
        <p:spPr>
          <a:xfrm>
            <a:off x="485775" y="2228850"/>
            <a:ext cx="1114425" cy="152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87A1FC2E-3646-74EF-912D-52A18C507210}"/>
              </a:ext>
            </a:extLst>
          </p:cNvPr>
          <p:cNvSpPr/>
          <p:nvPr/>
        </p:nvSpPr>
        <p:spPr>
          <a:xfrm>
            <a:off x="619125" y="2371725"/>
            <a:ext cx="866775" cy="88582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二等辺三角形 70">
            <a:extLst>
              <a:ext uri="{FF2B5EF4-FFF2-40B4-BE49-F238E27FC236}">
                <a16:creationId xmlns:a16="http://schemas.microsoft.com/office/drawing/2014/main" id="{FF5D2BC6-554A-DCAC-0C1E-1AA908B2F99C}"/>
              </a:ext>
            </a:extLst>
          </p:cNvPr>
          <p:cNvSpPr/>
          <p:nvPr/>
        </p:nvSpPr>
        <p:spPr>
          <a:xfrm rot="19815831">
            <a:off x="895350" y="2971799"/>
            <a:ext cx="200025" cy="6477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83ECC1C9-C36F-BF1F-D31E-7238CB40C971}"/>
              </a:ext>
            </a:extLst>
          </p:cNvPr>
          <p:cNvSpPr/>
          <p:nvPr/>
        </p:nvSpPr>
        <p:spPr>
          <a:xfrm>
            <a:off x="1914525" y="2676525"/>
            <a:ext cx="6858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B33ED90-8FAC-A0A8-DFDC-00CEE38678BE}"/>
              </a:ext>
            </a:extLst>
          </p:cNvPr>
          <p:cNvSpPr/>
          <p:nvPr/>
        </p:nvSpPr>
        <p:spPr>
          <a:xfrm>
            <a:off x="1990725" y="2209800"/>
            <a:ext cx="523875" cy="4762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四角形: 1 つの角を切り取る 74">
            <a:extLst>
              <a:ext uri="{FF2B5EF4-FFF2-40B4-BE49-F238E27FC236}">
                <a16:creationId xmlns:a16="http://schemas.microsoft.com/office/drawing/2014/main" id="{D9743BEB-9690-6AC8-D2EC-42B49B060C52}"/>
              </a:ext>
            </a:extLst>
          </p:cNvPr>
          <p:cNvSpPr/>
          <p:nvPr/>
        </p:nvSpPr>
        <p:spPr>
          <a:xfrm>
            <a:off x="2828925" y="2876550"/>
            <a:ext cx="628650" cy="809625"/>
          </a:xfrm>
          <a:prstGeom prst="snip1Rect">
            <a:avLst>
              <a:gd name="adj" fmla="val 1969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266E5F86-F32D-66ED-9604-EA779439ED40}"/>
              </a:ext>
            </a:extLst>
          </p:cNvPr>
          <p:cNvSpPr/>
          <p:nvPr/>
        </p:nvSpPr>
        <p:spPr>
          <a:xfrm>
            <a:off x="2867025" y="2933700"/>
            <a:ext cx="504825" cy="18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215DC3C5-61BC-4740-A2C4-18A7905CE469}"/>
              </a:ext>
            </a:extLst>
          </p:cNvPr>
          <p:cNvSpPr/>
          <p:nvPr/>
        </p:nvSpPr>
        <p:spPr>
          <a:xfrm>
            <a:off x="4757874" y="1908483"/>
            <a:ext cx="1337388" cy="1033397"/>
          </a:xfrm>
          <a:prstGeom prst="downArrow">
            <a:avLst>
              <a:gd name="adj1" fmla="val 79303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400" b="1" dirty="0"/>
              <a:t>入力データ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AD9F007F-FCE3-A326-2D31-651CCD1F6E37}"/>
              </a:ext>
            </a:extLst>
          </p:cNvPr>
          <p:cNvSpPr txBox="1"/>
          <p:nvPr/>
        </p:nvSpPr>
        <p:spPr>
          <a:xfrm>
            <a:off x="4383504" y="3657678"/>
            <a:ext cx="297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主記憶装置メインメモリ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8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25"/>
    </mc:Choice>
    <mc:Fallback xmlns="">
      <p:transition spd="slow" advTm="9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3" grpId="0" animBg="1"/>
      <p:bldP spid="41" grpId="0" animBg="1"/>
      <p:bldP spid="46" grpId="0" animBg="1"/>
      <p:bldP spid="48" grpId="0" animBg="1"/>
      <p:bldP spid="51" grpId="0" animBg="1"/>
      <p:bldP spid="55" grpId="0" animBg="1"/>
      <p:bldP spid="52" grpId="0" animBg="1"/>
      <p:bldP spid="58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0.8|12.6|2.1|5.9|5.3|27.8|2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23.3|30.3|3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5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4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1|0.8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0.2|9|10.4|2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6.9|4.6|10.6|4.5|1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4.2|5.4|7.4|7.7|15.7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|8.8|3.1|22.7|5.1|3.8|5.1|3.3|4.5|1.5|6.3|1.7|2.2|5.4|5.1|1.6|4.9|3.9|1.9|3.2|2.8|5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|1.5|1.2|5.8|5.8|6.1|4.9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.3|11.8|8.2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1238</Words>
  <Application>Microsoft Office PowerPoint</Application>
  <PresentationFormat>ワイド画面</PresentationFormat>
  <Paragraphs>237</Paragraphs>
  <Slides>24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GothicMB101Pro-Light</vt:lpstr>
      <vt:lpstr>HelveticaNeue-Light</vt:lpstr>
      <vt:lpstr>ＭＳ Ｐゴシック</vt:lpstr>
      <vt:lpstr>ＭＳ ゴシック</vt:lpstr>
      <vt:lpstr>游ゴシック</vt:lpstr>
      <vt:lpstr>游ゴシック Light</vt:lpstr>
      <vt:lpstr>Arial</vt:lpstr>
      <vt:lpstr>Office テーマ</vt:lpstr>
      <vt:lpstr>情報Ⅰ</vt:lpstr>
      <vt:lpstr> 1-15　　　コンピュータ仕組み</vt:lpstr>
      <vt:lpstr>ENIAC（Electronic Numerical Integrator and Computer）1946年アメリカで開発された黎明期の電子計算機：弾道計算、十進数、手配線 EDVAC（Electronic Discrete Variable Automatic Computer）1948～9年アメリカで開発された電子計算機：弾道計算、二進数、プログラム内蔵方式 右の２つのイメージはウィキペディアhttps://ja.wikipedia.org/wiki/からの引用、動画はhttps://www.youtube.com/watch?v=h4wQJfdhOlUより引用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1-15-4　ノイマン型コンピュータの計算手順</vt:lpstr>
      <vt:lpstr>PowerPoint プレゼンテーション</vt:lpstr>
      <vt:lpstr>計算の手順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1-15-7　基本ソフトウェア</vt:lpstr>
      <vt:lpstr>1-15-6　ハードウェア・基本ソフト・応用ソフトの連携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コンピュータの仕組み</dc:title>
  <dc:creator>n s</dc:creator>
  <cp:lastModifiedBy>n s</cp:lastModifiedBy>
  <cp:revision>124</cp:revision>
  <cp:lastPrinted>2023-03-08T13:12:29Z</cp:lastPrinted>
  <dcterms:created xsi:type="dcterms:W3CDTF">2020-06-13T00:36:10Z</dcterms:created>
  <dcterms:modified xsi:type="dcterms:W3CDTF">2023-06-06T12:33:59Z</dcterms:modified>
</cp:coreProperties>
</file>