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58" r:id="rId4"/>
    <p:sldId id="259" r:id="rId5"/>
    <p:sldId id="261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88B49-2B09-4BDF-B032-B02409DBBAE9}" type="datetimeFigureOut">
              <a:rPr kumimoji="1" lang="ja-JP" altLang="en-US" smtClean="0"/>
              <a:pPr/>
              <a:t>2023/5/7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FB507-E914-4DFB-9382-B5ECE8A668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AD4A-A5A1-40FE-B0FB-4D789FBF62D9}" type="datetimeFigureOut">
              <a:rPr kumimoji="1" lang="ja-JP" altLang="en-US" smtClean="0"/>
              <a:pPr/>
              <a:t>2023/5/7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C63E-E2EB-4D2C-AB69-D5ABFC65C1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6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AD4A-A5A1-40FE-B0FB-4D789FBF62D9}" type="datetimeFigureOut">
              <a:rPr kumimoji="1" lang="ja-JP" altLang="en-US" smtClean="0"/>
              <a:pPr/>
              <a:t>2023/5/7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C63E-E2EB-4D2C-AB69-D5ABFC65C1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63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AD4A-A5A1-40FE-B0FB-4D789FBF62D9}" type="datetimeFigureOut">
              <a:rPr kumimoji="1" lang="ja-JP" altLang="en-US" smtClean="0"/>
              <a:pPr/>
              <a:t>2023/5/7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C63E-E2EB-4D2C-AB69-D5ABFC65C1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43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AD4A-A5A1-40FE-B0FB-4D789FBF62D9}" type="datetimeFigureOut">
              <a:rPr kumimoji="1" lang="ja-JP" altLang="en-US" smtClean="0"/>
              <a:pPr/>
              <a:t>2023/5/7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C63E-E2EB-4D2C-AB69-D5ABFC65C1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39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AD4A-A5A1-40FE-B0FB-4D789FBF62D9}" type="datetimeFigureOut">
              <a:rPr kumimoji="1" lang="ja-JP" altLang="en-US" smtClean="0"/>
              <a:pPr/>
              <a:t>2023/5/7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C63E-E2EB-4D2C-AB69-D5ABFC65C1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35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AD4A-A5A1-40FE-B0FB-4D789FBF62D9}" type="datetimeFigureOut">
              <a:rPr kumimoji="1" lang="ja-JP" altLang="en-US" smtClean="0"/>
              <a:pPr/>
              <a:t>2023/5/7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C63E-E2EB-4D2C-AB69-D5ABFC65C1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23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AD4A-A5A1-40FE-B0FB-4D789FBF62D9}" type="datetimeFigureOut">
              <a:rPr kumimoji="1" lang="ja-JP" altLang="en-US" smtClean="0"/>
              <a:pPr/>
              <a:t>2023/5/7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C63E-E2EB-4D2C-AB69-D5ABFC65C1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65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AD4A-A5A1-40FE-B0FB-4D789FBF62D9}" type="datetimeFigureOut">
              <a:rPr kumimoji="1" lang="ja-JP" altLang="en-US" smtClean="0"/>
              <a:pPr/>
              <a:t>2023/5/7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C63E-E2EB-4D2C-AB69-D5ABFC65C1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31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AD4A-A5A1-40FE-B0FB-4D789FBF62D9}" type="datetimeFigureOut">
              <a:rPr kumimoji="1" lang="ja-JP" altLang="en-US" smtClean="0"/>
              <a:pPr/>
              <a:t>2023/5/7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C63E-E2EB-4D2C-AB69-D5ABFC65C1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48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AD4A-A5A1-40FE-B0FB-4D789FBF62D9}" type="datetimeFigureOut">
              <a:rPr kumimoji="1" lang="ja-JP" altLang="en-US" smtClean="0"/>
              <a:pPr/>
              <a:t>2023/5/7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C63E-E2EB-4D2C-AB69-D5ABFC65C1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08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AD4A-A5A1-40FE-B0FB-4D789FBF62D9}" type="datetimeFigureOut">
              <a:rPr kumimoji="1" lang="ja-JP" altLang="en-US" smtClean="0"/>
              <a:pPr/>
              <a:t>2023/5/7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C63E-E2EB-4D2C-AB69-D5ABFC65C1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77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2AD4A-A5A1-40FE-B0FB-4D789FBF62D9}" type="datetimeFigureOut">
              <a:rPr kumimoji="1" lang="ja-JP" altLang="en-US" smtClean="0"/>
              <a:pPr/>
              <a:t>2023/5/7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AC63E-E2EB-4D2C-AB69-D5ABFC65C1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9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90835" y="1216241"/>
            <a:ext cx="9144000" cy="89105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</a:t>
            </a:r>
            <a:r>
              <a:rPr kumimoji="1"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03752" y="2760765"/>
            <a:ext cx="9722177" cy="199748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1-6    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情報量（データ量）と単位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1-6-1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オセロの駒（片面〇、片面●）の表現型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1-6-2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情報量と単位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1-6-3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記憶メディア容量の進化</a:t>
            </a:r>
          </a:p>
          <a:p>
            <a:pPr algn="l"/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96710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69"/>
    </mc:Choice>
    <mc:Fallback xmlns="">
      <p:transition spd="slow" advTm="796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DE44020-4AE4-1FEF-F71B-AFD649C24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" y="218694"/>
            <a:ext cx="11978640" cy="6420612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5A49C8-698F-E328-2708-61522D6E1338}"/>
              </a:ext>
            </a:extLst>
          </p:cNvPr>
          <p:cNvSpPr/>
          <p:nvPr/>
        </p:nvSpPr>
        <p:spPr>
          <a:xfrm>
            <a:off x="4583361" y="1066240"/>
            <a:ext cx="800100" cy="4980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rgbClr val="FF0000"/>
                </a:solidFill>
              </a:rPr>
              <a:t>2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C81A5A1-6BF7-9CD6-44C3-83E3B0C30FA8}"/>
              </a:ext>
            </a:extLst>
          </p:cNvPr>
          <p:cNvSpPr/>
          <p:nvPr/>
        </p:nvSpPr>
        <p:spPr>
          <a:xfrm>
            <a:off x="6810745" y="1091277"/>
            <a:ext cx="800100" cy="4980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rgbClr val="FF0000"/>
                </a:solidFill>
              </a:rPr>
              <a:t>4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6D4ACC5-0638-455B-0344-9E69DB51D46C}"/>
              </a:ext>
            </a:extLst>
          </p:cNvPr>
          <p:cNvSpPr/>
          <p:nvPr/>
        </p:nvSpPr>
        <p:spPr>
          <a:xfrm>
            <a:off x="7877520" y="1049311"/>
            <a:ext cx="800100" cy="4980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rgbClr val="FF0000"/>
                </a:solidFill>
              </a:rPr>
              <a:t>8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CE64A4-B4E3-2455-1523-211A68DF21E3}"/>
              </a:ext>
            </a:extLst>
          </p:cNvPr>
          <p:cNvSpPr/>
          <p:nvPr/>
        </p:nvSpPr>
        <p:spPr>
          <a:xfrm>
            <a:off x="8941692" y="1048325"/>
            <a:ext cx="800100" cy="4980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rgbClr val="FF0000"/>
                </a:solidFill>
              </a:rPr>
              <a:t>16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5A7184-FE95-AB69-06B9-0DB497526BAF}"/>
              </a:ext>
            </a:extLst>
          </p:cNvPr>
          <p:cNvSpPr/>
          <p:nvPr/>
        </p:nvSpPr>
        <p:spPr>
          <a:xfrm>
            <a:off x="5674728" y="1093604"/>
            <a:ext cx="940980" cy="4980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rgbClr val="FF0000"/>
                </a:solidFill>
              </a:rPr>
              <a:t>2</a:t>
            </a:r>
            <a:r>
              <a:rPr lang="ja-JP" altLang="en-US" sz="3200" b="1" baseline="46000" dirty="0">
                <a:solidFill>
                  <a:srgbClr val="FF0000"/>
                </a:solidFill>
              </a:rPr>
              <a:t>ｎ</a:t>
            </a:r>
            <a:endParaRPr kumimoji="1" lang="ja-JP" altLang="en-US" sz="3200" b="1" baseline="4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58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1461" y="232264"/>
            <a:ext cx="4233985" cy="572721"/>
          </a:xfrm>
        </p:spPr>
        <p:txBody>
          <a:bodyPr>
            <a:normAutofit/>
          </a:bodyPr>
          <a:lstStyle/>
          <a:p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1-6-2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情報量と単位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	</a:t>
            </a:r>
            <a:r>
              <a:rPr lang="ja-JP" altLang="en-US" b="1" dirty="0"/>
              <a:t>最小単位　　　 　 </a:t>
            </a:r>
            <a:r>
              <a:rPr lang="en-US" altLang="ja-JP" b="1" dirty="0"/>
              <a:t>1</a:t>
            </a:r>
            <a:r>
              <a:rPr lang="ja-JP" altLang="en-US" b="1" dirty="0"/>
              <a:t>ビット（</a:t>
            </a:r>
            <a:r>
              <a:rPr lang="en-US" altLang="ja-JP" b="1" dirty="0"/>
              <a:t>bit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r>
              <a:rPr lang="ja-JP" altLang="en-US" b="1" dirty="0"/>
              <a:t>　　</a:t>
            </a:r>
            <a:r>
              <a:rPr lang="en-US" altLang="ja-JP" b="1" dirty="0"/>
              <a:t>8</a:t>
            </a:r>
            <a:r>
              <a:rPr lang="ja-JP" altLang="en-US" b="1" dirty="0"/>
              <a:t>ビット　　　＝</a:t>
            </a:r>
            <a:r>
              <a:rPr lang="ja-JP" altLang="en-US" b="1" dirty="0">
                <a:highlight>
                  <a:srgbClr val="FFFF00"/>
                </a:highlight>
              </a:rPr>
              <a:t>（　　　　　　　　　　　）</a:t>
            </a:r>
            <a:endParaRPr lang="en-US" altLang="ja-JP" b="1" dirty="0">
              <a:highlight>
                <a:srgbClr val="FFFF00"/>
              </a:highlight>
            </a:endParaRPr>
          </a:p>
          <a:p>
            <a:r>
              <a:rPr lang="ja-JP" altLang="en-US" b="1" dirty="0"/>
              <a:t>　　</a:t>
            </a:r>
            <a:r>
              <a:rPr lang="en-US" altLang="ja-JP" b="1" dirty="0"/>
              <a:t>1</a:t>
            </a:r>
            <a:r>
              <a:rPr lang="ja-JP" altLang="en-US" b="1" dirty="0"/>
              <a:t>（</a:t>
            </a:r>
            <a:r>
              <a:rPr lang="en-US" altLang="ja-JP" b="1" dirty="0"/>
              <a:t>KB</a:t>
            </a:r>
            <a:r>
              <a:rPr lang="ja-JP" altLang="en-US" b="1" dirty="0"/>
              <a:t>）　　  ＝</a:t>
            </a:r>
            <a:r>
              <a:rPr lang="ja-JP" altLang="en-US" b="1" dirty="0">
                <a:highlight>
                  <a:srgbClr val="FFFF00"/>
                </a:highlight>
              </a:rPr>
              <a:t>（　　　　　　　　　　　）</a:t>
            </a:r>
            <a:endParaRPr lang="en-US" altLang="ja-JP" b="1" dirty="0"/>
          </a:p>
          <a:p>
            <a:r>
              <a:rPr lang="ja-JP" altLang="en-US" b="1" dirty="0">
                <a:highlight>
                  <a:srgbClr val="FFFF00"/>
                </a:highlight>
              </a:rPr>
              <a:t>（　　　　　　</a:t>
            </a:r>
            <a:r>
              <a:rPr lang="ja-JP" altLang="en-US" b="1" dirty="0"/>
              <a:t>）  ＝　</a:t>
            </a:r>
            <a:r>
              <a:rPr lang="en-US" altLang="ja-JP" b="1" dirty="0"/>
              <a:t>1,024</a:t>
            </a:r>
            <a:r>
              <a:rPr lang="ja-JP" altLang="en-US" b="1" dirty="0"/>
              <a:t>（</a:t>
            </a:r>
            <a:r>
              <a:rPr lang="en-US" altLang="ja-JP" b="1" dirty="0"/>
              <a:t>KB</a:t>
            </a:r>
            <a:r>
              <a:rPr lang="ja-JP" altLang="en-US" b="1" dirty="0"/>
              <a:t>）</a:t>
            </a:r>
            <a:r>
              <a:rPr lang="ja-JP" altLang="en-US" sz="800" b="1" dirty="0"/>
              <a:t>　</a:t>
            </a:r>
            <a:r>
              <a:rPr lang="ja-JP" altLang="en-US" b="1" dirty="0"/>
              <a:t>＝</a:t>
            </a:r>
            <a:r>
              <a:rPr lang="en-US" altLang="ja-JP" b="1" dirty="0"/>
              <a:t>1,024</a:t>
            </a:r>
            <a:r>
              <a:rPr lang="en-US" altLang="ja-JP" b="1" baseline="40000" dirty="0"/>
              <a:t>2 </a:t>
            </a:r>
            <a:r>
              <a:rPr lang="ja-JP" altLang="en-US" b="1" dirty="0"/>
              <a:t>（</a:t>
            </a:r>
            <a:r>
              <a:rPr lang="en-US" altLang="ja-JP" b="1" dirty="0"/>
              <a:t>B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r>
              <a:rPr lang="ja-JP" altLang="en-US" b="1" dirty="0">
                <a:highlight>
                  <a:srgbClr val="FFFF00"/>
                </a:highlight>
              </a:rPr>
              <a:t>（　　　　　　</a:t>
            </a:r>
            <a:r>
              <a:rPr lang="ja-JP" altLang="en-US" b="1" dirty="0"/>
              <a:t>）  ＝　</a:t>
            </a:r>
            <a:r>
              <a:rPr lang="en-US" altLang="ja-JP" b="1" dirty="0"/>
              <a:t>1,024</a:t>
            </a:r>
            <a:r>
              <a:rPr lang="ja-JP" altLang="en-US" b="1" dirty="0"/>
              <a:t>（</a:t>
            </a:r>
            <a:r>
              <a:rPr lang="en-US" altLang="ja-JP" b="1" dirty="0"/>
              <a:t>MB</a:t>
            </a:r>
            <a:r>
              <a:rPr lang="ja-JP" altLang="en-US" b="1" dirty="0"/>
              <a:t>）＝</a:t>
            </a:r>
            <a:r>
              <a:rPr lang="en-US" altLang="ja-JP" b="1" dirty="0"/>
              <a:t>1,024</a:t>
            </a:r>
            <a:r>
              <a:rPr lang="en-US" altLang="ja-JP" b="1" baseline="40000" dirty="0"/>
              <a:t>3</a:t>
            </a:r>
            <a:r>
              <a:rPr lang="en-US" altLang="ja-JP" b="1" dirty="0"/>
              <a:t> </a:t>
            </a:r>
            <a:r>
              <a:rPr lang="ja-JP" altLang="en-US" b="1" dirty="0"/>
              <a:t>（</a:t>
            </a:r>
            <a:r>
              <a:rPr lang="en-US" altLang="ja-JP" b="1" dirty="0"/>
              <a:t>B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r>
              <a:rPr lang="ja-JP" altLang="en-US" b="1" dirty="0">
                <a:highlight>
                  <a:srgbClr val="FFFF00"/>
                </a:highlight>
              </a:rPr>
              <a:t>（　　　　　　</a:t>
            </a:r>
            <a:r>
              <a:rPr lang="ja-JP" altLang="en-US" b="1" dirty="0"/>
              <a:t>）  ＝　</a:t>
            </a:r>
            <a:r>
              <a:rPr lang="en-US" altLang="ja-JP" b="1" dirty="0"/>
              <a:t>1,024</a:t>
            </a:r>
            <a:r>
              <a:rPr lang="ja-JP" altLang="en-US" b="1" dirty="0"/>
              <a:t>（</a:t>
            </a:r>
            <a:r>
              <a:rPr lang="en-US" altLang="ja-JP" b="1" dirty="0"/>
              <a:t>GB</a:t>
            </a:r>
            <a:r>
              <a:rPr lang="ja-JP" altLang="en-US" b="1" dirty="0"/>
              <a:t>）</a:t>
            </a:r>
            <a:r>
              <a:rPr lang="ja-JP" altLang="en-US" sz="800" b="1" dirty="0"/>
              <a:t>　</a:t>
            </a:r>
            <a:r>
              <a:rPr lang="ja-JP" altLang="en-US" b="1" dirty="0"/>
              <a:t>＝</a:t>
            </a:r>
            <a:r>
              <a:rPr lang="en-US" altLang="ja-JP" b="1" dirty="0"/>
              <a:t>1,024</a:t>
            </a:r>
            <a:r>
              <a:rPr lang="en-US" altLang="ja-JP" b="1" baseline="40000" dirty="0"/>
              <a:t>4</a:t>
            </a:r>
            <a:r>
              <a:rPr lang="en-US" altLang="ja-JP" b="1" dirty="0"/>
              <a:t> </a:t>
            </a:r>
            <a:r>
              <a:rPr lang="ja-JP" altLang="en-US" b="1" dirty="0"/>
              <a:t>（</a:t>
            </a:r>
            <a:r>
              <a:rPr lang="en-US" altLang="ja-JP" b="1" dirty="0"/>
              <a:t>B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r>
              <a:rPr lang="ja-JP" altLang="en-US" b="1" dirty="0">
                <a:highlight>
                  <a:srgbClr val="FFFF00"/>
                </a:highlight>
              </a:rPr>
              <a:t>（　　　　　　</a:t>
            </a:r>
            <a:r>
              <a:rPr lang="ja-JP" altLang="en-US" b="1" dirty="0"/>
              <a:t>）  ＝　</a:t>
            </a:r>
            <a:r>
              <a:rPr lang="en-US" altLang="ja-JP" b="1" dirty="0"/>
              <a:t>1,024</a:t>
            </a:r>
            <a:r>
              <a:rPr lang="ja-JP" altLang="en-US" b="1" dirty="0"/>
              <a:t>（</a:t>
            </a:r>
            <a:r>
              <a:rPr lang="en-US" altLang="ja-JP" b="1" dirty="0"/>
              <a:t>TB</a:t>
            </a:r>
            <a:r>
              <a:rPr lang="ja-JP" altLang="en-US" b="1" dirty="0"/>
              <a:t>）</a:t>
            </a:r>
            <a:r>
              <a:rPr lang="ja-JP" altLang="en-US" sz="800" b="1" dirty="0"/>
              <a:t>　</a:t>
            </a:r>
            <a:r>
              <a:rPr lang="ja-JP" altLang="en-US" b="1" dirty="0"/>
              <a:t>＝</a:t>
            </a:r>
            <a:r>
              <a:rPr lang="en-US" altLang="ja-JP" b="1" dirty="0"/>
              <a:t>1,024</a:t>
            </a:r>
            <a:r>
              <a:rPr lang="en-US" altLang="ja-JP" b="1" baseline="40000" dirty="0"/>
              <a:t>5</a:t>
            </a:r>
            <a:r>
              <a:rPr lang="en-US" altLang="ja-JP" b="1" dirty="0"/>
              <a:t> </a:t>
            </a:r>
            <a:r>
              <a:rPr lang="ja-JP" altLang="en-US" b="1" dirty="0"/>
              <a:t>（</a:t>
            </a:r>
            <a:r>
              <a:rPr lang="en-US" altLang="ja-JP" b="1" dirty="0"/>
              <a:t>B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r>
              <a:rPr lang="ja-JP" altLang="en-US" b="1" dirty="0"/>
              <a:t>　　</a:t>
            </a:r>
            <a:r>
              <a:rPr lang="en-US" altLang="ja-JP" b="1" dirty="0"/>
              <a:t>2</a:t>
            </a:r>
            <a:r>
              <a:rPr lang="ja-JP" altLang="en-US" b="1" dirty="0"/>
              <a:t>の</a:t>
            </a:r>
            <a:r>
              <a:rPr lang="en-US" altLang="ja-JP" b="1" dirty="0"/>
              <a:t>10</a:t>
            </a:r>
            <a:r>
              <a:rPr lang="ja-JP" altLang="en-US" b="1" dirty="0"/>
              <a:t>乗　　  </a:t>
            </a:r>
            <a:r>
              <a:rPr lang="ja-JP" altLang="en-US" sz="800" b="1" dirty="0"/>
              <a:t>　</a:t>
            </a:r>
            <a:r>
              <a:rPr lang="ja-JP" altLang="en-US" b="1" dirty="0"/>
              <a:t>＝</a:t>
            </a:r>
            <a:r>
              <a:rPr lang="ja-JP" altLang="en-US" b="1" dirty="0">
                <a:highlight>
                  <a:srgbClr val="FFFF00"/>
                </a:highlight>
              </a:rPr>
              <a:t>（　　　　　　）</a:t>
            </a:r>
            <a:r>
              <a:rPr lang="ja-JP" altLang="en-US" b="1" dirty="0"/>
              <a:t>ごとに単位が変わる。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5BF61D-4220-A8D3-1720-F848BC439755}"/>
              </a:ext>
            </a:extLst>
          </p:cNvPr>
          <p:cNvSpPr txBox="1"/>
          <p:nvPr/>
        </p:nvSpPr>
        <p:spPr>
          <a:xfrm>
            <a:off x="4525109" y="276442"/>
            <a:ext cx="314960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バイト（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byte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E1C3E5-DDB5-B151-2593-F0EAFF4F621F}"/>
              </a:ext>
            </a:extLst>
          </p:cNvPr>
          <p:cNvSpPr txBox="1"/>
          <p:nvPr/>
        </p:nvSpPr>
        <p:spPr>
          <a:xfrm>
            <a:off x="8116277" y="272535"/>
            <a:ext cx="1559169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1,024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583E83A-E2F9-D872-C790-760B01513D99}"/>
              </a:ext>
            </a:extLst>
          </p:cNvPr>
          <p:cNvSpPr txBox="1"/>
          <p:nvPr/>
        </p:nvSpPr>
        <p:spPr>
          <a:xfrm>
            <a:off x="2790093" y="932934"/>
            <a:ext cx="129735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GB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D2A54BA-E6BB-3E6A-3FF3-1FBBF2B89CF2}"/>
              </a:ext>
            </a:extLst>
          </p:cNvPr>
          <p:cNvSpPr txBox="1"/>
          <p:nvPr/>
        </p:nvSpPr>
        <p:spPr>
          <a:xfrm>
            <a:off x="6310923" y="850873"/>
            <a:ext cx="1098062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MB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 　　</a:t>
            </a:r>
            <a:endParaRPr lang="en-US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65C49E9-81B6-E42F-B988-6DBB6760B63E}"/>
              </a:ext>
            </a:extLst>
          </p:cNvPr>
          <p:cNvSpPr txBox="1"/>
          <p:nvPr/>
        </p:nvSpPr>
        <p:spPr>
          <a:xfrm>
            <a:off x="4478214" y="948566"/>
            <a:ext cx="1227017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KB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6D7E7F-1D75-29FA-99D4-A9ABC54394E1}"/>
              </a:ext>
            </a:extLst>
          </p:cNvPr>
          <p:cNvSpPr txBox="1"/>
          <p:nvPr/>
        </p:nvSpPr>
        <p:spPr>
          <a:xfrm>
            <a:off x="9851293" y="843057"/>
            <a:ext cx="1418492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TB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682AA5E-ECB0-70A0-B94A-89D9C309C302}"/>
              </a:ext>
            </a:extLst>
          </p:cNvPr>
          <p:cNvSpPr txBox="1"/>
          <p:nvPr/>
        </p:nvSpPr>
        <p:spPr>
          <a:xfrm>
            <a:off x="8065477" y="807888"/>
            <a:ext cx="1358722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PB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418A2BD-F6C0-043B-8F6E-BF49F437FECB}"/>
              </a:ext>
            </a:extLst>
          </p:cNvPr>
          <p:cNvSpPr txBox="1"/>
          <p:nvPr/>
        </p:nvSpPr>
        <p:spPr>
          <a:xfrm>
            <a:off x="9917723" y="213920"/>
            <a:ext cx="1559169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1,024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倍</a:t>
            </a:r>
            <a:endParaRPr lang="en-US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761"/>
    </mc:Choice>
    <mc:Fallback xmlns="">
      <p:transition spd="slow" advTm="1157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9323" y="391758"/>
            <a:ext cx="10515600" cy="1925314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進数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4bit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桁）の表現型</a:t>
            </a:r>
            <a:b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　オセロの駒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個を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進法で表現すると　</a:t>
            </a:r>
            <a:b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</a:t>
            </a:r>
            <a:endParaRPr kumimoji="1" lang="ja-JP" altLang="en-US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169098"/>
              </p:ext>
            </p:extLst>
          </p:nvPr>
        </p:nvGraphicFramePr>
        <p:xfrm>
          <a:off x="847078" y="2420429"/>
          <a:ext cx="10685016" cy="233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1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1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56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２</a:t>
                      </a:r>
                      <a:r>
                        <a:rPr kumimoji="1" lang="ja-JP" altLang="en-US" sz="3200" b="1" kern="1200" baseline="4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３</a:t>
                      </a:r>
                      <a:r>
                        <a:rPr kumimoji="1" lang="ja-JP" altLang="en-US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＝８</a:t>
                      </a:r>
                      <a:r>
                        <a:rPr kumimoji="1" lang="ja-JP" altLang="ja-JP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の桁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２</a:t>
                      </a:r>
                      <a:r>
                        <a:rPr kumimoji="1" lang="ja-JP" altLang="en-US" sz="3200" b="1" kern="1200" baseline="4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２</a:t>
                      </a:r>
                      <a:r>
                        <a:rPr kumimoji="1" lang="ja-JP" altLang="en-US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＝４</a:t>
                      </a:r>
                      <a:r>
                        <a:rPr kumimoji="1" lang="ja-JP" altLang="ja-JP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の桁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２</a:t>
                      </a:r>
                      <a:r>
                        <a:rPr kumimoji="1" lang="ja-JP" altLang="en-US" sz="3200" b="1" kern="1200" baseline="4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１</a:t>
                      </a:r>
                      <a:r>
                        <a:rPr kumimoji="1" lang="ja-JP" altLang="en-US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＝２</a:t>
                      </a:r>
                      <a:r>
                        <a:rPr kumimoji="1" lang="ja-JP" altLang="ja-JP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の桁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２</a:t>
                      </a:r>
                      <a:r>
                        <a:rPr kumimoji="1" lang="ja-JP" altLang="en-US" sz="3200" b="1" kern="1200" baseline="4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０</a:t>
                      </a:r>
                      <a:r>
                        <a:rPr kumimoji="1" lang="ja-JP" altLang="en-US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＝１</a:t>
                      </a:r>
                      <a:r>
                        <a:rPr kumimoji="1" lang="ja-JP" altLang="ja-JP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の桁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48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48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48"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077844" y="5022468"/>
            <a:ext cx="10454250" cy="49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桁</a:t>
            </a:r>
            <a:r>
              <a:rPr kumimoji="1"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(bit)</a:t>
            </a:r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いずれも</a:t>
            </a:r>
            <a:r>
              <a:rPr kumimoji="1"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1,0</a:t>
            </a:r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kumimoji="1"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通り➡ </a:t>
            </a:r>
            <a:r>
              <a:rPr kumimoji="1"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en-US" altLang="ja-JP" sz="2400" baseline="30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通り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15378" y="3030321"/>
            <a:ext cx="2681057" cy="49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〇〇〇〇〇〇〇〇</a:t>
            </a:r>
            <a:endParaRPr kumimoji="1" lang="ja-JP" altLang="en-US" sz="2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057894" y="3000540"/>
            <a:ext cx="1498846" cy="49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〇〇〇〇</a:t>
            </a:r>
            <a:endParaRPr kumimoji="1" lang="ja-JP" altLang="en-US" sz="2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743236" y="3025469"/>
            <a:ext cx="1498846" cy="49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</a:t>
            </a:r>
            <a:endParaRPr kumimoji="1" lang="ja-JP" altLang="en-US" sz="2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726707" y="3550801"/>
            <a:ext cx="9583445" cy="49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ja-JP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あり</a:t>
            </a:r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　　　　 </a:t>
            </a:r>
            <a:r>
              <a:rPr lang="ja-JP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あり</a:t>
            </a:r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</a:t>
            </a:r>
            <a:r>
              <a:rPr lang="ja-JP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あり</a:t>
            </a:r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  　　　</a:t>
            </a:r>
            <a:r>
              <a:rPr lang="ja-JP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772575" y="4155963"/>
            <a:ext cx="9583445" cy="49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 　　　　　　　 </a:t>
            </a:r>
            <a:r>
              <a:rPr lang="ja-JP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 　　　　　　　　　　</a:t>
            </a:r>
            <a:r>
              <a:rPr lang="ja-JP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  </a:t>
            </a:r>
            <a:r>
              <a:rPr lang="ja-JP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０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57"/>
    </mc:Choice>
    <mc:Fallback xmlns="">
      <p:transition spd="slow" advTm="473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37 0.04907 C -0.00117 0.05046 -0.01367 0.05764 -0.02695 0.06065 C -0.02968 0.06505 -0.03828 0.06759 -0.04231 0.06968 C -0.04492 0.07477 -0.0431 0.07199 -0.04883 0.075 C -0.04961 0.07546 -0.05104 0.07616 -0.05104 0.07639 C -0.05377 0.0794 -0.05664 0.08102 -0.05976 0.08264 C -0.06289 0.08611 -0.06588 0.08727 -0.06927 0.08912 C -0.07448 0.09213 -0.07942 0.0963 -0.0845 0.09954 C -0.08997 0.10671 -0.09622 0.11065 -0.10195 0.11759 C -0.10846 0.12546 -0.11341 0.13704 -0.12018 0.14491 C -0.12148 0.15093 -0.12461 0.15185 -0.12682 0.15648 C -0.12942 0.16181 -0.13294 0.16806 -0.13476 0.17431 C -0.13685 0.18148 -0.13724 0.19028 -0.14062 0.1963 " pathEditMode="relative" rAng="0" ptsTypes="AAAAAAAAAA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6" y="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 0.00764 C 0.00247 0.01158 0.00208 0.01551 0.00156 0.01945 C 0.00117 0.02246 0.00013 0.02847 0.00013 0.02871 C 0.00013 0.02847 -0.00677 0.12431 0.00886 0.14236 C 0.00964 0.14722 0.01159 0.15255 0.01393 0.15533 C 0.01537 0.16273 0.01406 0.15834 0.01979 0.16551 C 0.02122 0.16736 0.02201 0.17037 0.02344 0.17199 C 0.02747 0.17685 0.03177 0.18218 0.03646 0.18472 C 0.03906 0.18959 0.04128 0.18866 0.04518 0.19005 C 0.05326 0.19283 0.06003 0.19537 0.06849 0.19653 C 0.07891 0.19607 0.08945 0.19584 0.09987 0.19514 C 0.11354 0.19422 0.12734 0.18241 0.14063 0.17709 C 0.14688 0.17153 0.15365 0.1713 0.16029 0.16806 C 0.16641 0.16505 0.1724 0.16042 0.17852 0.15787 C 0.18229 0.15347 0.18607 0.15 0.19011 0.1463 C 0.1918 0.1375 0.19896 0.13079 0.20247 0.12292 C 0.2069 0.11297 0.20964 0.10394 0.21198 0.0919 C 0.21159 0.08287 0.21133 0.06019 0.20391 0.05556 C 0.20104 0.05371 0.19818 0.05232 0.19518 0.05162 C 0.18984 0.05047 0.17917 0.04908 0.17917 0.04931 C 0.16133 0.04954 0.14193 0.04722 0.12383 0.05301 C 0.11888 0.05625 0.12474 0.05278 0.11511 0.05556 C 0.1099 0.05718 0.1043 0.06181 0.09909 0.06459 C 0.09596 0.0706 0.09011 0.0713 0.08607 0.075 C 0.08164 0.07894 0.07761 0.08403 0.07292 0.08658 C 0.06914 0.09398 0.06289 0.09584 0.05755 0.09838 C 0.05469 0.10185 0.05182 0.10209 0.04883 0.10486 C 0.0444 0.10903 0.03867 0.11922 0.03425 0.12153 C 0.03242 0.12523 0.03086 0.12477 0.02852 0.12685 C 0.02617 0.12894 0.02409 0.13241 0.02188 0.13449 C 0.01471 0.14097 0.00495 0.14283 -0.00286 0.14491 C -0.00729 0.14792 -0.01211 0.14769 -0.01667 0.15 C -0.01953 0.15139 -0.02539 0.15394 -0.02539 0.15417 C -0.02825 0.15695 -0.03164 0.15857 -0.03489 0.16019 C -0.03776 0.16343 -0.04023 0.16459 -0.04362 0.16551 C -0.04922 0.17037 -0.05443 0.1757 -0.06029 0.17963 C -0.06471 0.18681 -0.05807 0.17662 -0.06471 0.18472 C -0.0668 0.18727 -0.06862 0.19121 -0.07057 0.19398 C -0.07292 0.19746 -0.07279 0.19468 -0.07279 0.19769 " pathEditMode="relative" rAng="0" ptsTypes="AAAAAAAAAAAAAAAAAAAAAAAAAAAAAAAAAAAAA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4" y="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C 0.00131 -0.01366 0.00703 -0.02385 0.01459 -0.02593 C 0.02279 -0.03102 0.01797 -0.02848 0.03646 -0.02848 C 0.05782 -0.02848 0.07917 -0.02778 0.10052 -0.02732 C 0.11159 -0.02199 0.12331 -0.02014 0.13477 -0.01829 C 0.1431 -0.01274 0.15235 -0.01227 0.16094 -0.00787 C 0.16823 -0.00417 0.17539 0.00208 0.18282 0.0037 C 0.18347 0.00416 0.18425 0.00439 0.1849 0.00509 C 0.18568 0.00578 0.18633 0.00717 0.18711 0.00764 C 0.19037 0.00972 0.19414 0.01088 0.1974 0.01296 C 0.19818 0.01342 0.1987 0.01481 0.19948 0.01551 C 0.20313 0.01851 0.2073 0.02106 0.2112 0.02314 C 0.21459 0.02731 0.21888 0.03101 0.22279 0.03356 C 0.22383 0.03495 0.22474 0.03634 0.22578 0.0375 C 0.22644 0.03819 0.22722 0.03796 0.22787 0.03865 C 0.23008 0.04097 0.23099 0.04375 0.23373 0.04514 C 0.23946 0.05185 0.24401 0.06041 0.24974 0.06713 C 0.25365 0.07176 0.25521 0.08078 0.25938 0.08541 C 0.26276 0.0949 0.26589 0.10301 0.27032 0.11134 C 0.27188 0.12106 0.26953 0.10926 0.2724 0.11782 C 0.27461 0.12407 0.27591 0.13078 0.27813 0.13703 C 0.28021 0.14236 0.28073 0.14791 0.28334 0.15277 C 0.28503 0.16064 0.28594 0.16805 0.2892 0.17453 C 0.29063 0.18611 0.29284 0.19838 0.29506 0.20949 C 0.29558 0.2162 0.29675 0.22222 0.29792 0.2287 C 0.29909 0.25069 0.2987 0.25023 0.30091 0.26504 C 0.3017 0.27801 0.30235 0.28865 0.30235 0.30254 C 0.30235 0.32639 0.30196 0.35 0.30157 0.37384 C 0.30118 0.39444 0.29024 0.42222 0.28334 0.43726 C 0.28047 0.44351 0.27917 0.45301 0.27461 0.45532 C 0.27396 0.45625 0.27292 0.45671 0.2724 0.45787 C 0.27188 0.45902 0.27214 0.46088 0.27175 0.4618 C 0.26784 0.46851 0.25925 0.47708 0.25417 0.47986 C 0.25039 0.48703 0.24037 0.48634 0.23516 0.48773 C 0.22917 0.49143 0.21993 0.4912 0.21341 0.49143 C 0.20131 0.49236 0.18907 0.49236 0.17696 0.49282 C 0.16914 0.49305 0.16146 0.49351 0.15365 0.49421 C 0.07787 0.50393 0.0017 0.49838 -0.07422 0.49282 C -0.0819 0.49004 -0.08971 0.49051 -0.09752 0.48912 C -0.11224 0.48356 -0.12773 0.48402 -0.1427 0.48264 C -0.17526 0.47245 -0.21237 0.47685 -0.24479 0.47615 C -0.25833 0.47453 -0.27135 0.4699 -0.28489 0.46828 C -0.29622 0.46458 -0.30677 0.46157 -0.31836 0.46041 C -0.32513 0.45764 -0.31718 0.46064 -0.32994 0.45787 C -0.35377 0.45277 -0.37708 0.4456 -0.4013 0.44375 C -0.40937 0.44074 -0.41784 0.43981 -0.42604 0.43726 C -0.42474 0.42708 -0.4207 0.42824 -0.41588 0.42569 C -0.40833 0.42152 -0.40078 0.41713 -0.39336 0.41273 C -0.38893 0.41018 -0.37955 0.40879 -0.37955 0.40902 C -0.36797 0.40162 -0.33828 0.4037 -0.32773 0.40347 C -0.28502 0.40277 -0.24218 0.40277 -0.19948 0.40231 C -0.18737 0.39652 -0.17409 0.39606 -0.16159 0.39444 C -0.15182 0.39051 -0.14166 0.38819 -0.13177 0.3868 C -0.12812 0.38495 -0.12461 0.38379 -0.12083 0.38287 C -0.11562 0.37939 -0.10833 0.37893 -0.1026 0.37777 C -0.09622 0.37361 -0.08828 0.37199 -0.08151 0.3699 C -0.07656 0.36666 -0.07213 0.36574 -0.06692 0.36481 C -0.06224 0.3618 -0.05742 0.36064 -0.05247 0.35949 C -0.04791 0.35717 -0.04323 0.35694 -0.03854 0.35578 C -0.03411 0.35463 -0.02994 0.35162 -0.02552 0.35046 C -0.00963 0.34629 0.00651 0.34213 0.02253 0.33889 C 0.02565 0.33703 0.02891 0.33518 0.03203 0.33356 C 0.03373 0.33264 0.03711 0.33101 0.03711 0.33125 C 0.03789 0.33009 0.03855 0.32916 0.03933 0.32847 C 0.04024 0.32777 0.04128 0.32777 0.04219 0.32708 C 0.04375 0.32569 0.04662 0.32199 0.04662 0.32222 C 0.04883 0.31435 0.04948 0.31782 0.05248 0.31157 C 0.05521 0.30601 0.0573 0.3 0.06042 0.2949 C 0.06159 0.28912 0.06446 0.28495 0.0655 0.27939 C 0.06745 0.26944 0.0698 0.25879 0.06993 0.24814 C 0.07019 0.22963 0.06993 0.21111 0.06993 0.19259 " pathEditMode="relative" rAng="0" ptsTypes="AAAAAAAAAAAAAAAAAA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85" y="2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29323" y="391758"/>
            <a:ext cx="10515600" cy="1925314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進数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4bit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桁）の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場合</a:t>
            </a:r>
            <a:b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(1976)</a:t>
            </a:r>
            <a:r>
              <a:rPr lang="ja-JP" altLang="en-US" sz="2400" baseline="-25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2400" baseline="-25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</a:t>
            </a:r>
            <a:r>
              <a:rPr lang="ja-JP" altLang="en-US" sz="2400" baseline="-25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各桁で分解すると</a:t>
            </a:r>
            <a:b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</a:t>
            </a:r>
            <a:endParaRPr kumimoji="1" lang="ja-JP" altLang="en-US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5" name="コンテンツ プレースホル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654251"/>
              </p:ext>
            </p:extLst>
          </p:nvPr>
        </p:nvGraphicFramePr>
        <p:xfrm>
          <a:off x="847078" y="2420429"/>
          <a:ext cx="10685016" cy="2313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1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1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24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１０</a:t>
                      </a:r>
                      <a:r>
                        <a:rPr kumimoji="1" lang="ja-JP" altLang="en-US" sz="2000" b="1" kern="1200" baseline="4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３</a:t>
                      </a:r>
                      <a:r>
                        <a:rPr kumimoji="1" lang="ja-JP" alt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＝１０００</a:t>
                      </a:r>
                      <a:r>
                        <a:rPr kumimoji="1" lang="ja-JP" altLang="ja-JP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の桁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１０</a:t>
                      </a:r>
                      <a:r>
                        <a:rPr kumimoji="1" lang="ja-JP" altLang="en-US" sz="2000" b="1" kern="1200" baseline="4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２</a:t>
                      </a:r>
                      <a:r>
                        <a:rPr kumimoji="1" lang="ja-JP" alt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＝１００</a:t>
                      </a:r>
                      <a:r>
                        <a:rPr kumimoji="1" lang="ja-JP" altLang="ja-JP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の桁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１０</a:t>
                      </a:r>
                      <a:r>
                        <a:rPr kumimoji="1" lang="ja-JP" altLang="en-US" sz="2000" b="1" kern="1200" baseline="4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１</a:t>
                      </a:r>
                      <a:r>
                        <a:rPr kumimoji="1" lang="ja-JP" alt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＝１０</a:t>
                      </a:r>
                      <a:r>
                        <a:rPr kumimoji="1" lang="ja-JP" altLang="ja-JP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の桁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１０</a:t>
                      </a:r>
                      <a:r>
                        <a:rPr kumimoji="1" lang="ja-JP" altLang="en-US" sz="2000" b="1" kern="1200" baseline="4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０</a:t>
                      </a:r>
                      <a:r>
                        <a:rPr kumimoji="1" lang="ja-JP" alt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＝１</a:t>
                      </a:r>
                      <a:r>
                        <a:rPr kumimoji="1" lang="ja-JP" altLang="ja-JP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の桁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48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48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48"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616579" y="2930845"/>
            <a:ext cx="2681057" cy="49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１０００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892405" y="2993786"/>
            <a:ext cx="1756296" cy="49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１００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706967" y="2962946"/>
            <a:ext cx="1498846" cy="49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194730" y="3616511"/>
            <a:ext cx="9583445" cy="49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１０００　　　　　  　　　 　９００　　　　　　　　　　 ７０　　　　　 　　　　 　６</a:t>
            </a:r>
            <a:endParaRPr lang="ja-JP" altLang="ja-JP" sz="2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72575" y="4155963"/>
            <a:ext cx="9583445" cy="49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ja-JP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   ９　   　　　　　　　　　　７　　　　　　　　　　   ６</a:t>
            </a:r>
            <a:endParaRPr lang="ja-JP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262559" y="2976490"/>
            <a:ext cx="1498846" cy="49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FAC1268-A166-788E-0E81-2E273C09E0E4}"/>
              </a:ext>
            </a:extLst>
          </p:cNvPr>
          <p:cNvSpPr/>
          <p:nvPr/>
        </p:nvSpPr>
        <p:spPr>
          <a:xfrm>
            <a:off x="989067" y="5031893"/>
            <a:ext cx="10454250" cy="935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桁いずれも</a:t>
            </a:r>
            <a:r>
              <a:rPr kumimoji="1"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</a:t>
            </a:r>
            <a:r>
              <a:rPr kumimoji="1"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kumimoji="1"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kumimoji="1"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の</a:t>
            </a:r>
            <a:r>
              <a:rPr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1"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通り➡</a:t>
            </a:r>
            <a:r>
              <a:rPr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10</a:t>
            </a:r>
            <a:r>
              <a:rPr lang="en-US" altLang="ja-JP" sz="2400" baseline="30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＝</a:t>
            </a:r>
            <a:r>
              <a:rPr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10000</a:t>
            </a:r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通り</a:t>
            </a:r>
            <a:r>
              <a:rPr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(0</a:t>
            </a:r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9999)</a:t>
            </a:r>
            <a:endParaRPr kumimoji="1"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457"/>
    </mc:Choice>
    <mc:Fallback xmlns="">
      <p:transition spd="slow" advTm="814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32 0.05185 C 0.02578 0.05324 0.01328 0.06041 3.33333E-6 0.06342 C -0.00274 0.06782 -0.01133 0.07037 -0.01537 0.07245 C -0.01797 0.07754 -0.01615 0.07477 -0.02188 0.07778 C -0.02266 0.07824 -0.02409 0.07893 -0.02409 0.07916 C -0.02683 0.08217 -0.02969 0.08379 -0.03282 0.08541 C -0.03594 0.08889 -0.03894 0.09004 -0.04232 0.0919 C -0.04753 0.0949 -0.05248 0.09907 -0.05756 0.10231 C -0.06302 0.10949 -0.06927 0.11342 -0.075 0.12037 C -0.08151 0.12824 -0.08646 0.13981 -0.09323 0.14768 C -0.09453 0.1537 -0.09766 0.15463 -0.09987 0.15926 C -0.10248 0.16458 -0.10599 0.17106 -0.10782 0.17708 C -0.1099 0.18426 -0.11029 0.19305 -0.11368 0.19907 " pathEditMode="relative" rAng="0" ptsTypes="AAAAAAAAAAA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6" y="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9 0.01018 C 0.00117 0.01412 0.00078 0.01805 0.00026 0.02199 C -0.00013 0.025 -0.00118 0.03102 -0.00118 0.03125 C -0.00118 0.03102 -0.00808 0.12685 0.00755 0.1449 C 0.00833 0.14977 0.01028 0.15509 0.01263 0.15787 C 0.01406 0.16527 0.01276 0.16088 0.01849 0.16805 C 0.01992 0.17014 0.0207 0.17291 0.02213 0.17453 C 0.02617 0.17939 0.03046 0.18472 0.03515 0.18727 C 0.03776 0.19213 0.03997 0.1912 0.04388 0.19259 C 0.05195 0.19537 0.05872 0.19791 0.06718 0.19907 C 0.0776 0.19861 0.08815 0.19838 0.09856 0.19768 C 0.11224 0.19676 0.12604 0.18495 0.13932 0.17963 C 0.14557 0.1743 0.15234 0.17407 0.15898 0.17083 C 0.1651 0.16782 0.17109 0.16319 0.17721 0.16041 C 0.18099 0.15602 0.18476 0.15254 0.1888 0.14884 C 0.19049 0.14004 0.19765 0.13333 0.20117 0.12546 C 0.2056 0.11551 0.20833 0.10648 0.21067 0.09444 C 0.21028 0.08541 0.21002 0.06273 0.2026 0.0581 C 0.19974 0.05625 0.19687 0.05486 0.19388 0.05416 C 0.18854 0.05301 0.17786 0.05162 0.17786 0.05185 C 0.16002 0.05208 0.14062 0.04977 0.12252 0.05555 C 0.11757 0.05879 0.12343 0.05532 0.1138 0.0581 C 0.10859 0.05972 0.10299 0.06435 0.09778 0.06713 C 0.09466 0.07314 0.0888 0.07384 0.08476 0.07754 C 0.08033 0.08148 0.0763 0.08657 0.07161 0.08912 C 0.06783 0.09652 0.06158 0.09838 0.05625 0.10092 C 0.05338 0.10439 0.05052 0.10463 0.04752 0.1074 C 0.0431 0.11157 0.03737 0.12176 0.03294 0.12407 C 0.03112 0.12777 0.02955 0.12731 0.02721 0.12939 C 0.02487 0.13148 0.02278 0.13495 0.02057 0.13703 C 0.01341 0.14352 0.00364 0.14537 -0.00417 0.14745 C -0.0086 0.15046 -0.01342 0.15023 -0.01797 0.15254 C -0.02084 0.15393 -0.0267 0.15648 -0.0267 0.15671 C -0.02956 0.15972 -0.03295 0.16134 -0.0362 0.16296 C -0.03907 0.1662 -0.04154 0.16713 -0.04493 0.16805 C -0.05052 0.17291 -0.05573 0.17824 -0.06159 0.18217 C -0.06602 0.18935 -0.05938 0.17916 -0.06602 0.18727 C -0.0681 0.18981 -0.06993 0.19375 -0.07188 0.19652 C -0.07422 0.2 -0.07409 0.19722 -0.07409 0.20023 " pathEditMode="relative" rAng="0" ptsTypes="AAAAAAAAAAAAAAAAAAAAAAAAAAAAAAAAAAAAA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4" y="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C -0.00391 0.00254 -0.00495 0.00694 -0.00729 0.01296 C -0.0082 0.01551 -0.01029 0.01527 -0.01172 0.0169 C -0.01393 0.025 -0.01654 0.03264 -0.01901 0.04027 C -0.01992 0.04282 -0.02096 0.04537 -0.02188 0.04791 C -0.0224 0.0493 -0.02331 0.05185 -0.02331 0.05208 C -0.02487 0.06203 -0.02344 0.05879 -0.0263 0.06342 C -0.02761 0.07152 -0.02995 0.07916 -0.03203 0.0868 C -0.03333 0.0912 -0.03346 0.0956 -0.03503 0.09977 C -0.03659 0.10949 -0.03985 0.11852 -0.04154 0.12824 C -0.04427 0.14467 -0.04662 0.16134 -0.04961 0.17731 C -0.0513 0.18657 -0.05326 0.19629 -0.05469 0.20578 C -0.05534 0.20972 -0.0569 0.21736 -0.0569 0.21759 C -0.05794 0.23148 -0.05899 0.24907 -0.06341 0.26134 C -0.06537 0.27384 -0.06797 0.28588 -0.0707 0.29768 C -0.0724 0.30509 -0.07331 0.31296 -0.07578 0.31967 C -0.07708 0.33032 -0.08034 0.33958 -0.08307 0.3493 C -0.08333 0.35115 -0.08333 0.35301 -0.08373 0.35463 C -0.08412 0.35602 -0.08503 0.35694 -0.08529 0.35833 C -0.08724 0.36736 -0.08477 0.36203 -0.08672 0.36875 C -0.08841 0.37453 -0.09037 0.38055 -0.09258 0.38565 C -0.09375 0.39676 -0.09714 0.40833 -0.10052 0.41805 C -0.10248 0.43078 -0.10729 0.44791 -0.11146 0.45949 C -0.11302 0.47245 -0.11641 0.48264 -0.1194 0.49398 C -0.12123 0.50092 -0.12149 0.50787 -0.12383 0.51481 C -0.12474 0.52338 -0.12748 0.53819 -0.13034 0.54583 C -0.13216 0.55787 -0.13477 0.57592 -0.13841 0.58611 C -0.14089 0.6 -0.14401 0.61296 -0.14636 0.62708 C -0.1474 0.64398 -0.14974 0.66041 -0.153 0.67662 C -0.1543 0.68287 -0.15482 0.68865 -0.15664 0.69467 C -0.1569 0.69676 -0.15846 0.70185 -0.15729 0.70115 C -0.15456 0.69977 -0.15469 0.69305 -0.15365 0.68958 C -0.15182 0.68356 -0.14662 0.66736 -0.14349 0.66365 C -0.14141 0.65347 -0.13854 0.64629 -0.13477 0.63773 C -0.13268 0.63264 -0.13151 0.6294 -0.12826 0.62708 C -0.11602 0.61157 -0.12604 0.62291 -0.08893 0.62569 C -0.08516 0.62569 -0.08086 0.63078 -0.07721 0.63264 C -0.07552 0.63356 -0.07214 0.63518 -0.07214 0.63541 C -0.07018 0.6368 -0.06563 0.64051 -0.06563 0.64074 C -0.06406 0.64259 -0.06172 0.64514 -0.06042 0.64815 C -0.05625 0.6581 -0.05404 0.66921 -0.05026 0.67916 C -0.05 0.68102 -0.05 0.68287 -0.04961 0.68449 C -0.04922 0.68588 -0.04831 0.6868 -0.04805 0.68842 C -0.04753 0.69143 -0.0474 0.70046 -0.0474 0.69745 C -0.0474 0.65486 -0.05495 0.60301 -0.08164 0.59213 C -0.0849 0.58912 -0.08815 0.5875 -0.0918 0.58611 C -0.09883 0.5794 -0.10807 0.57523 -0.11576 0.57315 C -0.12123 0.56666 -0.12904 0.56389 -0.13542 0.5625 C -0.1513 0.55277 -0.16901 0.54977 -0.18568 0.54861 C -0.19831 0.54861 -0.21094 0.54861 -0.22357 0.54977 C -0.23086 0.55 -0.23841 0.56065 -0.24557 0.56389 C -0.25117 0.5706 -0.25742 0.57523 -0.26302 0.58217 C -0.26471 0.58634 -0.26576 0.58912 -0.26888 0.59051 C -0.27018 0.59352 -0.27188 0.5949 -0.27318 0.59768 C -0.27578 0.60185 -0.27682 0.60717 -0.28047 0.60879 C -0.28203 0.61157 -0.2832 0.61597 -0.2849 0.61852 C -0.28828 0.62291 -0.29297 0.62847 -0.29583 0.63518 C -0.29818 0.63981 -0.3 0.64537 -0.30313 0.64953 C -0.30417 0.65602 -0.30742 0.65972 -0.30964 0.66504 C -0.3112 0.66898 -0.31211 0.67384 -0.31328 0.67801 C -0.31445 0.68217 -0.31654 0.68495 -0.31836 0.68842 C -0.3194 0.69305 -0.31888 0.70092 -0.32201 0.69467 C -0.32057 0.68773 -0.31589 0.67477 -0.31328 0.66759 C -0.31237 0.66157 -0.31133 0.66111 -0.30886 0.65717 C -0.30768 0.64953 -0.30378 0.64537 -0.30091 0.64051 C -0.29466 0.6294 -0.28724 0.62014 -0.28047 0.61018 C -0.27552 0.60324 -0.27149 0.59051 -0.26524 0.58727 C -0.25768 0.57384 -0.24701 0.55972 -0.23815 0.54977 C -0.23216 0.54282 -0.22787 0.53032 -0.22136 0.52477 C -0.21758 0.51759 -0.21276 0.51157 -0.20755 0.50787 C -0.20443 0.50231 -0.20169 0.4993 -0.1974 0.49652 C -0.19258 0.4912 -0.1862 0.48356 -0.1806 0.48148 C -0.17539 0.47685 -0.16979 0.47384 -0.16458 0.46967 C -0.1582 0.46458 -0.15156 0.45902 -0.14492 0.45555 C -0.13893 0.44861 -0.12591 0.4412 -0.11875 0.4375 C -0.11563 0.43356 -0.11224 0.43102 -0.1086 0.42963 C -0.10521 0.42685 -0.10195 0.42338 -0.09831 0.42199 C -0.09688 0.42014 -0.09544 0.41852 -0.09401 0.41666 C -0.09206 0.41435 -0.08932 0.41504 -0.08737 0.41273 C -0.07904 0.40254 -0.06836 0.39352 -0.05899 0.38565 C -0.05703 0.38194 -0.05469 0.37824 -0.05248 0.37523 C -0.05104 0.37338 -0.04922 0.37245 -0.04805 0.37014 C -0.04336 0.36134 -0.03802 0.3544 -0.03425 0.34421 C -0.03346 0.33819 -0.03151 0.33449 -0.02917 0.32986 C -0.02721 0.3206 -0.0263 0.30972 -0.02331 0.30139 C -0.02227 0.29375 -0.02175 0.28588 -0.02044 0.27824 C -0.01979 0.26365 -0.01901 0.24861 -0.01758 0.23426 C -0.01706 0.21852 -0.01719 0.2118 -0.01458 0.1993 C -0.01419 0.19398 -0.01315 0.18912 -0.01315 0.18379 " pathEditMode="relative" rAng="0" ptsTypes="AAAAAAAAAAAAAAAAAAAAAAAAAAAAAAAAAAAAAAAAAAAAAAAAAAAAAAAAAAAAAAAAAAAAAAAAAAAAAAAAAAAAAAA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07" y="3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89 -0.01042 C -0.03359 -0.02407 -0.02786 -0.03426 -0.02031 -0.03634 C -0.01211 -0.04143 -0.01692 -0.03889 0.00157 -0.03889 C 0.02292 -0.03889 0.04427 -0.03819 0.06563 -0.03773 C 0.0767 -0.03241 0.08842 -0.03056 0.09987 -0.0287 C 0.10821 -0.02315 0.11745 -0.02268 0.12605 -0.01829 C 0.13334 -0.01458 0.1405 -0.00833 0.14792 -0.00671 C 0.14857 -0.00625 0.14935 -0.00602 0.15 -0.00532 C 0.15079 -0.00463 0.15144 -0.00324 0.15222 -0.00278 C 0.15547 -0.00069 0.15925 0.00046 0.1625 0.00255 C 0.16329 0.00301 0.16381 0.0044 0.16459 0.00509 C 0.16823 0.0081 0.1724 0.01065 0.17631 0.01273 C 0.17969 0.0169 0.18399 0.0206 0.18789 0.02315 C 0.18894 0.02454 0.18985 0.02593 0.19089 0.02708 C 0.19154 0.02778 0.19232 0.02755 0.19297 0.02824 C 0.19519 0.03056 0.1961 0.03333 0.19883 0.03472 C 0.20456 0.04144 0.20912 0.05 0.21485 0.05671 C 0.21875 0.06134 0.22032 0.07037 0.22435 0.075 C 0.22774 0.08449 0.23099 0.09259 0.23529 0.10093 C 0.23698 0.11065 0.23451 0.09884 0.2375 0.10741 C 0.23959 0.11366 0.24089 0.12037 0.24323 0.12662 C 0.24519 0.13194 0.24571 0.1375 0.24831 0.14236 C 0.25 0.15046 0.25092 0.15787 0.25417 0.16435 C 0.2556 0.17569 0.25795 0.18796 0.26003 0.19907 C 0.26055 0.20579 0.26172 0.21181 0.26302 0.21829 C 0.2642 0.24028 0.26381 0.23982 0.26589 0.25463 C 0.26667 0.26759 0.26732 0.27824 0.26732 0.29213 C 0.26732 0.31597 0.26693 0.33958 0.26654 0.36343 C 0.26615 0.38403 0.25521 0.41181 0.24831 0.42685 C 0.24545 0.4331 0.24414 0.44259 0.23959 0.44491 C 0.23894 0.44583 0.23802 0.4463 0.2375 0.44745 C 0.23698 0.44861 0.23724 0.45046 0.23672 0.45139 C 0.23295 0.4581 0.22422 0.46667 0.21927 0.46944 C 0.2155 0.47662 0.20547 0.47593 0.20026 0.47732 C 0.19427 0.48125 0.18503 0.48079 0.17852 0.48125 C 0.16641 0.48194 0.15417 0.48194 0.14206 0.48241 C 0.13425 0.48264 0.12657 0.48333 0.11875 0.4838 C 0.04297 0.49375 -0.0332 0.48819 -0.10911 0.48241 C -0.11679 0.47986 -0.12461 0.48009 -0.13242 0.4787 C -0.14713 0.47315 -0.16263 0.47361 -0.1776 0.47222 C -0.21015 0.46204 -0.24726 0.46644 -0.27968 0.46574 C -0.29323 0.46412 -0.30625 0.45949 -0.31979 0.45787 C -0.33112 0.45417 -0.34166 0.45116 -0.35325 0.45 C -0.36002 0.44722 -0.35208 0.45023 -0.36484 0.44745 C -0.38867 0.44236 -0.41198 0.43519 -0.43619 0.43333 C -0.44427 0.43032 -0.45273 0.4294 -0.46093 0.42685 C -0.45963 0.41667 -0.45559 0.41782 -0.45078 0.41528 C -0.44323 0.41111 -0.43567 0.40671 -0.42825 0.40232 C -0.42382 0.39977 -0.41445 0.39838 -0.41445 0.39861 C -0.40286 0.3912 -0.37317 0.39329 -0.36263 0.39306 C -0.31992 0.39236 -0.27721 0.39236 -0.23437 0.3919 C -0.22226 0.38611 -0.20898 0.38565 -0.19648 0.38403 C -0.18671 0.38009 -0.17656 0.37778 -0.16666 0.37639 C -0.16302 0.37454 -0.1595 0.37338 -0.15573 0.37245 C -0.15052 0.36898 -0.14323 0.36852 -0.1375 0.36736 C -0.13112 0.36319 -0.12317 0.36157 -0.1164 0.35949 C -0.11145 0.35625 -0.10703 0.35532 -0.10182 0.3544 C -0.09713 0.35139 -0.09231 0.35023 -0.08737 0.34907 C -0.08281 0.34676 -0.07812 0.34653 -0.07343 0.34537 C -0.06901 0.34421 -0.06484 0.3412 -0.06041 0.34005 C -0.04453 0.33588 -0.02838 0.33171 -0.01237 0.32847 C -0.00924 0.32662 -0.00599 0.32477 -0.00286 0.32315 C -0.00117 0.32222 0.00222 0.3206 0.00222 0.32083 C 0.003 0.31968 0.00365 0.31875 0.00443 0.31806 C 0.00534 0.31736 0.00638 0.31736 0.0073 0.31667 C 0.00886 0.31528 0.01172 0.31157 0.01172 0.31181 C 0.01394 0.30394 0.01459 0.30741 0.01758 0.30116 C 0.02032 0.2956 0.0224 0.28958 0.02552 0.28449 C 0.0267 0.2787 0.02956 0.27454 0.0306 0.26898 C 0.03256 0.25903 0.0349 0.24838 0.03503 0.23773 C 0.03529 0.21921 0.03503 0.20069 0.03503 0.18218 " pathEditMode="relative" rAng="0" ptsTypes="AAAAAAAAAAAAAAAAAAAAAAAAAAAAAAAAAAAAAAAAAAAAAAAAAAAAAAAAAAAAAAAAAAAAA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2" grpId="0"/>
      <p:bldP spid="12" grpId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632" y="968960"/>
            <a:ext cx="9373861" cy="401725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E3F586B-92D0-B691-2ECA-9F266606E71B}"/>
              </a:ext>
            </a:extLst>
          </p:cNvPr>
          <p:cNvSpPr txBox="1"/>
          <p:nvPr/>
        </p:nvSpPr>
        <p:spPr>
          <a:xfrm>
            <a:off x="406779" y="345775"/>
            <a:ext cx="10440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1-6-3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記憶メディア容量の進化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7588E2-280C-FF98-749E-005102EDEE90}"/>
              </a:ext>
            </a:extLst>
          </p:cNvPr>
          <p:cNvSpPr txBox="1"/>
          <p:nvPr/>
        </p:nvSpPr>
        <p:spPr>
          <a:xfrm>
            <a:off x="445478" y="5345165"/>
            <a:ext cx="104804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コラム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ムーアの法則：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1965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年ゴードン・ムーア氏提唱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 半導体の性能が「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か月で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倍」になるという」経験則・・・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年で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1,000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倍、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年で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1,000,000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倍だね！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70"/>
    </mc:Choice>
    <mc:Fallback xmlns="">
      <p:transition spd="slow" advTm="7837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128E865-2AF7-E5B8-00A3-40BE1FB12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443" y="0"/>
            <a:ext cx="9119114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29"/>
    </mc:Choice>
    <mc:Fallback xmlns="">
      <p:transition spd="slow" advTm="139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E611B6C-0C71-8F34-0805-0C15FDED9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254" y="0"/>
            <a:ext cx="9143492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67"/>
    </mc:Choice>
    <mc:Fallback xmlns="">
      <p:transition spd="slow" advTm="1066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73B3893-9C15-2A30-FF83-F33F99A2F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301" y="0"/>
            <a:ext cx="9137397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75"/>
    </mc:Choice>
    <mc:Fallback xmlns="">
      <p:transition spd="slow" advTm="2007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3.5|15.6|42.1|10|7|4.1|5.9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5|6|3.1|9.1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3.8|3.7|3.9|8.2|2.8|1.9|1.5|2.3|8.3|7.9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376</Words>
  <Application>Microsoft Office PowerPoint</Application>
  <PresentationFormat>ワイド画面</PresentationFormat>
  <Paragraphs>55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Office テーマ</vt:lpstr>
      <vt:lpstr>情報Ⅰ</vt:lpstr>
      <vt:lpstr>PowerPoint プレゼンテーション</vt:lpstr>
      <vt:lpstr>1-6-2　情報量と単位</vt:lpstr>
      <vt:lpstr>2進数4bit（4桁）の表現型 例　オセロの駒14個を2進法で表現すると　 　　　　　　</vt:lpstr>
      <vt:lpstr>10進数4bit（4桁）の場合 例　(1976)１0　　各桁で分解すると 　　　　　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川崎市教育委員会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川崎市立橘高校</dc:creator>
  <cp:lastModifiedBy>n s</cp:lastModifiedBy>
  <cp:revision>73</cp:revision>
  <dcterms:created xsi:type="dcterms:W3CDTF">2020-04-13T06:51:45Z</dcterms:created>
  <dcterms:modified xsi:type="dcterms:W3CDTF">2023-05-07T01:35:54Z</dcterms:modified>
</cp:coreProperties>
</file>