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omments/comment1.xml" ContentType="application/vnd.openxmlformats-officedocument.presentationml.comment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34" r:id="rId4"/>
    <p:sldId id="257" r:id="rId5"/>
    <p:sldId id="279" r:id="rId6"/>
    <p:sldId id="259" r:id="rId7"/>
    <p:sldId id="260" r:id="rId8"/>
    <p:sldId id="332" r:id="rId9"/>
    <p:sldId id="331" r:id="rId10"/>
    <p:sldId id="263" r:id="rId11"/>
    <p:sldId id="278" r:id="rId12"/>
    <p:sldId id="280" r:id="rId13"/>
    <p:sldId id="330" r:id="rId14"/>
    <p:sldId id="324" r:id="rId15"/>
    <p:sldId id="333" r:id="rId16"/>
    <p:sldId id="265" r:id="rId17"/>
    <p:sldId id="266" r:id="rId18"/>
    <p:sldId id="268" r:id="rId19"/>
    <p:sldId id="281" r:id="rId20"/>
    <p:sldId id="284" r:id="rId21"/>
    <p:sldId id="269" r:id="rId22"/>
    <p:sldId id="270" r:id="rId23"/>
    <p:sldId id="271" r:id="rId24"/>
    <p:sldId id="272" r:id="rId25"/>
    <p:sldId id="335" r:id="rId26"/>
    <p:sldId id="273" r:id="rId27"/>
    <p:sldId id="274" r:id="rId28"/>
    <p:sldId id="275" r:id="rId29"/>
    <p:sldId id="336" r:id="rId30"/>
    <p:sldId id="337" r:id="rId31"/>
    <p:sldId id="282" r:id="rId32"/>
    <p:sldId id="338" r:id="rId33"/>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 s" initials="ns" lastIdx="2" clrIdx="0">
    <p:extLst>
      <p:ext uri="{19B8F6BF-5375-455C-9EA6-DF929625EA0E}">
        <p15:presenceInfo xmlns:p15="http://schemas.microsoft.com/office/powerpoint/2012/main" userId="f8e3af67832f13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660033"/>
    <a:srgbClr val="003300"/>
    <a:srgbClr val="006C31"/>
    <a:srgbClr val="000066"/>
    <a:srgbClr val="CC00CC"/>
    <a:srgbClr val="FFFF8B"/>
    <a:srgbClr val="050903"/>
    <a:srgbClr val="1E2F13"/>
    <a:srgbClr val="2C44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2T21:12:51.642" idx="2">
    <p:pos x="-453" y="1675"/>
    <p:text/>
    <p:extLst>
      <p:ext uri="{C676402C-5697-4E1C-873F-D02D1690AC5C}">
        <p15:threadingInfo xmlns:p15="http://schemas.microsoft.com/office/powerpoint/2012/main" timeZoneBias="-5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A70CD0-1AE4-44F6-8704-9726F7CBB44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BA95C4F-72C7-47DA-8582-4A5BD0E90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239258D-B5DD-4021-A242-831C726FC5A7}"/>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0719C41E-A332-43EF-96B3-02E5FEA1BE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B2CFB7-CC12-471B-BE74-7E972522FCDE}"/>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42886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EB281A-DAE1-44C5-9EF9-46D7F50BE1D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9B7442-6C7D-4316-84AC-2E2D586FF1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9E288E-A8D6-4F7F-AA05-962E15755E2F}"/>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64DCE2C1-C11F-4114-BBEF-1270F3EA2D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D58182-9D7D-4465-B077-94194E86D274}"/>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92497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464F49D-C912-46B8-AAA9-EB5F9A8A7F3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BCBC44-3D6B-44B9-A5FC-41890A34019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602E31-FE7A-45DD-8458-F6E2842F2790}"/>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D1C7C151-4848-42A6-A33F-6FB98F5D6D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DDEE53-BD5C-40DF-AB62-37920DCE44B1}"/>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419091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4C0CD-7792-477D-8A54-50497476DD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ADAD4E-1796-43C5-8A3F-ECB99A695E9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439F16-3B42-48CF-B238-D50E66C2BA91}"/>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95FD4F05-C75F-47AA-92BD-B588C89F7C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81C24B-9C3B-4511-A988-4F2860101398}"/>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198750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20479-9351-4FD9-96CD-F8552F235AD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C22E79-1C99-4B8C-9979-28CD5D3758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296B9A-4CE1-4A7E-81BC-20D0F7610C7B}"/>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63C52A81-2A56-4EFC-B5AB-FE2433C5B0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76FBEB-4B22-4294-82F2-D22C53CED17F}"/>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325203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BEF9AE-9B89-41A7-8307-E15A3E0D71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803107-6392-44C6-80E4-AA8BEBDC477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692D2C5-24D6-46EA-B9D7-2A421E9EB37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F2E191-EC94-42EB-B7C7-2CE6E6559E7C}"/>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6" name="フッター プレースホルダー 5">
            <a:extLst>
              <a:ext uri="{FF2B5EF4-FFF2-40B4-BE49-F238E27FC236}">
                <a16:creationId xmlns:a16="http://schemas.microsoft.com/office/drawing/2014/main" id="{E6DDA8E1-881B-467B-BBC0-2719CD904D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EE5C8C-F7FB-49B0-8131-EA8829BCBD80}"/>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216609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41384-9FB4-403C-8BC9-2D8F787F5E5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010BFA-4A93-4382-8B63-EB6ECCB32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12C7CAC-2393-490E-9578-1A2B8836D9A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1AA7308-11F3-4EB1-9E7C-837AB96EFC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5E85BD8-7B32-422D-9622-B9117DD7B5E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17AEC5-F2B9-429E-B949-3EB064115003}"/>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8" name="フッター プレースホルダー 7">
            <a:extLst>
              <a:ext uri="{FF2B5EF4-FFF2-40B4-BE49-F238E27FC236}">
                <a16:creationId xmlns:a16="http://schemas.microsoft.com/office/drawing/2014/main" id="{66AC5F72-72EC-4C10-AAC3-2117916D0BD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2167C86-F5A7-4191-947A-10D09289664B}"/>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256201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19457-5EAD-4130-B503-BB26458D695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93384FE-DAF8-4160-8071-7A97253FA5D3}"/>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4" name="フッター プレースホルダー 3">
            <a:extLst>
              <a:ext uri="{FF2B5EF4-FFF2-40B4-BE49-F238E27FC236}">
                <a16:creationId xmlns:a16="http://schemas.microsoft.com/office/drawing/2014/main" id="{D7BA63F6-715E-4903-A63D-C96DBD88650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AFFDA5-E6BF-4F00-986C-B69D35C94B45}"/>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284023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6C1119-D768-49D3-A621-2E5279782C06}"/>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3" name="フッター プレースホルダー 2">
            <a:extLst>
              <a:ext uri="{FF2B5EF4-FFF2-40B4-BE49-F238E27FC236}">
                <a16:creationId xmlns:a16="http://schemas.microsoft.com/office/drawing/2014/main" id="{B5804849-74D4-44D0-9D13-6FB922B0BBE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4EA6A5-0D1E-476D-BCD3-3FEB6234CFB3}"/>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411568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FC2298-78EA-4435-A408-0FA46FCC4C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F27073-FB30-4F62-9F7A-F2130A977D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002015C-4BD4-4C36-9E76-F86AC758F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1089EF2-16C7-428F-91AD-29B8963D1E96}"/>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6" name="フッター プレースホルダー 5">
            <a:extLst>
              <a:ext uri="{FF2B5EF4-FFF2-40B4-BE49-F238E27FC236}">
                <a16:creationId xmlns:a16="http://schemas.microsoft.com/office/drawing/2014/main" id="{16FC1D39-6175-4826-BE04-F9D3DD81CF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F08D87-474F-44AC-8BF8-7D999819710F}"/>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395190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1F8FE-8EF8-4AC6-8CC5-14A462E898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97B9AFB-7783-42FD-8EF0-F5A867ACE2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FD1451A-63A0-4B46-8F51-F616140F7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86FC7F4-8E90-4758-87E2-FD6ABA7047B0}"/>
              </a:ext>
            </a:extLst>
          </p:cNvPr>
          <p:cNvSpPr>
            <a:spLocks noGrp="1"/>
          </p:cNvSpPr>
          <p:nvPr>
            <p:ph type="dt" sz="half" idx="10"/>
          </p:nvPr>
        </p:nvSpPr>
        <p:spPr/>
        <p:txBody>
          <a:bodyPr/>
          <a:lstStyle/>
          <a:p>
            <a:fld id="{9E6E4631-06B0-42FA-81AE-D37F602AEE5F}" type="datetimeFigureOut">
              <a:rPr kumimoji="1" lang="ja-JP" altLang="en-US" smtClean="0"/>
              <a:t>2023/11/20</a:t>
            </a:fld>
            <a:endParaRPr kumimoji="1" lang="ja-JP" altLang="en-US"/>
          </a:p>
        </p:txBody>
      </p:sp>
      <p:sp>
        <p:nvSpPr>
          <p:cNvPr id="6" name="フッター プレースホルダー 5">
            <a:extLst>
              <a:ext uri="{FF2B5EF4-FFF2-40B4-BE49-F238E27FC236}">
                <a16:creationId xmlns:a16="http://schemas.microsoft.com/office/drawing/2014/main" id="{91F76822-4FD3-4BC3-9BA9-51E18CE435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8AB1F6-E49A-4B84-8A7D-2BF02375A992}"/>
              </a:ext>
            </a:extLst>
          </p:cNvPr>
          <p:cNvSpPr>
            <a:spLocks noGrp="1"/>
          </p:cNvSpPr>
          <p:nvPr>
            <p:ph type="sldNum" sz="quarter" idx="12"/>
          </p:nvPr>
        </p:nvSpPr>
        <p:spPr/>
        <p:txBody>
          <a:body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54559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3F4908C-E2CB-4EB3-BAB5-5B54CBBFA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AB77E5-1042-4ACE-901C-715A58D0C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5874F6-511A-4E0F-8DF8-0D7E9805B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E4631-06B0-42FA-81AE-D37F602AEE5F}"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8C2E35D8-A8B6-47B7-9728-2C93C571FE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2D13594-17EF-4BBE-9DB5-ABBA67AA3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ED592-CCC7-4260-9AC3-00A7F31377B3}" type="slidenum">
              <a:rPr kumimoji="1" lang="ja-JP" altLang="en-US" smtClean="0"/>
              <a:t>‹#›</a:t>
            </a:fld>
            <a:endParaRPr kumimoji="1" lang="ja-JP" altLang="en-US"/>
          </a:p>
        </p:txBody>
      </p:sp>
    </p:spTree>
    <p:extLst>
      <p:ext uri="{BB962C8B-B14F-4D97-AF65-F5344CB8AC3E}">
        <p14:creationId xmlns:p14="http://schemas.microsoft.com/office/powerpoint/2010/main" val="977543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13.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7F3B67D-9C00-5A15-86E4-2704CF26307D}"/>
              </a:ext>
            </a:extLst>
          </p:cNvPr>
          <p:cNvSpPr txBox="1">
            <a:spLocks/>
          </p:cNvSpPr>
          <p:nvPr/>
        </p:nvSpPr>
        <p:spPr>
          <a:xfrm>
            <a:off x="946304" y="333374"/>
            <a:ext cx="9144000" cy="6941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ＭＳ Ｐゴシック" panose="020B0600070205080204" pitchFamily="50" charset="-128"/>
                <a:ea typeface="ＭＳ Ｐゴシック" panose="020B0600070205080204" pitchFamily="50" charset="-128"/>
              </a:rPr>
              <a:t>情報</a:t>
            </a:r>
            <a:r>
              <a:rPr lang="en-US" altLang="ja-JP" sz="3200" dirty="0">
                <a:latin typeface="ＭＳ Ｐゴシック" panose="020B0600070205080204" pitchFamily="50" charset="-128"/>
                <a:ea typeface="ＭＳ Ｐゴシック" panose="020B0600070205080204" pitchFamily="50" charset="-128"/>
              </a:rPr>
              <a:t>Ⅰ</a:t>
            </a:r>
            <a:endParaRPr lang="ja-JP" altLang="en-US" sz="3200" dirty="0"/>
          </a:p>
        </p:txBody>
      </p:sp>
      <p:sp>
        <p:nvSpPr>
          <p:cNvPr id="6" name="テキスト ボックス 5">
            <a:extLst>
              <a:ext uri="{FF2B5EF4-FFF2-40B4-BE49-F238E27FC236}">
                <a16:creationId xmlns:a16="http://schemas.microsoft.com/office/drawing/2014/main" id="{E839229C-815B-C4F2-D108-3DF8BF8447DE}"/>
              </a:ext>
            </a:extLst>
          </p:cNvPr>
          <p:cNvSpPr txBox="1"/>
          <p:nvPr/>
        </p:nvSpPr>
        <p:spPr>
          <a:xfrm>
            <a:off x="1832775" y="946547"/>
            <a:ext cx="9444825" cy="5632311"/>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2-1</a:t>
            </a:r>
            <a:r>
              <a:rPr kumimoji="1" lang="ja-JP" altLang="en-US" sz="2400" dirty="0">
                <a:latin typeface="ＭＳ Ｐゴシック" panose="020B0600070205080204" pitchFamily="50" charset="-128"/>
                <a:ea typeface="ＭＳ Ｐゴシック" panose="020B0600070205080204" pitchFamily="50" charset="-128"/>
              </a:rPr>
              <a:t>　　   ネットワークの仕組み</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en-US" altLang="ja-JP" sz="2400" dirty="0">
                <a:latin typeface="ＭＳ Ｐゴシック" panose="020B0600070205080204" pitchFamily="50" charset="-128"/>
                <a:ea typeface="ＭＳ Ｐゴシック" panose="020B0600070205080204" pitchFamily="50" charset="-128"/>
              </a:rPr>
              <a:t>2-1-1</a:t>
            </a:r>
            <a:r>
              <a:rPr kumimoji="1" lang="ja-JP" altLang="en-US" sz="2400" dirty="0">
                <a:latin typeface="ＭＳ Ｐゴシック" panose="020B0600070205080204" pitchFamily="50" charset="-128"/>
                <a:ea typeface="ＭＳ Ｐゴシック" panose="020B0600070205080204" pitchFamily="50" charset="-128"/>
              </a:rPr>
              <a:t>　  コンピュータを使った通信</a:t>
            </a:r>
            <a:endParaRPr lang="en-US" altLang="ja-JP" sz="2400" dirty="0">
              <a:latin typeface="ＭＳ Ｐゴシック" panose="020B0600070205080204" pitchFamily="50" charset="-128"/>
              <a:ea typeface="ＭＳ Ｐゴシック" panose="020B0600070205080204" pitchFamily="50" charset="-128"/>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2-1-2</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通信方式による分類</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dirty="0">
                <a:latin typeface="ＭＳ Ｐゴシック" panose="020B0600070205080204" pitchFamily="50" charset="-128"/>
                <a:ea typeface="ＭＳ Ｐゴシック" panose="020B0600070205080204" pitchFamily="50" charset="-128"/>
                <a:cs typeface="Times New Roman" panose="02020603050405020304" pitchFamily="18" charset="0"/>
              </a:rPr>
              <a:t>回線交換方式</a:t>
            </a:r>
            <a:endParaRPr lang="en-US" altLang="ja-JP" sz="24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2-1-3</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通信方式による分類</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パケット</a:t>
            </a:r>
            <a:r>
              <a:rPr lang="ja-JP" altLang="ja-JP" sz="24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交換方式</a:t>
            </a:r>
            <a:endParaRPr lang="en-US" altLang="ja-JP" sz="24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2-1-4</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クライアント・サーバ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client server system</a:t>
            </a: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2-1-5</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ピアツーピア　</a:t>
            </a:r>
            <a:r>
              <a:rPr kumimoji="1" lang="en-US" altLang="ja-JP" sz="2400" dirty="0">
                <a:latin typeface="ＭＳ Ｐゴシック" panose="020B0600070205080204" pitchFamily="50" charset="-128"/>
                <a:ea typeface="ＭＳ Ｐゴシック" panose="020B0600070205080204" pitchFamily="50" charset="-128"/>
              </a:rPr>
              <a:t> peer</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to</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peer </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P2P</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2-1-6</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プロトコル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Protocol </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情報通信の取り決め</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2-1-7</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TCP/IP</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Transmission Control Protocol/Internet Protocol</a:t>
            </a: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2-1-8</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IP</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Internet Protocol </a:t>
            </a: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2-1-9</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ドメイン名</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2-1-10</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ドメインネームシステム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Domain Name System</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DNS</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2-1-11</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ＷＷＷのしくみとＵＲＬ</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2-1-12</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電子メール</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2-1-13</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ルーティング</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2-1-14</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ファイアウォールの役割例</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628722936"/>
      </p:ext>
    </p:extLst>
  </p:cSld>
  <p:clrMapOvr>
    <a:masterClrMapping/>
  </p:clrMapOvr>
  <mc:AlternateContent xmlns:mc="http://schemas.openxmlformats.org/markup-compatibility/2006" xmlns:p14="http://schemas.microsoft.com/office/powerpoint/2010/main">
    <mc:Choice Requires="p14">
      <p:transition spd="slow" p14:dur="2000" advTm="12018"/>
    </mc:Choice>
    <mc:Fallback xmlns="">
      <p:transition spd="slow" advTm="120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3443CB-84C1-4DA9-BB8B-3B7F3EEC90C2}"/>
              </a:ext>
            </a:extLst>
          </p:cNvPr>
          <p:cNvSpPr>
            <a:spLocks noGrp="1"/>
          </p:cNvSpPr>
          <p:nvPr>
            <p:ph type="title"/>
          </p:nvPr>
        </p:nvSpPr>
        <p:spPr>
          <a:xfrm>
            <a:off x="501333" y="1162170"/>
            <a:ext cx="11208799" cy="446638"/>
          </a:xfrm>
        </p:spPr>
        <p:txBody>
          <a:bodyPr>
            <a:noAutofit/>
          </a:bodyPr>
          <a:lstStyle/>
          <a:p>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2-1-4 </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クライアント・サーバ　</a:t>
            </a:r>
            <a:r>
              <a:rPr lang="en-US" altLang="ja-JP" sz="28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client server system</a:t>
            </a:r>
            <a:br>
              <a:rPr lang="en-US" altLang="ja-JP" sz="24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処理を行う時に相手に処理を要求するコンピュータである</a:t>
            </a:r>
            <a:r>
              <a:rPr lang="ja-JP" altLang="en-US"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クライアント</a:t>
            </a:r>
            <a:r>
              <a:rPr lang="en-US"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client</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と、その要求を受けるコンピュータである</a:t>
            </a:r>
            <a:r>
              <a:rPr lang="ja-JP" altLang="en-US"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サーバ</a:t>
            </a:r>
            <a:r>
              <a:rPr lang="en-US"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Server</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からなる方式で資源節約、処理の効率化、高度な処理が可能</a:t>
            </a:r>
            <a:b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b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5FA56B17-EA1E-47F9-9EFA-A6956081B3F2}"/>
              </a:ext>
            </a:extLst>
          </p:cNvPr>
          <p:cNvSpPr txBox="1"/>
          <p:nvPr/>
        </p:nvSpPr>
        <p:spPr>
          <a:xfrm>
            <a:off x="502339" y="2177530"/>
            <a:ext cx="11417696" cy="3785652"/>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役割と種類</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①ディレクトリサーバ ：ユーザ認証　</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②プロキシサーバ　　：インターネット接続</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③プリントサーバ　　  ：プリンタ共用　　　　　　</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④ファイルサーバ　   ：データ保存・管理</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⑤</a:t>
            </a:r>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サーバ　　　 　：利用者側</a:t>
            </a:r>
            <a:r>
              <a:rPr kumimoji="1" lang="en-US" altLang="ja-JP" sz="2400" dirty="0">
                <a:latin typeface="ＭＳ Ｐゴシック" panose="020B0600070205080204" pitchFamily="50" charset="-128"/>
                <a:ea typeface="ＭＳ Ｐゴシック" panose="020B0600070205080204" pitchFamily="50" charset="-128"/>
              </a:rPr>
              <a:t>PC</a:t>
            </a:r>
            <a:r>
              <a:rPr kumimoji="1" lang="ja-JP" altLang="en-US" sz="2400" dirty="0">
                <a:latin typeface="ＭＳ Ｐゴシック" panose="020B0600070205080204" pitchFamily="50" charset="-128"/>
                <a:ea typeface="ＭＳ Ｐゴシック" panose="020B0600070205080204" pitchFamily="50" charset="-128"/>
              </a:rPr>
              <a:t>に対しネットワークを通じて情報や機能を提供</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⑥メールサーバ　　　：メールサーバ：電子メール配送</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b="1" dirty="0">
                <a:solidFill>
                  <a:srgbClr val="FF0000"/>
                </a:solidFill>
                <a:latin typeface="ＭＳ Ｐゴシック" panose="020B0600070205080204" pitchFamily="50" charset="-128"/>
                <a:ea typeface="ＭＳ Ｐゴシック" panose="020B0600070205080204" pitchFamily="50" charset="-128"/>
              </a:rPr>
              <a:t>注：ディレクトリサーバや</a:t>
            </a:r>
            <a:r>
              <a:rPr lang="en-US" altLang="ja-JP" sz="2400" b="1" dirty="0">
                <a:solidFill>
                  <a:srgbClr val="FF0000"/>
                </a:solidFill>
                <a:latin typeface="ＭＳ Ｐゴシック" panose="020B0600070205080204" pitchFamily="50" charset="-128"/>
                <a:ea typeface="ＭＳ Ｐゴシック" panose="020B0600070205080204" pitchFamily="50" charset="-128"/>
              </a:rPr>
              <a:t>Web</a:t>
            </a:r>
            <a:r>
              <a:rPr lang="ja-JP" altLang="en-US" sz="2400" b="1" dirty="0">
                <a:solidFill>
                  <a:srgbClr val="FF0000"/>
                </a:solidFill>
                <a:latin typeface="ＭＳ Ｐゴシック" panose="020B0600070205080204" pitchFamily="50" charset="-128"/>
                <a:ea typeface="ＭＳ Ｐゴシック" panose="020B0600070205080204" pitchFamily="50" charset="-128"/>
              </a:rPr>
              <a:t>サーバなどは、ユーザ認証や権限の割振り、　　　　　　　サービス内容を管理する「表」を内蔵する。これが「データベース」で次項の</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b="1" dirty="0">
                <a:solidFill>
                  <a:srgbClr val="FF0000"/>
                </a:solidFill>
                <a:latin typeface="ＭＳ Ｐゴシック" panose="020B0600070205080204" pitchFamily="50" charset="-128"/>
                <a:ea typeface="ＭＳ Ｐゴシック" panose="020B0600070205080204" pitchFamily="50" charset="-128"/>
              </a:rPr>
              <a:t>学びへ続くのでＲ。</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036204767"/>
      </p:ext>
    </p:extLst>
  </p:cSld>
  <p:clrMapOvr>
    <a:masterClrMapping/>
  </p:clrMapOvr>
  <mc:AlternateContent xmlns:mc="http://schemas.openxmlformats.org/markup-compatibility/2006" xmlns:p14="http://schemas.microsoft.com/office/powerpoint/2010/main">
    <mc:Choice Requires="p14">
      <p:transition spd="slow" p14:dur="2000" advTm="155536"/>
    </mc:Choice>
    <mc:Fallback xmlns="">
      <p:transition spd="slow" advTm="1555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EA70156-4067-BBDE-E9D1-43C2F15EADC8}"/>
              </a:ext>
            </a:extLst>
          </p:cNvPr>
          <p:cNvSpPr/>
          <p:nvPr/>
        </p:nvSpPr>
        <p:spPr>
          <a:xfrm>
            <a:off x="3872364" y="2344059"/>
            <a:ext cx="1285135" cy="3068391"/>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サーバ</a:t>
            </a:r>
            <a:endParaRPr kumimoji="1" lang="en-US" altLang="ja-JP" sz="2400" dirty="0">
              <a:latin typeface="ＭＳ Ｐゴシック" panose="020B0600070205080204" pitchFamily="50" charset="-128"/>
              <a:ea typeface="ＭＳ Ｐゴシック" panose="020B0600070205080204" pitchFamily="50" charset="-128"/>
            </a:endParaRPr>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6" name="正方形/長方形 5">
            <a:extLst>
              <a:ext uri="{FF2B5EF4-FFF2-40B4-BE49-F238E27FC236}">
                <a16:creationId xmlns:a16="http://schemas.microsoft.com/office/drawing/2014/main" id="{206DBCA8-525B-1AA9-A057-52841C96882F}"/>
              </a:ext>
            </a:extLst>
          </p:cNvPr>
          <p:cNvSpPr/>
          <p:nvPr/>
        </p:nvSpPr>
        <p:spPr>
          <a:xfrm>
            <a:off x="4319895" y="3343952"/>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0EA0B5F-85D5-A6BD-CC1C-866856CBBA2F}"/>
              </a:ext>
            </a:extLst>
          </p:cNvPr>
          <p:cNvSpPr/>
          <p:nvPr/>
        </p:nvSpPr>
        <p:spPr>
          <a:xfrm>
            <a:off x="4330252" y="3886970"/>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5156FEE-9E77-10AE-6D66-8DE9B2BBC4A5}"/>
              </a:ext>
            </a:extLst>
          </p:cNvPr>
          <p:cNvSpPr/>
          <p:nvPr/>
        </p:nvSpPr>
        <p:spPr>
          <a:xfrm>
            <a:off x="4331732" y="4181413"/>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EE841BE-B1DA-D888-70C3-69D9E64387D9}"/>
              </a:ext>
            </a:extLst>
          </p:cNvPr>
          <p:cNvSpPr/>
          <p:nvPr/>
        </p:nvSpPr>
        <p:spPr>
          <a:xfrm>
            <a:off x="4333211" y="4440345"/>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AA4541D-BD1C-1B74-15B9-D0721355E08C}"/>
              </a:ext>
            </a:extLst>
          </p:cNvPr>
          <p:cNvSpPr/>
          <p:nvPr/>
        </p:nvSpPr>
        <p:spPr>
          <a:xfrm>
            <a:off x="4313288" y="4725910"/>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2553629-32D8-EC4F-0BFE-C5B7FA48DFCC}"/>
              </a:ext>
            </a:extLst>
          </p:cNvPr>
          <p:cNvSpPr/>
          <p:nvPr/>
        </p:nvSpPr>
        <p:spPr>
          <a:xfrm>
            <a:off x="4332523" y="4993720"/>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07544FA-675F-D2D3-2110-6B2126B8B843}"/>
              </a:ext>
            </a:extLst>
          </p:cNvPr>
          <p:cNvSpPr/>
          <p:nvPr/>
        </p:nvSpPr>
        <p:spPr>
          <a:xfrm>
            <a:off x="4328083" y="3622119"/>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DBB8F411-D1C8-AF0D-C13D-48EB84C17347}"/>
              </a:ext>
            </a:extLst>
          </p:cNvPr>
          <p:cNvSpPr/>
          <p:nvPr/>
        </p:nvSpPr>
        <p:spPr>
          <a:xfrm>
            <a:off x="3987773" y="3326197"/>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BFBD537-3195-63A3-59D1-BB300B6D15CB}"/>
              </a:ext>
            </a:extLst>
          </p:cNvPr>
          <p:cNvSpPr/>
          <p:nvPr/>
        </p:nvSpPr>
        <p:spPr>
          <a:xfrm>
            <a:off x="3989253" y="3611762"/>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B9CB906A-43E0-EF4B-B3AB-FD76F960D8E9}"/>
              </a:ext>
            </a:extLst>
          </p:cNvPr>
          <p:cNvSpPr/>
          <p:nvPr/>
        </p:nvSpPr>
        <p:spPr>
          <a:xfrm>
            <a:off x="3992314" y="3870695"/>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89E3E7FD-B99E-4F59-C071-F59C6F379CD3}"/>
              </a:ext>
            </a:extLst>
          </p:cNvPr>
          <p:cNvSpPr/>
          <p:nvPr/>
        </p:nvSpPr>
        <p:spPr>
          <a:xfrm>
            <a:off x="4009968" y="4174015"/>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5F3F5144-3562-140F-B3B8-0AD4D51D3BAF}"/>
              </a:ext>
            </a:extLst>
          </p:cNvPr>
          <p:cNvSpPr/>
          <p:nvPr/>
        </p:nvSpPr>
        <p:spPr>
          <a:xfrm>
            <a:off x="4002570" y="4441824"/>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C09B9C5-9235-0A0B-04D7-99C102F13549}"/>
              </a:ext>
            </a:extLst>
          </p:cNvPr>
          <p:cNvSpPr/>
          <p:nvPr/>
        </p:nvSpPr>
        <p:spPr>
          <a:xfrm>
            <a:off x="3986294" y="4727389"/>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F073D48-7D7F-AFFE-96C2-16796ED3F74F}"/>
              </a:ext>
            </a:extLst>
          </p:cNvPr>
          <p:cNvSpPr/>
          <p:nvPr/>
        </p:nvSpPr>
        <p:spPr>
          <a:xfrm>
            <a:off x="3987773" y="5012955"/>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32E2C91-4B2C-A514-FAEE-70A73106619A}"/>
              </a:ext>
            </a:extLst>
          </p:cNvPr>
          <p:cNvSpPr/>
          <p:nvPr/>
        </p:nvSpPr>
        <p:spPr>
          <a:xfrm>
            <a:off x="765180" y="1312910"/>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kumimoji="1" lang="en-US" altLang="ja-JP" dirty="0"/>
          </a:p>
          <a:p>
            <a:pPr algn="ctr"/>
            <a:endParaRPr lang="en-US" altLang="ja-JP" dirty="0"/>
          </a:p>
          <a:p>
            <a:pPr algn="ctr"/>
            <a:endParaRPr kumimoji="1" lang="en-US" altLang="ja-JP" dirty="0"/>
          </a:p>
          <a:p>
            <a:pPr algn="ctr"/>
            <a:r>
              <a:rPr lang="ja-JP" altLang="en-US" dirty="0">
                <a:latin typeface="ＭＳ Ｐゴシック" panose="020B0600070205080204" pitchFamily="50" charset="-128"/>
                <a:ea typeface="ＭＳ Ｐゴシック" panose="020B0600070205080204" pitchFamily="50" charset="-128"/>
              </a:rPr>
              <a:t>クライアント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CADBD5C3-AC53-45EC-6921-800271312828}"/>
              </a:ext>
            </a:extLst>
          </p:cNvPr>
          <p:cNvSpPr/>
          <p:nvPr/>
        </p:nvSpPr>
        <p:spPr>
          <a:xfrm>
            <a:off x="840640" y="1408160"/>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1C7B1163-293D-60F7-B4BF-BB50B6235AB8}"/>
              </a:ext>
            </a:extLst>
          </p:cNvPr>
          <p:cNvCxnSpPr/>
          <p:nvPr/>
        </p:nvCxnSpPr>
        <p:spPr>
          <a:xfrm>
            <a:off x="764440" y="2179685"/>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5208262-0E6F-A0F7-0593-96AF8999127F}"/>
              </a:ext>
            </a:extLst>
          </p:cNvPr>
          <p:cNvCxnSpPr/>
          <p:nvPr/>
        </p:nvCxnSpPr>
        <p:spPr>
          <a:xfrm>
            <a:off x="754915" y="2617835"/>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BA8489E9-969B-0AA0-A103-C0ECA4462FB4}"/>
              </a:ext>
            </a:extLst>
          </p:cNvPr>
          <p:cNvSpPr/>
          <p:nvPr/>
        </p:nvSpPr>
        <p:spPr>
          <a:xfrm>
            <a:off x="774057" y="3070687"/>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kumimoji="1" lang="en-US" altLang="ja-JP" dirty="0"/>
          </a:p>
          <a:p>
            <a:pPr algn="ctr"/>
            <a:endParaRPr lang="en-US" altLang="ja-JP" dirty="0"/>
          </a:p>
          <a:p>
            <a:pPr algn="ctr"/>
            <a:endParaRPr kumimoji="1" lang="en-US" altLang="ja-JP" dirty="0"/>
          </a:p>
          <a:p>
            <a:pPr algn="ctr"/>
            <a:r>
              <a:rPr lang="ja-JP" altLang="en-US" dirty="0">
                <a:latin typeface="ＭＳ Ｐゴシック" panose="020B0600070205080204" pitchFamily="50" charset="-128"/>
                <a:ea typeface="ＭＳ Ｐゴシック" panose="020B0600070205080204" pitchFamily="50" charset="-128"/>
              </a:rPr>
              <a:t>クライアント</a:t>
            </a:r>
          </a:p>
        </p:txBody>
      </p:sp>
      <p:sp>
        <p:nvSpPr>
          <p:cNvPr id="25" name="正方形/長方形 24">
            <a:extLst>
              <a:ext uri="{FF2B5EF4-FFF2-40B4-BE49-F238E27FC236}">
                <a16:creationId xmlns:a16="http://schemas.microsoft.com/office/drawing/2014/main" id="{188D376B-24C0-0CA3-2B81-DFFC0B1B2FE4}"/>
              </a:ext>
            </a:extLst>
          </p:cNvPr>
          <p:cNvSpPr/>
          <p:nvPr/>
        </p:nvSpPr>
        <p:spPr>
          <a:xfrm>
            <a:off x="849517" y="3165937"/>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65D536B7-6591-21B1-4FB4-1E55355F9409}"/>
              </a:ext>
            </a:extLst>
          </p:cNvPr>
          <p:cNvCxnSpPr/>
          <p:nvPr/>
        </p:nvCxnSpPr>
        <p:spPr>
          <a:xfrm>
            <a:off x="757263" y="3931986"/>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DEFA5852-9167-522D-CB05-2A7955F1638B}"/>
              </a:ext>
            </a:extLst>
          </p:cNvPr>
          <p:cNvCxnSpPr/>
          <p:nvPr/>
        </p:nvCxnSpPr>
        <p:spPr>
          <a:xfrm>
            <a:off x="747738" y="4370136"/>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矢印: 右 43">
            <a:extLst>
              <a:ext uri="{FF2B5EF4-FFF2-40B4-BE49-F238E27FC236}">
                <a16:creationId xmlns:a16="http://schemas.microsoft.com/office/drawing/2014/main" id="{0C89B79F-C960-EAFA-6C5D-9403182E02CD}"/>
              </a:ext>
            </a:extLst>
          </p:cNvPr>
          <p:cNvSpPr/>
          <p:nvPr/>
        </p:nvSpPr>
        <p:spPr>
          <a:xfrm>
            <a:off x="2673878" y="3503751"/>
            <a:ext cx="550416" cy="319596"/>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7C9203FD-A977-4935-DC06-7DE8A2F18874}"/>
              </a:ext>
            </a:extLst>
          </p:cNvPr>
          <p:cNvSpPr/>
          <p:nvPr/>
        </p:nvSpPr>
        <p:spPr>
          <a:xfrm rot="10800000">
            <a:off x="2654366" y="3916191"/>
            <a:ext cx="550416" cy="31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45">
            <a:extLst>
              <a:ext uri="{FF2B5EF4-FFF2-40B4-BE49-F238E27FC236}">
                <a16:creationId xmlns:a16="http://schemas.microsoft.com/office/drawing/2014/main" id="{43077DED-AE18-4A4D-CF97-6294753CBE7C}"/>
              </a:ext>
            </a:extLst>
          </p:cNvPr>
          <p:cNvSpPr/>
          <p:nvPr/>
        </p:nvSpPr>
        <p:spPr>
          <a:xfrm rot="10800000">
            <a:off x="5825450" y="3450485"/>
            <a:ext cx="550416" cy="319596"/>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右 46">
            <a:extLst>
              <a:ext uri="{FF2B5EF4-FFF2-40B4-BE49-F238E27FC236}">
                <a16:creationId xmlns:a16="http://schemas.microsoft.com/office/drawing/2014/main" id="{EA399E69-F360-AD76-CA31-C791462DF3B9}"/>
              </a:ext>
            </a:extLst>
          </p:cNvPr>
          <p:cNvSpPr/>
          <p:nvPr/>
        </p:nvSpPr>
        <p:spPr>
          <a:xfrm>
            <a:off x="5868082" y="3880680"/>
            <a:ext cx="550416" cy="31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47">
            <a:extLst>
              <a:ext uri="{FF2B5EF4-FFF2-40B4-BE49-F238E27FC236}">
                <a16:creationId xmlns:a16="http://schemas.microsoft.com/office/drawing/2014/main" id="{716CF65A-9486-F48F-5A01-60185C8902B6}"/>
              </a:ext>
            </a:extLst>
          </p:cNvPr>
          <p:cNvSpPr/>
          <p:nvPr/>
        </p:nvSpPr>
        <p:spPr>
          <a:xfrm rot="1998044">
            <a:off x="2620612" y="2402921"/>
            <a:ext cx="550416" cy="319596"/>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右 48">
            <a:extLst>
              <a:ext uri="{FF2B5EF4-FFF2-40B4-BE49-F238E27FC236}">
                <a16:creationId xmlns:a16="http://schemas.microsoft.com/office/drawing/2014/main" id="{70A90913-1019-9F83-9F61-B27F57FA18F1}"/>
              </a:ext>
            </a:extLst>
          </p:cNvPr>
          <p:cNvSpPr/>
          <p:nvPr/>
        </p:nvSpPr>
        <p:spPr>
          <a:xfrm rot="12798044">
            <a:off x="2601100" y="2815361"/>
            <a:ext cx="550416" cy="31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775728E1-B7FA-15FC-114B-98BE4204EEDE}"/>
              </a:ext>
            </a:extLst>
          </p:cNvPr>
          <p:cNvSpPr/>
          <p:nvPr/>
        </p:nvSpPr>
        <p:spPr>
          <a:xfrm rot="19486915">
            <a:off x="2691634" y="4529494"/>
            <a:ext cx="550416" cy="323663"/>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右 50">
            <a:extLst>
              <a:ext uri="{FF2B5EF4-FFF2-40B4-BE49-F238E27FC236}">
                <a16:creationId xmlns:a16="http://schemas.microsoft.com/office/drawing/2014/main" id="{6A513B6F-FC7A-DD05-A600-5F59F1E2DB72}"/>
              </a:ext>
            </a:extLst>
          </p:cNvPr>
          <p:cNvSpPr/>
          <p:nvPr/>
        </p:nvSpPr>
        <p:spPr>
          <a:xfrm rot="8686915">
            <a:off x="2672122" y="4941934"/>
            <a:ext cx="550416" cy="323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右 51">
            <a:extLst>
              <a:ext uri="{FF2B5EF4-FFF2-40B4-BE49-F238E27FC236}">
                <a16:creationId xmlns:a16="http://schemas.microsoft.com/office/drawing/2014/main" id="{2B7F29B3-096E-ACCF-2E59-A375EB480A80}"/>
              </a:ext>
            </a:extLst>
          </p:cNvPr>
          <p:cNvSpPr/>
          <p:nvPr/>
        </p:nvSpPr>
        <p:spPr>
          <a:xfrm rot="12889231">
            <a:off x="5826931" y="4520616"/>
            <a:ext cx="550416" cy="369531"/>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右 52">
            <a:extLst>
              <a:ext uri="{FF2B5EF4-FFF2-40B4-BE49-F238E27FC236}">
                <a16:creationId xmlns:a16="http://schemas.microsoft.com/office/drawing/2014/main" id="{6624F8D6-72BB-223D-9AD9-43E56FAD0FC5}"/>
              </a:ext>
            </a:extLst>
          </p:cNvPr>
          <p:cNvSpPr/>
          <p:nvPr/>
        </p:nvSpPr>
        <p:spPr>
          <a:xfrm rot="2089231">
            <a:off x="5807419" y="4933056"/>
            <a:ext cx="550416" cy="3695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右 53">
            <a:extLst>
              <a:ext uri="{FF2B5EF4-FFF2-40B4-BE49-F238E27FC236}">
                <a16:creationId xmlns:a16="http://schemas.microsoft.com/office/drawing/2014/main" id="{990BDFD0-D34F-FF47-1DF3-4E1A60F80C45}"/>
              </a:ext>
            </a:extLst>
          </p:cNvPr>
          <p:cNvSpPr/>
          <p:nvPr/>
        </p:nvSpPr>
        <p:spPr>
          <a:xfrm rot="8623081">
            <a:off x="5762627" y="2304694"/>
            <a:ext cx="550416" cy="432314"/>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805F8F9E-6030-2098-7566-FD9E3366A944}"/>
              </a:ext>
            </a:extLst>
          </p:cNvPr>
          <p:cNvSpPr/>
          <p:nvPr/>
        </p:nvSpPr>
        <p:spPr>
          <a:xfrm rot="19423081">
            <a:off x="5867403" y="2805911"/>
            <a:ext cx="550416" cy="4323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4CE97833-61A9-4299-746F-801886404D47}"/>
              </a:ext>
            </a:extLst>
          </p:cNvPr>
          <p:cNvCxnSpPr>
            <a:cxnSpLocks/>
          </p:cNvCxnSpPr>
          <p:nvPr/>
        </p:nvCxnSpPr>
        <p:spPr>
          <a:xfrm>
            <a:off x="1892643" y="3846513"/>
            <a:ext cx="1970843" cy="34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41A27052-BF8E-27A5-6F77-C4A54DDB94B9}"/>
              </a:ext>
            </a:extLst>
          </p:cNvPr>
          <p:cNvCxnSpPr>
            <a:cxnSpLocks/>
          </p:cNvCxnSpPr>
          <p:nvPr/>
        </p:nvCxnSpPr>
        <p:spPr>
          <a:xfrm flipV="1">
            <a:off x="1894123" y="4178454"/>
            <a:ext cx="2013751" cy="153384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70530D45-3F79-F51F-D62D-9EC991AF980F}"/>
              </a:ext>
            </a:extLst>
          </p:cNvPr>
          <p:cNvCxnSpPr>
            <a:cxnSpLocks/>
          </p:cNvCxnSpPr>
          <p:nvPr/>
        </p:nvCxnSpPr>
        <p:spPr>
          <a:xfrm flipV="1">
            <a:off x="4993909" y="2093682"/>
            <a:ext cx="2013751" cy="153384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DD107639-C87B-CACE-0AC1-871C59DE4567}"/>
              </a:ext>
            </a:extLst>
          </p:cNvPr>
          <p:cNvCxnSpPr>
            <a:cxnSpLocks/>
          </p:cNvCxnSpPr>
          <p:nvPr/>
        </p:nvCxnSpPr>
        <p:spPr>
          <a:xfrm>
            <a:off x="5090084" y="3839115"/>
            <a:ext cx="1970843" cy="34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C56E63E0-00E1-E7BD-A1F7-6E81F540E662}"/>
              </a:ext>
            </a:extLst>
          </p:cNvPr>
          <p:cNvCxnSpPr>
            <a:cxnSpLocks/>
          </p:cNvCxnSpPr>
          <p:nvPr/>
        </p:nvCxnSpPr>
        <p:spPr>
          <a:xfrm>
            <a:off x="1886725" y="2100571"/>
            <a:ext cx="1976761" cy="13410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5A22750-8DF8-0867-8EEC-D02088A96887}"/>
              </a:ext>
            </a:extLst>
          </p:cNvPr>
          <p:cNvCxnSpPr>
            <a:cxnSpLocks/>
          </p:cNvCxnSpPr>
          <p:nvPr/>
        </p:nvCxnSpPr>
        <p:spPr>
          <a:xfrm>
            <a:off x="5101922" y="4232692"/>
            <a:ext cx="1976761" cy="13410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42A61C3F-321C-C43F-76AC-68870D54CFF2}"/>
              </a:ext>
            </a:extLst>
          </p:cNvPr>
          <p:cNvSpPr/>
          <p:nvPr/>
        </p:nvSpPr>
        <p:spPr>
          <a:xfrm>
            <a:off x="791121" y="4947812"/>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kumimoji="1" lang="en-US" altLang="ja-JP" dirty="0"/>
          </a:p>
          <a:p>
            <a:pPr algn="ctr"/>
            <a:endParaRPr lang="en-US" altLang="ja-JP" dirty="0"/>
          </a:p>
          <a:p>
            <a:pPr algn="ctr"/>
            <a:endParaRPr kumimoji="1" lang="en-US" altLang="ja-JP" dirty="0"/>
          </a:p>
          <a:p>
            <a:pPr algn="ctr"/>
            <a:r>
              <a:rPr lang="ja-JP" altLang="en-US" dirty="0">
                <a:latin typeface="ＭＳ Ｐゴシック" panose="020B0600070205080204" pitchFamily="50" charset="-128"/>
                <a:ea typeface="ＭＳ Ｐゴシック" panose="020B0600070205080204" pitchFamily="50" charset="-128"/>
              </a:rPr>
              <a:t>クライアント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7" name="正方形/長方形 66">
            <a:extLst>
              <a:ext uri="{FF2B5EF4-FFF2-40B4-BE49-F238E27FC236}">
                <a16:creationId xmlns:a16="http://schemas.microsoft.com/office/drawing/2014/main" id="{6660DDB1-CF22-96FA-72E6-7177609B8D22}"/>
              </a:ext>
            </a:extLst>
          </p:cNvPr>
          <p:cNvSpPr/>
          <p:nvPr/>
        </p:nvSpPr>
        <p:spPr>
          <a:xfrm>
            <a:off x="866581" y="5043062"/>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FFE61559-1B5A-590F-B0A0-D01179BCF46C}"/>
              </a:ext>
            </a:extLst>
          </p:cNvPr>
          <p:cNvCxnSpPr/>
          <p:nvPr/>
        </p:nvCxnSpPr>
        <p:spPr>
          <a:xfrm>
            <a:off x="790381" y="5814587"/>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A414DB2-8CDF-EA6F-64D4-CD55CBA90D57}"/>
              </a:ext>
            </a:extLst>
          </p:cNvPr>
          <p:cNvCxnSpPr/>
          <p:nvPr/>
        </p:nvCxnSpPr>
        <p:spPr>
          <a:xfrm>
            <a:off x="780856" y="6252737"/>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9B1E554B-CE62-A4BE-F889-92B037FB5F0E}"/>
              </a:ext>
            </a:extLst>
          </p:cNvPr>
          <p:cNvSpPr/>
          <p:nvPr/>
        </p:nvSpPr>
        <p:spPr>
          <a:xfrm>
            <a:off x="6977911" y="1358304"/>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kumimoji="1" lang="en-US" altLang="ja-JP" dirty="0"/>
          </a:p>
          <a:p>
            <a:pPr algn="ctr"/>
            <a:endParaRPr lang="en-US" altLang="ja-JP" dirty="0"/>
          </a:p>
          <a:p>
            <a:pPr algn="ctr"/>
            <a:endParaRPr kumimoji="1" lang="en-US" altLang="ja-JP" dirty="0"/>
          </a:p>
          <a:p>
            <a:pPr algn="ctr"/>
            <a:r>
              <a:rPr lang="ja-JP" altLang="en-US" dirty="0">
                <a:latin typeface="ＭＳ Ｐゴシック" panose="020B0600070205080204" pitchFamily="50" charset="-128"/>
                <a:ea typeface="ＭＳ Ｐゴシック" panose="020B0600070205080204" pitchFamily="50" charset="-128"/>
              </a:rPr>
              <a:t>クライアント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1" name="正方形/長方形 70">
            <a:extLst>
              <a:ext uri="{FF2B5EF4-FFF2-40B4-BE49-F238E27FC236}">
                <a16:creationId xmlns:a16="http://schemas.microsoft.com/office/drawing/2014/main" id="{97446CC1-508F-B2A0-00AE-B3C329EB40FA}"/>
              </a:ext>
            </a:extLst>
          </p:cNvPr>
          <p:cNvSpPr/>
          <p:nvPr/>
        </p:nvSpPr>
        <p:spPr>
          <a:xfrm>
            <a:off x="7053371" y="1453554"/>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a:extLst>
              <a:ext uri="{FF2B5EF4-FFF2-40B4-BE49-F238E27FC236}">
                <a16:creationId xmlns:a16="http://schemas.microsoft.com/office/drawing/2014/main" id="{50C46826-0E06-10F3-6CE2-21AF37766295}"/>
              </a:ext>
            </a:extLst>
          </p:cNvPr>
          <p:cNvCxnSpPr/>
          <p:nvPr/>
        </p:nvCxnSpPr>
        <p:spPr>
          <a:xfrm>
            <a:off x="6977171" y="2225079"/>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5B1DD292-74F7-C24A-03BD-C34AB7D39620}"/>
              </a:ext>
            </a:extLst>
          </p:cNvPr>
          <p:cNvCxnSpPr/>
          <p:nvPr/>
        </p:nvCxnSpPr>
        <p:spPr>
          <a:xfrm>
            <a:off x="6967646" y="2663229"/>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FF5A8950-C78A-D648-7F8C-CF6AA61DD0E3}"/>
              </a:ext>
            </a:extLst>
          </p:cNvPr>
          <p:cNvSpPr/>
          <p:nvPr/>
        </p:nvSpPr>
        <p:spPr>
          <a:xfrm>
            <a:off x="6977911" y="3089830"/>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kumimoji="1" lang="en-US" altLang="ja-JP" dirty="0"/>
          </a:p>
          <a:p>
            <a:pPr algn="ctr"/>
            <a:endParaRPr lang="en-US" altLang="ja-JP" dirty="0"/>
          </a:p>
          <a:p>
            <a:pPr algn="ctr"/>
            <a:endParaRPr kumimoji="1" lang="en-US" altLang="ja-JP" dirty="0"/>
          </a:p>
          <a:p>
            <a:pPr algn="ctr"/>
            <a:r>
              <a:rPr lang="ja-JP" altLang="en-US" dirty="0">
                <a:latin typeface="ＭＳ Ｐゴシック" panose="020B0600070205080204" pitchFamily="50" charset="-128"/>
                <a:ea typeface="ＭＳ Ｐゴシック" panose="020B0600070205080204" pitchFamily="50" charset="-128"/>
              </a:rPr>
              <a:t>クライアント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5" name="正方形/長方形 74">
            <a:extLst>
              <a:ext uri="{FF2B5EF4-FFF2-40B4-BE49-F238E27FC236}">
                <a16:creationId xmlns:a16="http://schemas.microsoft.com/office/drawing/2014/main" id="{9DED745D-5960-A6C4-0AC3-EBEE20B25673}"/>
              </a:ext>
            </a:extLst>
          </p:cNvPr>
          <p:cNvSpPr/>
          <p:nvPr/>
        </p:nvSpPr>
        <p:spPr>
          <a:xfrm>
            <a:off x="7053371" y="3185080"/>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DDE98848-A1FF-D391-107E-269DB3FE7980}"/>
              </a:ext>
            </a:extLst>
          </p:cNvPr>
          <p:cNvCxnSpPr/>
          <p:nvPr/>
        </p:nvCxnSpPr>
        <p:spPr>
          <a:xfrm>
            <a:off x="6977171" y="3956605"/>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270FF5D1-8741-8214-2832-7CCF4723509D}"/>
              </a:ext>
            </a:extLst>
          </p:cNvPr>
          <p:cNvCxnSpPr/>
          <p:nvPr/>
        </p:nvCxnSpPr>
        <p:spPr>
          <a:xfrm>
            <a:off x="6967646" y="4394755"/>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正方形/長方形 77">
            <a:extLst>
              <a:ext uri="{FF2B5EF4-FFF2-40B4-BE49-F238E27FC236}">
                <a16:creationId xmlns:a16="http://schemas.microsoft.com/office/drawing/2014/main" id="{73D0A5A5-2A66-067B-70E5-044DA78538A7}"/>
              </a:ext>
            </a:extLst>
          </p:cNvPr>
          <p:cNvSpPr/>
          <p:nvPr/>
        </p:nvSpPr>
        <p:spPr>
          <a:xfrm>
            <a:off x="7007095" y="4850536"/>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kumimoji="1" lang="en-US" altLang="ja-JP" dirty="0"/>
          </a:p>
          <a:p>
            <a:pPr algn="ctr"/>
            <a:endParaRPr lang="en-US" altLang="ja-JP" dirty="0"/>
          </a:p>
          <a:p>
            <a:pPr algn="ctr"/>
            <a:endParaRPr kumimoji="1" lang="en-US" altLang="ja-JP" dirty="0"/>
          </a:p>
          <a:p>
            <a:pPr algn="ctr"/>
            <a:r>
              <a:rPr lang="ja-JP" altLang="en-US" dirty="0">
                <a:latin typeface="ＭＳ Ｐゴシック" panose="020B0600070205080204" pitchFamily="50" charset="-128"/>
                <a:ea typeface="ＭＳ Ｐゴシック" panose="020B0600070205080204" pitchFamily="50" charset="-128"/>
              </a:rPr>
              <a:t>クライアント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9" name="正方形/長方形 78">
            <a:extLst>
              <a:ext uri="{FF2B5EF4-FFF2-40B4-BE49-F238E27FC236}">
                <a16:creationId xmlns:a16="http://schemas.microsoft.com/office/drawing/2014/main" id="{05903F20-1909-A4E1-CAC1-6654738122C4}"/>
              </a:ext>
            </a:extLst>
          </p:cNvPr>
          <p:cNvSpPr/>
          <p:nvPr/>
        </p:nvSpPr>
        <p:spPr>
          <a:xfrm>
            <a:off x="7082555" y="4945786"/>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a:extLst>
              <a:ext uri="{FF2B5EF4-FFF2-40B4-BE49-F238E27FC236}">
                <a16:creationId xmlns:a16="http://schemas.microsoft.com/office/drawing/2014/main" id="{5D94CAC1-B7E6-F41D-F558-DB4A933BEDA3}"/>
              </a:ext>
            </a:extLst>
          </p:cNvPr>
          <p:cNvCxnSpPr/>
          <p:nvPr/>
        </p:nvCxnSpPr>
        <p:spPr>
          <a:xfrm>
            <a:off x="7006355" y="5717311"/>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3852BCE4-286E-112F-4E0C-057117AF80C9}"/>
              </a:ext>
            </a:extLst>
          </p:cNvPr>
          <p:cNvCxnSpPr/>
          <p:nvPr/>
        </p:nvCxnSpPr>
        <p:spPr>
          <a:xfrm>
            <a:off x="6996830" y="6155461"/>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023268A-1D85-AF88-92FD-81D43BD19A0D}"/>
              </a:ext>
            </a:extLst>
          </p:cNvPr>
          <p:cNvCxnSpPr>
            <a:cxnSpLocks/>
          </p:cNvCxnSpPr>
          <p:nvPr/>
        </p:nvCxnSpPr>
        <p:spPr>
          <a:xfrm flipV="1">
            <a:off x="4532365" y="1478604"/>
            <a:ext cx="0" cy="8786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思考の吹き出し: 雲形 83">
            <a:extLst>
              <a:ext uri="{FF2B5EF4-FFF2-40B4-BE49-F238E27FC236}">
                <a16:creationId xmlns:a16="http://schemas.microsoft.com/office/drawing/2014/main" id="{E040552A-2966-9412-22DF-99AE81D13AB7}"/>
              </a:ext>
            </a:extLst>
          </p:cNvPr>
          <p:cNvSpPr/>
          <p:nvPr/>
        </p:nvSpPr>
        <p:spPr>
          <a:xfrm>
            <a:off x="2976664" y="340468"/>
            <a:ext cx="3083668" cy="1089498"/>
          </a:xfrm>
          <a:prstGeom prst="cloudCallout">
            <a:avLst>
              <a:gd name="adj1" fmla="val 618"/>
              <a:gd name="adj2" fmla="val 54419"/>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インターネット</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en-US" altLang="ja-JP" sz="2400" dirty="0">
                <a:latin typeface="ＭＳ Ｐゴシック" panose="020B0600070205080204" pitchFamily="50" charset="-128"/>
                <a:ea typeface="ＭＳ Ｐゴシック" panose="020B0600070205080204" pitchFamily="50" charset="-128"/>
              </a:rPr>
              <a:t>WWW</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85" name="吹き出し: 線 84">
            <a:extLst>
              <a:ext uri="{FF2B5EF4-FFF2-40B4-BE49-F238E27FC236}">
                <a16:creationId xmlns:a16="http://schemas.microsoft.com/office/drawing/2014/main" id="{D86B5BC7-E755-4CAC-DBDE-F421A7A92487}"/>
              </a:ext>
            </a:extLst>
          </p:cNvPr>
          <p:cNvSpPr/>
          <p:nvPr/>
        </p:nvSpPr>
        <p:spPr>
          <a:xfrm>
            <a:off x="9105088" y="4289898"/>
            <a:ext cx="2217907" cy="972766"/>
          </a:xfrm>
          <a:prstGeom prst="borderCallout1">
            <a:avLst>
              <a:gd name="adj1" fmla="val 51750"/>
              <a:gd name="adj2" fmla="val 1"/>
              <a:gd name="adj3" fmla="val 45500"/>
              <a:gd name="adj4" fmla="val -130438"/>
            </a:avLst>
          </a:prstGeom>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ID,PW</a:t>
            </a:r>
            <a:r>
              <a:rPr kumimoji="1" lang="ja-JP" altLang="en-US" dirty="0">
                <a:latin typeface="ＭＳ Ｐゴシック" panose="020B0600070205080204" pitchFamily="50" charset="-128"/>
                <a:ea typeface="ＭＳ Ｐゴシック" panose="020B0600070205080204" pitchFamily="50" charset="-128"/>
              </a:rPr>
              <a:t>を入れたよ</a:t>
            </a:r>
            <a:endParaRPr kumimoji="1" lang="en-US" altLang="ja-JP"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使わせて！</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86" name="吹き出し: 線 85">
            <a:extLst>
              <a:ext uri="{FF2B5EF4-FFF2-40B4-BE49-F238E27FC236}">
                <a16:creationId xmlns:a16="http://schemas.microsoft.com/office/drawing/2014/main" id="{3E3F5C93-C7D7-7501-5DB7-5DFE954F2A92}"/>
              </a:ext>
            </a:extLst>
          </p:cNvPr>
          <p:cNvSpPr/>
          <p:nvPr/>
        </p:nvSpPr>
        <p:spPr>
          <a:xfrm>
            <a:off x="4520118" y="5697166"/>
            <a:ext cx="2217907" cy="972766"/>
          </a:xfrm>
          <a:prstGeom prst="borderCallout1">
            <a:avLst>
              <a:gd name="adj1" fmla="val -1250"/>
              <a:gd name="adj2" fmla="val 50878"/>
              <a:gd name="adj3" fmla="val -55500"/>
              <a:gd name="adj4" fmla="val 66930"/>
            </a:avLst>
          </a:prstGeom>
          <a:solidFill>
            <a:srgbClr val="FF0000"/>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ID,PW</a:t>
            </a:r>
            <a:r>
              <a:rPr kumimoji="1" lang="ja-JP" altLang="en-US" dirty="0">
                <a:latin typeface="ＭＳ Ｐゴシック" panose="020B0600070205080204" pitchFamily="50" charset="-128"/>
                <a:ea typeface="ＭＳ Ｐゴシック" panose="020B0600070205080204" pitchFamily="50" charset="-128"/>
              </a:rPr>
              <a:t>を確認した</a:t>
            </a:r>
            <a:endParaRPr kumimoji="1" lang="en-US" altLang="ja-JP"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使っていいよ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87" name="吹き出し: 線 86">
            <a:extLst>
              <a:ext uri="{FF2B5EF4-FFF2-40B4-BE49-F238E27FC236}">
                <a16:creationId xmlns:a16="http://schemas.microsoft.com/office/drawing/2014/main" id="{8D89F1B3-A4D4-F9E3-1BEB-B067CE3C3EE5}"/>
              </a:ext>
            </a:extLst>
          </p:cNvPr>
          <p:cNvSpPr/>
          <p:nvPr/>
        </p:nvSpPr>
        <p:spPr>
          <a:xfrm>
            <a:off x="6854757" y="123217"/>
            <a:ext cx="2804809" cy="972766"/>
          </a:xfrm>
          <a:prstGeom prst="borderCallout1">
            <a:avLst>
              <a:gd name="adj1" fmla="val 100750"/>
              <a:gd name="adj2" fmla="val 1755"/>
              <a:gd name="adj3" fmla="val 226500"/>
              <a:gd name="adj4" fmla="val -28684"/>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インターネットに繋いで！</a:t>
            </a:r>
          </a:p>
        </p:txBody>
      </p:sp>
      <p:sp>
        <p:nvSpPr>
          <p:cNvPr id="89" name="矢印: 右 88">
            <a:extLst>
              <a:ext uri="{FF2B5EF4-FFF2-40B4-BE49-F238E27FC236}">
                <a16:creationId xmlns:a16="http://schemas.microsoft.com/office/drawing/2014/main" id="{C1F13C5A-FCDC-F2E3-44E4-FB06616E1948}"/>
              </a:ext>
            </a:extLst>
          </p:cNvPr>
          <p:cNvSpPr/>
          <p:nvPr/>
        </p:nvSpPr>
        <p:spPr>
          <a:xfrm rot="8623081">
            <a:off x="5705528" y="2137357"/>
            <a:ext cx="710261" cy="664648"/>
          </a:xfrm>
          <a:prstGeom prst="rightArrow">
            <a:avLst/>
          </a:prstGeom>
          <a:solidFill>
            <a:srgbClr val="006C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矢印: 右 90">
            <a:extLst>
              <a:ext uri="{FF2B5EF4-FFF2-40B4-BE49-F238E27FC236}">
                <a16:creationId xmlns:a16="http://schemas.microsoft.com/office/drawing/2014/main" id="{82593C55-38CB-33F2-A5CE-936856BE199A}"/>
              </a:ext>
            </a:extLst>
          </p:cNvPr>
          <p:cNvSpPr/>
          <p:nvPr/>
        </p:nvSpPr>
        <p:spPr>
          <a:xfrm rot="16200000">
            <a:off x="3841239" y="1550722"/>
            <a:ext cx="710261" cy="664648"/>
          </a:xfrm>
          <a:prstGeom prst="rightArrow">
            <a:avLst/>
          </a:prstGeom>
          <a:solidFill>
            <a:srgbClr val="006C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矢印: 右 91">
            <a:extLst>
              <a:ext uri="{FF2B5EF4-FFF2-40B4-BE49-F238E27FC236}">
                <a16:creationId xmlns:a16="http://schemas.microsoft.com/office/drawing/2014/main" id="{0B672A46-D97F-3633-1673-83AD63F85727}"/>
              </a:ext>
            </a:extLst>
          </p:cNvPr>
          <p:cNvSpPr/>
          <p:nvPr/>
        </p:nvSpPr>
        <p:spPr>
          <a:xfrm rot="5400000">
            <a:off x="4607415" y="1577863"/>
            <a:ext cx="710261" cy="664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矢印: 右 92">
            <a:extLst>
              <a:ext uri="{FF2B5EF4-FFF2-40B4-BE49-F238E27FC236}">
                <a16:creationId xmlns:a16="http://schemas.microsoft.com/office/drawing/2014/main" id="{910E2F59-5A58-8751-BD5A-2EF9CD71A80A}"/>
              </a:ext>
            </a:extLst>
          </p:cNvPr>
          <p:cNvSpPr/>
          <p:nvPr/>
        </p:nvSpPr>
        <p:spPr>
          <a:xfrm rot="19578770">
            <a:off x="5849580" y="2757398"/>
            <a:ext cx="710261" cy="6646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488882908"/>
      </p:ext>
    </p:extLst>
  </p:cSld>
  <p:clrMapOvr>
    <a:masterClrMapping/>
  </p:clrMapOvr>
  <mc:AlternateContent xmlns:mc="http://schemas.openxmlformats.org/markup-compatibility/2006" xmlns:p14="http://schemas.microsoft.com/office/powerpoint/2010/main">
    <mc:Choice Requires="p14">
      <p:transition spd="slow" p14:dur="2000" advTm="126187"/>
    </mc:Choice>
    <mc:Fallback xmlns="">
      <p:transition spd="slow" advTm="1261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1" nodeType="click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8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9"/>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9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9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animBg="1"/>
      <p:bldP spid="25" grpId="0" animBg="1"/>
      <p:bldP spid="44" grpId="0" animBg="1"/>
      <p:bldP spid="45" grpId="0" animBg="1"/>
      <p:bldP spid="46" grpId="0" animBg="1"/>
      <p:bldP spid="47" grpId="0" animBg="1"/>
      <p:bldP spid="48" grpId="0" animBg="1"/>
      <p:bldP spid="49" grpId="0" animBg="1"/>
      <p:bldP spid="50" grpId="0" animBg="1"/>
      <p:bldP spid="51" grpId="0" animBg="1"/>
      <p:bldP spid="52" grpId="1" animBg="1"/>
      <p:bldP spid="53" grpId="1" animBg="1"/>
      <p:bldP spid="54" grpId="0" animBg="1"/>
      <p:bldP spid="55" grpId="0" animBg="1"/>
      <p:bldP spid="66" grpId="0" animBg="1"/>
      <p:bldP spid="67" grpId="0" animBg="1"/>
      <p:bldP spid="70" grpId="0" animBg="1"/>
      <p:bldP spid="71" grpId="0" animBg="1"/>
      <p:bldP spid="74" grpId="0" animBg="1"/>
      <p:bldP spid="75" grpId="0" animBg="1"/>
      <p:bldP spid="78" grpId="0" animBg="1"/>
      <p:bldP spid="79" grpId="0" animBg="1"/>
      <p:bldP spid="84" grpId="0" animBg="1"/>
      <p:bldP spid="85" grpId="0" animBg="1"/>
      <p:bldP spid="86" grpId="0" animBg="1"/>
      <p:bldP spid="87" grpId="0" animBg="1"/>
      <p:bldP spid="89"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93CF22C-E7CE-1012-093B-47A97DD50D4F}"/>
              </a:ext>
            </a:extLst>
          </p:cNvPr>
          <p:cNvSpPr/>
          <p:nvPr/>
        </p:nvSpPr>
        <p:spPr>
          <a:xfrm>
            <a:off x="321296" y="1481586"/>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kumimoji="1" lang="en-US" altLang="ja-JP" dirty="0"/>
          </a:p>
          <a:p>
            <a:pPr algn="ctr"/>
            <a:endParaRPr lang="en-US" altLang="ja-JP" dirty="0"/>
          </a:p>
          <a:p>
            <a:pPr algn="ctr"/>
            <a:endParaRPr kumimoji="1" lang="en-US" altLang="ja-JP" dirty="0"/>
          </a:p>
          <a:p>
            <a:pPr algn="ctr"/>
            <a:r>
              <a:rPr lang="ja-JP" altLang="en-US" dirty="0"/>
              <a:t>ファイル</a:t>
            </a:r>
            <a:endParaRPr kumimoji="1" lang="en-US" altLang="ja-JP" dirty="0"/>
          </a:p>
        </p:txBody>
      </p:sp>
      <p:sp>
        <p:nvSpPr>
          <p:cNvPr id="18" name="正方形/長方形 17">
            <a:extLst>
              <a:ext uri="{FF2B5EF4-FFF2-40B4-BE49-F238E27FC236}">
                <a16:creationId xmlns:a16="http://schemas.microsoft.com/office/drawing/2014/main" id="{2D5FAF2E-5414-6D09-AF18-B6C2A25EE04E}"/>
              </a:ext>
            </a:extLst>
          </p:cNvPr>
          <p:cNvSpPr/>
          <p:nvPr/>
        </p:nvSpPr>
        <p:spPr>
          <a:xfrm>
            <a:off x="396756" y="1576836"/>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C5CA35A2-5EB0-D79F-3216-B161804C4C30}"/>
              </a:ext>
            </a:extLst>
          </p:cNvPr>
          <p:cNvCxnSpPr/>
          <p:nvPr/>
        </p:nvCxnSpPr>
        <p:spPr>
          <a:xfrm>
            <a:off x="320556" y="2348361"/>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89F69F3-1923-6171-8D35-75DE857CD3DE}"/>
              </a:ext>
            </a:extLst>
          </p:cNvPr>
          <p:cNvCxnSpPr/>
          <p:nvPr/>
        </p:nvCxnSpPr>
        <p:spPr>
          <a:xfrm>
            <a:off x="311031" y="2786511"/>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FCA2B21-8167-A1BA-DC90-9B2D294D2B7D}"/>
              </a:ext>
            </a:extLst>
          </p:cNvPr>
          <p:cNvSpPr/>
          <p:nvPr/>
        </p:nvSpPr>
        <p:spPr>
          <a:xfrm>
            <a:off x="330173" y="3239363"/>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lang="en-US" altLang="ja-JP"/>
          </a:p>
          <a:p>
            <a:pPr algn="ctr"/>
            <a:endParaRPr lang="en-US" altLang="ja-JP"/>
          </a:p>
          <a:p>
            <a:pPr algn="ctr"/>
            <a:endParaRPr lang="en-US" altLang="ja-JP"/>
          </a:p>
          <a:p>
            <a:pPr algn="ctr"/>
            <a:r>
              <a:rPr lang="ja-JP" altLang="en-US"/>
              <a:t>ファイル</a:t>
            </a:r>
            <a:endParaRPr lang="en-US" altLang="ja-JP" dirty="0"/>
          </a:p>
        </p:txBody>
      </p:sp>
      <p:sp>
        <p:nvSpPr>
          <p:cNvPr id="22" name="正方形/長方形 21">
            <a:extLst>
              <a:ext uri="{FF2B5EF4-FFF2-40B4-BE49-F238E27FC236}">
                <a16:creationId xmlns:a16="http://schemas.microsoft.com/office/drawing/2014/main" id="{22662C81-CD60-7D31-801D-2A8A362FB581}"/>
              </a:ext>
            </a:extLst>
          </p:cNvPr>
          <p:cNvSpPr/>
          <p:nvPr/>
        </p:nvSpPr>
        <p:spPr>
          <a:xfrm>
            <a:off x="405633" y="3334613"/>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4B76AF3D-433D-DA83-61CC-AF1F6CBB4AE3}"/>
              </a:ext>
            </a:extLst>
          </p:cNvPr>
          <p:cNvCxnSpPr/>
          <p:nvPr/>
        </p:nvCxnSpPr>
        <p:spPr>
          <a:xfrm>
            <a:off x="313379" y="4100662"/>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636CB3E-5BB5-EEBA-33EC-C2E87358B7B3}"/>
              </a:ext>
            </a:extLst>
          </p:cNvPr>
          <p:cNvCxnSpPr/>
          <p:nvPr/>
        </p:nvCxnSpPr>
        <p:spPr>
          <a:xfrm>
            <a:off x="303854" y="4538812"/>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矢印: 右 24">
            <a:extLst>
              <a:ext uri="{FF2B5EF4-FFF2-40B4-BE49-F238E27FC236}">
                <a16:creationId xmlns:a16="http://schemas.microsoft.com/office/drawing/2014/main" id="{01560007-1F7A-5C96-7930-67B7BC8D1B6D}"/>
              </a:ext>
            </a:extLst>
          </p:cNvPr>
          <p:cNvSpPr/>
          <p:nvPr/>
        </p:nvSpPr>
        <p:spPr>
          <a:xfrm>
            <a:off x="1919276" y="3628038"/>
            <a:ext cx="550416" cy="319596"/>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13E03D4E-1157-543D-3C26-0D54C21CC3A0}"/>
              </a:ext>
            </a:extLst>
          </p:cNvPr>
          <p:cNvSpPr/>
          <p:nvPr/>
        </p:nvSpPr>
        <p:spPr>
          <a:xfrm rot="10800000">
            <a:off x="1899764" y="4040478"/>
            <a:ext cx="550416" cy="31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EACEFE78-814F-A65B-8A8A-EA829B1DC451}"/>
              </a:ext>
            </a:extLst>
          </p:cNvPr>
          <p:cNvSpPr/>
          <p:nvPr/>
        </p:nvSpPr>
        <p:spPr>
          <a:xfrm rot="10800000">
            <a:off x="4769006" y="3619161"/>
            <a:ext cx="550416" cy="319596"/>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925EB6F6-9446-64B8-8AB2-D03E6BA58D04}"/>
              </a:ext>
            </a:extLst>
          </p:cNvPr>
          <p:cNvSpPr/>
          <p:nvPr/>
        </p:nvSpPr>
        <p:spPr>
          <a:xfrm>
            <a:off x="4838271" y="4049356"/>
            <a:ext cx="550416" cy="31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7A7D78A2-E15E-0165-F823-0F260A6C5A84}"/>
              </a:ext>
            </a:extLst>
          </p:cNvPr>
          <p:cNvSpPr/>
          <p:nvPr/>
        </p:nvSpPr>
        <p:spPr>
          <a:xfrm rot="2310395">
            <a:off x="1972542" y="2536086"/>
            <a:ext cx="550416" cy="319596"/>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41B904AD-C071-7C3E-5398-9936BDE5E617}"/>
              </a:ext>
            </a:extLst>
          </p:cNvPr>
          <p:cNvSpPr/>
          <p:nvPr/>
        </p:nvSpPr>
        <p:spPr>
          <a:xfrm rot="13110395">
            <a:off x="1953030" y="2948526"/>
            <a:ext cx="550416" cy="31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8FABC0EE-F8B7-1955-0986-044FABACCFDF}"/>
              </a:ext>
            </a:extLst>
          </p:cNvPr>
          <p:cNvSpPr/>
          <p:nvPr/>
        </p:nvSpPr>
        <p:spPr>
          <a:xfrm rot="19186756">
            <a:off x="1929300" y="4756047"/>
            <a:ext cx="620890" cy="323663"/>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3E37EDAC-10DC-8D10-CF3E-46A38C2E3598}"/>
              </a:ext>
            </a:extLst>
          </p:cNvPr>
          <p:cNvSpPr/>
          <p:nvPr/>
        </p:nvSpPr>
        <p:spPr>
          <a:xfrm rot="8194705">
            <a:off x="2006169" y="5184740"/>
            <a:ext cx="620891" cy="323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7E8E23E0-2F5A-D887-45D8-DD3EA6D1B864}"/>
              </a:ext>
            </a:extLst>
          </p:cNvPr>
          <p:cNvCxnSpPr>
            <a:cxnSpLocks/>
          </p:cNvCxnSpPr>
          <p:nvPr/>
        </p:nvCxnSpPr>
        <p:spPr>
          <a:xfrm>
            <a:off x="1448759" y="3970801"/>
            <a:ext cx="425958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6CEC66E-1ECC-B63B-121E-4C7182664276}"/>
              </a:ext>
            </a:extLst>
          </p:cNvPr>
          <p:cNvCxnSpPr>
            <a:cxnSpLocks/>
            <a:endCxn id="47" idx="1"/>
          </p:cNvCxnSpPr>
          <p:nvPr/>
        </p:nvCxnSpPr>
        <p:spPr>
          <a:xfrm flipV="1">
            <a:off x="1450239" y="2160763"/>
            <a:ext cx="4169396" cy="372021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1E4AF71-4B7C-CC3A-2300-CF5465D016A9}"/>
              </a:ext>
            </a:extLst>
          </p:cNvPr>
          <p:cNvCxnSpPr>
            <a:cxnSpLocks/>
          </p:cNvCxnSpPr>
          <p:nvPr/>
        </p:nvCxnSpPr>
        <p:spPr>
          <a:xfrm>
            <a:off x="1442841" y="2269247"/>
            <a:ext cx="4309889" cy="34746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738BD869-9667-25B3-AFE9-52D8CAA917D0}"/>
              </a:ext>
            </a:extLst>
          </p:cNvPr>
          <p:cNvSpPr/>
          <p:nvPr/>
        </p:nvSpPr>
        <p:spPr>
          <a:xfrm>
            <a:off x="347237" y="5116488"/>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lang="en-US" altLang="ja-JP" dirty="0"/>
          </a:p>
          <a:p>
            <a:pPr algn="ctr"/>
            <a:endParaRPr lang="en-US" altLang="ja-JP" dirty="0"/>
          </a:p>
          <a:p>
            <a:pPr algn="ctr"/>
            <a:endParaRPr lang="en-US" altLang="ja-JP" dirty="0"/>
          </a:p>
          <a:p>
            <a:pPr algn="ctr"/>
            <a:r>
              <a:rPr lang="ja-JP" altLang="en-US" dirty="0"/>
              <a:t>ファイル</a:t>
            </a:r>
            <a:endParaRPr lang="en-US" altLang="ja-JP" dirty="0"/>
          </a:p>
        </p:txBody>
      </p:sp>
      <p:sp>
        <p:nvSpPr>
          <p:cNvPr id="44" name="正方形/長方形 43">
            <a:extLst>
              <a:ext uri="{FF2B5EF4-FFF2-40B4-BE49-F238E27FC236}">
                <a16:creationId xmlns:a16="http://schemas.microsoft.com/office/drawing/2014/main" id="{E7F86288-081F-290D-28AE-A5193B690112}"/>
              </a:ext>
            </a:extLst>
          </p:cNvPr>
          <p:cNvSpPr/>
          <p:nvPr/>
        </p:nvSpPr>
        <p:spPr>
          <a:xfrm>
            <a:off x="422697" y="5211738"/>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32951F28-E7D8-2C6D-17CB-FDEF39837AD5}"/>
              </a:ext>
            </a:extLst>
          </p:cNvPr>
          <p:cNvCxnSpPr/>
          <p:nvPr/>
        </p:nvCxnSpPr>
        <p:spPr>
          <a:xfrm>
            <a:off x="346497" y="5983263"/>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4161769A-29D4-415D-3D6F-F012921EE153}"/>
              </a:ext>
            </a:extLst>
          </p:cNvPr>
          <p:cNvCxnSpPr/>
          <p:nvPr/>
        </p:nvCxnSpPr>
        <p:spPr>
          <a:xfrm>
            <a:off x="336972" y="6421413"/>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F7BCDC21-61BF-0271-E83F-EF9E456D777A}"/>
              </a:ext>
            </a:extLst>
          </p:cNvPr>
          <p:cNvSpPr/>
          <p:nvPr/>
        </p:nvSpPr>
        <p:spPr>
          <a:xfrm>
            <a:off x="5619635" y="1482592"/>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lang="en-US" altLang="ja-JP" dirty="0"/>
          </a:p>
          <a:p>
            <a:pPr algn="ctr"/>
            <a:endParaRPr lang="en-US" altLang="ja-JP" dirty="0"/>
          </a:p>
          <a:p>
            <a:pPr algn="ctr"/>
            <a:endParaRPr lang="en-US" altLang="ja-JP" dirty="0"/>
          </a:p>
          <a:p>
            <a:pPr algn="ctr"/>
            <a:r>
              <a:rPr lang="ja-JP" altLang="en-US" dirty="0"/>
              <a:t>ファイル</a:t>
            </a:r>
            <a:endParaRPr lang="en-US" altLang="ja-JP" dirty="0"/>
          </a:p>
        </p:txBody>
      </p:sp>
      <p:sp>
        <p:nvSpPr>
          <p:cNvPr id="48" name="正方形/長方形 47">
            <a:extLst>
              <a:ext uri="{FF2B5EF4-FFF2-40B4-BE49-F238E27FC236}">
                <a16:creationId xmlns:a16="http://schemas.microsoft.com/office/drawing/2014/main" id="{D406FF03-166D-9DB4-2D49-647E6B000867}"/>
              </a:ext>
            </a:extLst>
          </p:cNvPr>
          <p:cNvSpPr/>
          <p:nvPr/>
        </p:nvSpPr>
        <p:spPr>
          <a:xfrm>
            <a:off x="5695095" y="1577842"/>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a:extLst>
              <a:ext uri="{FF2B5EF4-FFF2-40B4-BE49-F238E27FC236}">
                <a16:creationId xmlns:a16="http://schemas.microsoft.com/office/drawing/2014/main" id="{F5449EB6-C664-588F-54C9-8C5328FCBF30}"/>
              </a:ext>
            </a:extLst>
          </p:cNvPr>
          <p:cNvCxnSpPr/>
          <p:nvPr/>
        </p:nvCxnSpPr>
        <p:spPr>
          <a:xfrm>
            <a:off x="5618895" y="2349367"/>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E943200-8776-9D7D-D52C-CA4BA8ED5333}"/>
              </a:ext>
            </a:extLst>
          </p:cNvPr>
          <p:cNvCxnSpPr/>
          <p:nvPr/>
        </p:nvCxnSpPr>
        <p:spPr>
          <a:xfrm>
            <a:off x="5609370" y="2787517"/>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2B0F4284-C699-B27F-DB86-B775497E232A}"/>
              </a:ext>
            </a:extLst>
          </p:cNvPr>
          <p:cNvSpPr/>
          <p:nvPr/>
        </p:nvSpPr>
        <p:spPr>
          <a:xfrm>
            <a:off x="5619635" y="3214118"/>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lang="en-US" altLang="ja-JP" dirty="0"/>
          </a:p>
          <a:p>
            <a:pPr algn="ctr"/>
            <a:endParaRPr lang="en-US" altLang="ja-JP" dirty="0"/>
          </a:p>
          <a:p>
            <a:pPr algn="ctr"/>
            <a:endParaRPr lang="en-US" altLang="ja-JP" dirty="0"/>
          </a:p>
          <a:p>
            <a:pPr algn="ctr"/>
            <a:r>
              <a:rPr lang="ja-JP" altLang="en-US" dirty="0"/>
              <a:t>ファイル</a:t>
            </a:r>
            <a:endParaRPr lang="en-US" altLang="ja-JP" dirty="0"/>
          </a:p>
        </p:txBody>
      </p:sp>
      <p:sp>
        <p:nvSpPr>
          <p:cNvPr id="52" name="正方形/長方形 51">
            <a:extLst>
              <a:ext uri="{FF2B5EF4-FFF2-40B4-BE49-F238E27FC236}">
                <a16:creationId xmlns:a16="http://schemas.microsoft.com/office/drawing/2014/main" id="{B2F48659-D250-1A53-AC4B-F5F9B52ABE17}"/>
              </a:ext>
            </a:extLst>
          </p:cNvPr>
          <p:cNvSpPr/>
          <p:nvPr/>
        </p:nvSpPr>
        <p:spPr>
          <a:xfrm>
            <a:off x="5695095" y="3309368"/>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6133E2ED-BEA9-CFED-9D2C-3E0C78DD4C57}"/>
              </a:ext>
            </a:extLst>
          </p:cNvPr>
          <p:cNvCxnSpPr/>
          <p:nvPr/>
        </p:nvCxnSpPr>
        <p:spPr>
          <a:xfrm>
            <a:off x="5618895" y="4080893"/>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A0358CD7-BC93-5E57-DC07-04A51A79398C}"/>
              </a:ext>
            </a:extLst>
          </p:cNvPr>
          <p:cNvCxnSpPr/>
          <p:nvPr/>
        </p:nvCxnSpPr>
        <p:spPr>
          <a:xfrm>
            <a:off x="5609370" y="4519043"/>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2A7362E7-F71E-599D-61D0-B16052893486}"/>
              </a:ext>
            </a:extLst>
          </p:cNvPr>
          <p:cNvSpPr/>
          <p:nvPr/>
        </p:nvSpPr>
        <p:spPr>
          <a:xfrm>
            <a:off x="5648819" y="4974824"/>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lang="en-US" altLang="ja-JP" dirty="0"/>
          </a:p>
          <a:p>
            <a:pPr algn="ctr"/>
            <a:endParaRPr lang="en-US" altLang="ja-JP" dirty="0"/>
          </a:p>
          <a:p>
            <a:pPr algn="ctr"/>
            <a:endParaRPr lang="en-US" altLang="ja-JP" dirty="0"/>
          </a:p>
          <a:p>
            <a:pPr algn="ctr"/>
            <a:r>
              <a:rPr lang="ja-JP" altLang="en-US" dirty="0"/>
              <a:t>ファイル</a:t>
            </a:r>
            <a:endParaRPr lang="en-US" altLang="ja-JP" dirty="0"/>
          </a:p>
        </p:txBody>
      </p:sp>
      <p:sp>
        <p:nvSpPr>
          <p:cNvPr id="56" name="正方形/長方形 55">
            <a:extLst>
              <a:ext uri="{FF2B5EF4-FFF2-40B4-BE49-F238E27FC236}">
                <a16:creationId xmlns:a16="http://schemas.microsoft.com/office/drawing/2014/main" id="{5D7BA15F-070B-B131-D922-05C87E89CF3E}"/>
              </a:ext>
            </a:extLst>
          </p:cNvPr>
          <p:cNvSpPr/>
          <p:nvPr/>
        </p:nvSpPr>
        <p:spPr>
          <a:xfrm>
            <a:off x="5724279" y="5070074"/>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89D32FA7-DC14-838B-74E8-CF625FB7FED1}"/>
              </a:ext>
            </a:extLst>
          </p:cNvPr>
          <p:cNvCxnSpPr/>
          <p:nvPr/>
        </p:nvCxnSpPr>
        <p:spPr>
          <a:xfrm>
            <a:off x="5648079" y="5841599"/>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7CB97E45-26A6-ED14-39E3-0175F0F3F48C}"/>
              </a:ext>
            </a:extLst>
          </p:cNvPr>
          <p:cNvCxnSpPr/>
          <p:nvPr/>
        </p:nvCxnSpPr>
        <p:spPr>
          <a:xfrm>
            <a:off x="5638554" y="6279749"/>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思考の吹き出し: 雲形 59">
            <a:extLst>
              <a:ext uri="{FF2B5EF4-FFF2-40B4-BE49-F238E27FC236}">
                <a16:creationId xmlns:a16="http://schemas.microsoft.com/office/drawing/2014/main" id="{2649B386-AB0F-1DD7-7538-C47AA1DC3084}"/>
              </a:ext>
            </a:extLst>
          </p:cNvPr>
          <p:cNvSpPr/>
          <p:nvPr/>
        </p:nvSpPr>
        <p:spPr>
          <a:xfrm>
            <a:off x="2627789" y="3030401"/>
            <a:ext cx="1953087" cy="1728029"/>
          </a:xfrm>
          <a:prstGeom prst="cloudCallout">
            <a:avLst>
              <a:gd name="adj1" fmla="val 5618"/>
              <a:gd name="adj2" fmla="val 41831"/>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インターネット</a:t>
            </a:r>
          </a:p>
        </p:txBody>
      </p:sp>
      <p:sp>
        <p:nvSpPr>
          <p:cNvPr id="67" name="コンテンツ プレースホルダー 2">
            <a:extLst>
              <a:ext uri="{FF2B5EF4-FFF2-40B4-BE49-F238E27FC236}">
                <a16:creationId xmlns:a16="http://schemas.microsoft.com/office/drawing/2014/main" id="{7E1547A0-0FF6-DDD0-7116-66B2B8E863B4}"/>
              </a:ext>
            </a:extLst>
          </p:cNvPr>
          <p:cNvSpPr txBox="1">
            <a:spLocks/>
          </p:cNvSpPr>
          <p:nvPr/>
        </p:nvSpPr>
        <p:spPr>
          <a:xfrm>
            <a:off x="6960741" y="771525"/>
            <a:ext cx="5060271" cy="5871284"/>
          </a:xfrm>
          <a:prstGeom prst="rect">
            <a:avLst/>
          </a:prstGeom>
        </p:spPr>
        <p:txBody>
          <a:bodyPr lIns="0" r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ＭＳ Ｐゴシック" panose="020B0600070205080204" pitchFamily="50" charset="-128"/>
                <a:ea typeface="ＭＳ Ｐゴシック" panose="020B0600070205080204" pitchFamily="50" charset="-128"/>
              </a:rPr>
              <a:t>端末同士が対等な関係で直に接続し、相互にデータや機能を利用する方式。処理を要求する側がクライアントとなり、要求を受ける側がサーバとなる</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特徴：</a:t>
            </a:r>
            <a:r>
              <a:rPr lang="ja-JP" altLang="en-US" sz="2400" b="1" dirty="0">
                <a:solidFill>
                  <a:srgbClr val="FF0000"/>
                </a:solidFill>
                <a:latin typeface="ＭＳ Ｐゴシック" panose="020B0600070205080204" pitchFamily="50" charset="-128"/>
                <a:ea typeface="ＭＳ Ｐゴシック" panose="020B0600070205080204" pitchFamily="50" charset="-128"/>
              </a:rPr>
              <a:t>サーバ不要</a:t>
            </a:r>
            <a:r>
              <a:rPr lang="ja-JP" altLang="en-US" sz="2400" dirty="0">
                <a:latin typeface="ＭＳ Ｐゴシック" panose="020B0600070205080204" pitchFamily="50" charset="-128"/>
                <a:ea typeface="ＭＳ Ｐゴシック" panose="020B0600070205080204" pitchFamily="50" charset="-128"/>
              </a:rPr>
              <a:t>のため低コスト　利用者間で直接通信、サーバーダウンによる障害がない➡インターネット電話などへの活用</a:t>
            </a:r>
            <a:endParaRPr lang="en-US" altLang="ja-JP" sz="24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sz="2400" dirty="0">
                <a:latin typeface="ＭＳ Ｐゴシック" panose="020B0600070205080204" pitchFamily="50" charset="-128"/>
                <a:ea typeface="ＭＳ Ｐゴシック" panose="020B0600070205080204" pitchFamily="50" charset="-128"/>
              </a:rPr>
              <a:t>セキュリティ上のリスク：ウイルスが仕込まれたファイルが</a:t>
            </a:r>
            <a:r>
              <a:rPr lang="en-US" altLang="ja-JP" sz="2400" dirty="0">
                <a:latin typeface="ＭＳ Ｐゴシック" panose="020B0600070205080204" pitchFamily="50" charset="-128"/>
                <a:ea typeface="ＭＳ Ｐゴシック" panose="020B0600070205080204" pitchFamily="50" charset="-128"/>
              </a:rPr>
              <a:t>P2P</a:t>
            </a:r>
            <a:r>
              <a:rPr lang="ja-JP" altLang="en-US" sz="2400" dirty="0">
                <a:latin typeface="ＭＳ Ｐゴシック" panose="020B0600070205080204" pitchFamily="50" charset="-128"/>
                <a:ea typeface="ＭＳ Ｐゴシック" panose="020B0600070205080204" pitchFamily="50" charset="-128"/>
              </a:rPr>
              <a:t>ネットワーク上に流出すると、ネットワーク全体がウイルス感染のリスクにさらされる</a:t>
            </a:r>
            <a:endParaRPr lang="en-US" altLang="ja-JP" sz="240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sz="2400" dirty="0">
                <a:latin typeface="ＭＳ Ｐゴシック" panose="020B0600070205080204" pitchFamily="50" charset="-128"/>
                <a:ea typeface="ＭＳ Ｐゴシック" panose="020B0600070205080204" pitchFamily="50" charset="-128"/>
              </a:rPr>
              <a:t>別項で述べる偽造防止・暗号化技術やアルゴリズムやプログラムを伴い、ブロックチェーンの基本構造を成す</a:t>
            </a:r>
          </a:p>
        </p:txBody>
      </p:sp>
      <p:sp>
        <p:nvSpPr>
          <p:cNvPr id="71" name="矢印: 右 70">
            <a:extLst>
              <a:ext uri="{FF2B5EF4-FFF2-40B4-BE49-F238E27FC236}">
                <a16:creationId xmlns:a16="http://schemas.microsoft.com/office/drawing/2014/main" id="{9F765232-0316-B6FC-45CE-FC0B9F5630BA}"/>
              </a:ext>
            </a:extLst>
          </p:cNvPr>
          <p:cNvSpPr/>
          <p:nvPr/>
        </p:nvSpPr>
        <p:spPr>
          <a:xfrm rot="8392928">
            <a:off x="4743852" y="2288989"/>
            <a:ext cx="550416" cy="319596"/>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右 71">
            <a:extLst>
              <a:ext uri="{FF2B5EF4-FFF2-40B4-BE49-F238E27FC236}">
                <a16:creationId xmlns:a16="http://schemas.microsoft.com/office/drawing/2014/main" id="{248739F3-2132-A165-BDE7-80F7EE97B4E7}"/>
              </a:ext>
            </a:extLst>
          </p:cNvPr>
          <p:cNvSpPr/>
          <p:nvPr/>
        </p:nvSpPr>
        <p:spPr>
          <a:xfrm rot="19192928">
            <a:off x="4813117" y="2719184"/>
            <a:ext cx="550416" cy="31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矢印: 右 72">
            <a:extLst>
              <a:ext uri="{FF2B5EF4-FFF2-40B4-BE49-F238E27FC236}">
                <a16:creationId xmlns:a16="http://schemas.microsoft.com/office/drawing/2014/main" id="{DC248FF1-1CEC-2382-0CEA-E760CE64A32E}"/>
              </a:ext>
            </a:extLst>
          </p:cNvPr>
          <p:cNvSpPr/>
          <p:nvPr/>
        </p:nvSpPr>
        <p:spPr>
          <a:xfrm rot="13119774">
            <a:off x="4699465" y="4774738"/>
            <a:ext cx="550416" cy="319596"/>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矢印: 右 73">
            <a:extLst>
              <a:ext uri="{FF2B5EF4-FFF2-40B4-BE49-F238E27FC236}">
                <a16:creationId xmlns:a16="http://schemas.microsoft.com/office/drawing/2014/main" id="{494DBF72-76CD-DB1C-482E-B201EB016B95}"/>
              </a:ext>
            </a:extLst>
          </p:cNvPr>
          <p:cNvSpPr/>
          <p:nvPr/>
        </p:nvSpPr>
        <p:spPr>
          <a:xfrm rot="2319774">
            <a:off x="4768730" y="5204933"/>
            <a:ext cx="550416" cy="31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800E28D9-C827-9321-F2FA-022CB40732E4}"/>
              </a:ext>
            </a:extLst>
          </p:cNvPr>
          <p:cNvSpPr txBox="1"/>
          <p:nvPr/>
        </p:nvSpPr>
        <p:spPr>
          <a:xfrm>
            <a:off x="1580225" y="1162975"/>
            <a:ext cx="3932808" cy="1200329"/>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端末はいずれも対等な立場</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相互にファイルを共有</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クライアント・サーバの役割</a:t>
            </a:r>
            <a:endParaRPr lang="en-US" altLang="ja-JP" sz="2400" dirty="0">
              <a:latin typeface="ＭＳ Ｐゴシック" panose="020B0600070205080204" pitchFamily="50" charset="-128"/>
              <a:ea typeface="ＭＳ Ｐゴシック" panose="020B0600070205080204" pitchFamily="50" charset="-128"/>
            </a:endParaRPr>
          </a:p>
        </p:txBody>
      </p:sp>
      <p:sp>
        <p:nvSpPr>
          <p:cNvPr id="79" name="タイトル 1">
            <a:extLst>
              <a:ext uri="{FF2B5EF4-FFF2-40B4-BE49-F238E27FC236}">
                <a16:creationId xmlns:a16="http://schemas.microsoft.com/office/drawing/2014/main" id="{0481314F-17DF-963F-53F8-365C59CE7368}"/>
              </a:ext>
            </a:extLst>
          </p:cNvPr>
          <p:cNvSpPr txBox="1">
            <a:spLocks/>
          </p:cNvSpPr>
          <p:nvPr/>
        </p:nvSpPr>
        <p:spPr>
          <a:xfrm>
            <a:off x="265324" y="230815"/>
            <a:ext cx="10515600" cy="57322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kern="100">
                <a:latin typeface="ＭＳ Ｐゴシック" panose="020B0600070205080204" pitchFamily="50" charset="-128"/>
                <a:ea typeface="ＭＳ Ｐゴシック" panose="020B0600070205080204" pitchFamily="50" charset="-128"/>
                <a:cs typeface="Times New Roman" panose="02020603050405020304" pitchFamily="18" charset="0"/>
              </a:rPr>
              <a:t>2-1-5</a:t>
            </a:r>
            <a:r>
              <a:rPr lang="ja-JP" altLang="en-US" sz="2800" kern="10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800">
                <a:latin typeface="ＭＳ Ｐゴシック" panose="020B0600070205080204" pitchFamily="50" charset="-128"/>
                <a:ea typeface="ＭＳ Ｐゴシック" panose="020B0600070205080204" pitchFamily="50" charset="-128"/>
              </a:rPr>
              <a:t>ピアツーピア　</a:t>
            </a:r>
            <a:r>
              <a:rPr lang="en-US" altLang="ja-JP" sz="2800">
                <a:latin typeface="ＭＳ Ｐゴシック" panose="020B0600070205080204" pitchFamily="50" charset="-128"/>
                <a:ea typeface="ＭＳ Ｐゴシック" panose="020B0600070205080204" pitchFamily="50" charset="-128"/>
              </a:rPr>
              <a:t>peer</a:t>
            </a:r>
            <a:r>
              <a:rPr lang="ja-JP" altLang="en-US" sz="2800">
                <a:latin typeface="ＭＳ Ｐゴシック" panose="020B0600070205080204" pitchFamily="50" charset="-128"/>
                <a:ea typeface="ＭＳ Ｐゴシック" panose="020B0600070205080204" pitchFamily="50" charset="-128"/>
              </a:rPr>
              <a:t> </a:t>
            </a:r>
            <a:r>
              <a:rPr lang="en-US" altLang="ja-JP" sz="2800">
                <a:latin typeface="ＭＳ Ｐゴシック" panose="020B0600070205080204" pitchFamily="50" charset="-128"/>
                <a:ea typeface="ＭＳ Ｐゴシック" panose="020B0600070205080204" pitchFamily="50" charset="-128"/>
              </a:rPr>
              <a:t>to</a:t>
            </a:r>
            <a:r>
              <a:rPr lang="ja-JP" altLang="en-US" sz="2800">
                <a:latin typeface="ＭＳ Ｐゴシック" panose="020B0600070205080204" pitchFamily="50" charset="-128"/>
                <a:ea typeface="ＭＳ Ｐゴシック" panose="020B0600070205080204" pitchFamily="50" charset="-128"/>
              </a:rPr>
              <a:t> </a:t>
            </a:r>
            <a:r>
              <a:rPr lang="en-US" altLang="ja-JP" sz="2800">
                <a:latin typeface="ＭＳ Ｐゴシック" panose="020B0600070205080204" pitchFamily="50" charset="-128"/>
                <a:ea typeface="ＭＳ Ｐゴシック" panose="020B0600070205080204" pitchFamily="50" charset="-128"/>
              </a:rPr>
              <a:t>peer</a:t>
            </a:r>
            <a:r>
              <a:rPr lang="ja-JP" altLang="en-US" sz="2800">
                <a:latin typeface="ＭＳ Ｐゴシック" panose="020B0600070205080204" pitchFamily="50" charset="-128"/>
                <a:ea typeface="ＭＳ Ｐゴシック" panose="020B0600070205080204" pitchFamily="50" charset="-128"/>
              </a:rPr>
              <a:t>（</a:t>
            </a:r>
            <a:r>
              <a:rPr lang="en-US" altLang="ja-JP" sz="2800">
                <a:latin typeface="ＭＳ Ｐゴシック" panose="020B0600070205080204" pitchFamily="50" charset="-128"/>
                <a:ea typeface="ＭＳ Ｐゴシック" panose="020B0600070205080204" pitchFamily="50" charset="-128"/>
              </a:rPr>
              <a:t>P2P</a:t>
            </a:r>
            <a:r>
              <a:rPr lang="ja-JP" altLang="en-US" sz="2800">
                <a:latin typeface="ＭＳ Ｐゴシック" panose="020B0600070205080204" pitchFamily="50" charset="-128"/>
                <a:ea typeface="ＭＳ Ｐゴシック" panose="020B0600070205080204" pitchFamily="50" charset="-128"/>
              </a:rPr>
              <a:t>）</a:t>
            </a:r>
            <a:endParaRPr lang="ja-JP" altLang="en-US" sz="2800" dirty="0">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4090348073"/>
      </p:ext>
    </p:extLst>
  </p:cSld>
  <p:clrMapOvr>
    <a:masterClrMapping/>
  </p:clrMapOvr>
  <mc:AlternateContent xmlns:mc="http://schemas.openxmlformats.org/markup-compatibility/2006" xmlns:p14="http://schemas.microsoft.com/office/powerpoint/2010/main">
    <mc:Choice Requires="p14">
      <p:transition spd="slow" p14:dur="2000" advTm="163635"/>
    </mc:Choice>
    <mc:Fallback xmlns="">
      <p:transition spd="slow" advTm="1636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5" grpId="0" animBg="1"/>
      <p:bldP spid="26" grpId="0" animBg="1"/>
      <p:bldP spid="27" grpId="0" animBg="1"/>
      <p:bldP spid="28" grpId="0" animBg="1"/>
      <p:bldP spid="29" grpId="0" animBg="1"/>
      <p:bldP spid="30" grpId="0" animBg="1"/>
      <p:bldP spid="31" grpId="0" animBg="1"/>
      <p:bldP spid="32" grpId="0" animBg="1"/>
      <p:bldP spid="43" grpId="0" animBg="1"/>
      <p:bldP spid="44" grpId="0" animBg="1"/>
      <p:bldP spid="47" grpId="0" animBg="1"/>
      <p:bldP spid="48" grpId="0" animBg="1"/>
      <p:bldP spid="51" grpId="0" animBg="1"/>
      <p:bldP spid="52" grpId="0" animBg="1"/>
      <p:bldP spid="55" grpId="0" animBg="1"/>
      <p:bldP spid="56" grpId="0" animBg="1"/>
      <p:bldP spid="60" grpId="0" animBg="1"/>
      <p:bldP spid="71" grpId="0" animBg="1"/>
      <p:bldP spid="72" grpId="0" animBg="1"/>
      <p:bldP spid="73" grpId="0" animBg="1"/>
      <p:bldP spid="74" grpId="0" animBg="1"/>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2AD9D4-862F-DCBE-F04D-1EAF3CF9FAAA}"/>
              </a:ext>
            </a:extLst>
          </p:cNvPr>
          <p:cNvSpPr>
            <a:spLocks noGrp="1"/>
          </p:cNvSpPr>
          <p:nvPr>
            <p:ph type="title"/>
          </p:nvPr>
        </p:nvSpPr>
        <p:spPr>
          <a:xfrm>
            <a:off x="434340" y="365125"/>
            <a:ext cx="10698480" cy="747395"/>
          </a:xfrm>
        </p:spPr>
        <p:txBody>
          <a:bodyPr>
            <a:normAutofit/>
          </a:bodyPr>
          <a:lstStyle/>
          <a:p>
            <a:r>
              <a:rPr kumimoji="1" lang="ja-JP" altLang="en-US" sz="2800" dirty="0">
                <a:latin typeface="ＭＳ Ｐゴシック" panose="020B0600070205080204" pitchFamily="50" charset="-128"/>
                <a:ea typeface="ＭＳ Ｐゴシック" panose="020B0600070205080204" pitchFamily="50" charset="-128"/>
              </a:rPr>
              <a:t>コラム　</a:t>
            </a:r>
            <a:r>
              <a:rPr kumimoji="1" lang="en-US" altLang="ja-JP" sz="2800" dirty="0">
                <a:latin typeface="ＭＳ Ｐゴシック" panose="020B0600070205080204" pitchFamily="50" charset="-128"/>
                <a:ea typeface="ＭＳ Ｐゴシック" panose="020B0600070205080204" pitchFamily="50" charset="-128"/>
              </a:rPr>
              <a:t>IT</a:t>
            </a:r>
            <a:r>
              <a:rPr kumimoji="1" lang="ja-JP" altLang="en-US" sz="2800" dirty="0">
                <a:latin typeface="ＭＳ Ｐゴシック" panose="020B0600070205080204" pitchFamily="50" charset="-128"/>
                <a:ea typeface="ＭＳ Ｐゴシック" panose="020B0600070205080204" pitchFamily="50" charset="-128"/>
              </a:rPr>
              <a:t>環境の変化➡クラウド活用（</a:t>
            </a:r>
            <a:r>
              <a:rPr kumimoji="1" lang="en-US" altLang="ja-JP" sz="2800" dirty="0">
                <a:latin typeface="ＭＳ Ｐゴシック" panose="020B0600070205080204" pitchFamily="50" charset="-128"/>
                <a:ea typeface="ＭＳ Ｐゴシック" panose="020B0600070205080204" pitchFamily="50" charset="-128"/>
              </a:rPr>
              <a:t>DX</a:t>
            </a:r>
            <a:r>
              <a:rPr kumimoji="1" lang="ja-JP" altLang="en-US" sz="2800" dirty="0">
                <a:latin typeface="ＭＳ Ｐゴシック" panose="020B0600070205080204" pitchFamily="50" charset="-128"/>
                <a:ea typeface="ＭＳ Ｐゴシック" panose="020B0600070205080204" pitchFamily="50" charset="-128"/>
              </a:rPr>
              <a:t>）</a:t>
            </a:r>
          </a:p>
        </p:txBody>
      </p:sp>
      <p:sp>
        <p:nvSpPr>
          <p:cNvPr id="3" name="コンテンツ プレースホルダー 2">
            <a:extLst>
              <a:ext uri="{FF2B5EF4-FFF2-40B4-BE49-F238E27FC236}">
                <a16:creationId xmlns:a16="http://schemas.microsoft.com/office/drawing/2014/main" id="{D2357CB5-0DE4-4815-593D-824AD9B04111}"/>
              </a:ext>
            </a:extLst>
          </p:cNvPr>
          <p:cNvSpPr>
            <a:spLocks noGrp="1"/>
          </p:cNvSpPr>
          <p:nvPr>
            <p:ph idx="1"/>
          </p:nvPr>
        </p:nvSpPr>
        <p:spPr>
          <a:xfrm>
            <a:off x="838200" y="1219200"/>
            <a:ext cx="10515600" cy="4957763"/>
          </a:xfrm>
        </p:spPr>
        <p:txBody>
          <a:bodyPr>
            <a:normAutofit/>
          </a:bodyPr>
          <a:lstStyle/>
          <a:p>
            <a:r>
              <a:rPr kumimoji="1" lang="ja-JP" altLang="en-US" sz="2400" dirty="0">
                <a:latin typeface="ＭＳ Ｐゴシック" panose="020B0600070205080204" pitchFamily="50" charset="-128"/>
                <a:ea typeface="ＭＳ Ｐゴシック" panose="020B0600070205080204" pitchFamily="50" charset="-128"/>
              </a:rPr>
              <a:t>経済産業省：</a:t>
            </a:r>
            <a:r>
              <a:rPr kumimoji="1" lang="en-US" altLang="ja-JP" sz="2400" dirty="0">
                <a:latin typeface="ＭＳ Ｐゴシック" panose="020B0600070205080204" pitchFamily="50" charset="-128"/>
                <a:ea typeface="ＭＳ Ｐゴシック" panose="020B0600070205080204" pitchFamily="50" charset="-128"/>
              </a:rPr>
              <a:t>2018</a:t>
            </a:r>
            <a:r>
              <a:rPr kumimoji="1" lang="ja-JP" altLang="en-US" sz="2400" dirty="0">
                <a:latin typeface="ＭＳ Ｐゴシック" panose="020B0600070205080204" pitchFamily="50" charset="-128"/>
                <a:ea typeface="ＭＳ Ｐゴシック" panose="020B0600070205080204" pitchFamily="50" charset="-128"/>
              </a:rPr>
              <a:t>年</a:t>
            </a:r>
            <a:r>
              <a:rPr kumimoji="1" lang="en-US" altLang="ja-JP" sz="2400" dirty="0">
                <a:latin typeface="ＭＳ Ｐゴシック" panose="020B0600070205080204" pitchFamily="50" charset="-128"/>
                <a:ea typeface="ＭＳ Ｐゴシック" panose="020B0600070205080204" pitchFamily="50" charset="-128"/>
              </a:rPr>
              <a:t>9</a:t>
            </a:r>
            <a:r>
              <a:rPr kumimoji="1" lang="ja-JP" altLang="en-US" sz="2400" dirty="0">
                <a:latin typeface="ＭＳ Ｐゴシック" panose="020B0600070205080204" pitchFamily="50" charset="-128"/>
                <a:ea typeface="ＭＳ Ｐゴシック" panose="020B0600070205080204" pitchFamily="50" charset="-128"/>
              </a:rPr>
              <a:t>月「</a:t>
            </a:r>
            <a:r>
              <a:rPr kumimoji="1" lang="en-US" altLang="ja-JP" sz="2400" dirty="0">
                <a:latin typeface="ＭＳ Ｐゴシック" panose="020B0600070205080204" pitchFamily="50" charset="-128"/>
                <a:ea typeface="ＭＳ Ｐゴシック" panose="020B0600070205080204" pitchFamily="50" charset="-128"/>
              </a:rPr>
              <a:t>DX</a:t>
            </a:r>
            <a:r>
              <a:rPr kumimoji="1" lang="ja-JP" altLang="en-US" sz="2400" dirty="0">
                <a:latin typeface="ＭＳ Ｐゴシック" panose="020B0600070205080204" pitchFamily="50" charset="-128"/>
                <a:ea typeface="ＭＳ Ｐゴシック" panose="020B0600070205080204" pitchFamily="50" charset="-128"/>
              </a:rPr>
              <a:t>レポート～</a:t>
            </a:r>
            <a:r>
              <a:rPr kumimoji="1" lang="en-US" altLang="ja-JP" sz="2400" dirty="0">
                <a:latin typeface="ＭＳ Ｐゴシック" panose="020B0600070205080204" pitchFamily="50" charset="-128"/>
                <a:ea typeface="ＭＳ Ｐゴシック" panose="020B0600070205080204" pitchFamily="50" charset="-128"/>
              </a:rPr>
              <a:t>IT</a:t>
            </a:r>
            <a:r>
              <a:rPr kumimoji="1" lang="ja-JP" altLang="en-US" sz="2400" dirty="0">
                <a:latin typeface="ＭＳ Ｐゴシック" panose="020B0600070205080204" pitchFamily="50" charset="-128"/>
                <a:ea typeface="ＭＳ Ｐゴシック" panose="020B0600070205080204" pitchFamily="50" charset="-128"/>
              </a:rPr>
              <a:t>システム「</a:t>
            </a:r>
            <a:r>
              <a:rPr kumimoji="1" lang="en-US" altLang="ja-JP" sz="2400" dirty="0">
                <a:latin typeface="ＭＳ Ｐゴシック" panose="020B0600070205080204" pitchFamily="50" charset="-128"/>
                <a:ea typeface="ＭＳ Ｐゴシック" panose="020B0600070205080204" pitchFamily="50" charset="-128"/>
              </a:rPr>
              <a:t>2025</a:t>
            </a:r>
            <a:r>
              <a:rPr kumimoji="1" lang="ja-JP" altLang="en-US" sz="2400" dirty="0">
                <a:latin typeface="ＭＳ Ｐゴシック" panose="020B0600070205080204" pitchFamily="50" charset="-128"/>
                <a:ea typeface="ＭＳ Ｐゴシック" panose="020B0600070205080204" pitchFamily="50" charset="-128"/>
              </a:rPr>
              <a:t>年の崖」発表</a:t>
            </a:r>
          </a:p>
        </p:txBody>
      </p:sp>
      <p:grpSp>
        <p:nvGrpSpPr>
          <p:cNvPr id="30" name="グループ化 29">
            <a:extLst>
              <a:ext uri="{FF2B5EF4-FFF2-40B4-BE49-F238E27FC236}">
                <a16:creationId xmlns:a16="http://schemas.microsoft.com/office/drawing/2014/main" id="{9DAC32AD-43BA-5CBA-6A10-9E4748E34287}"/>
              </a:ext>
            </a:extLst>
          </p:cNvPr>
          <p:cNvGrpSpPr/>
          <p:nvPr/>
        </p:nvGrpSpPr>
        <p:grpSpPr>
          <a:xfrm>
            <a:off x="525780" y="1714500"/>
            <a:ext cx="4328160" cy="4419600"/>
            <a:chOff x="975360" y="1661160"/>
            <a:chExt cx="4328160" cy="4419600"/>
          </a:xfrm>
        </p:grpSpPr>
        <p:sp>
          <p:nvSpPr>
            <p:cNvPr id="4" name="正方形/長方形 3">
              <a:extLst>
                <a:ext uri="{FF2B5EF4-FFF2-40B4-BE49-F238E27FC236}">
                  <a16:creationId xmlns:a16="http://schemas.microsoft.com/office/drawing/2014/main" id="{F92BEAAA-99EF-8A98-3E7B-69D033A4BC1B}"/>
                </a:ext>
              </a:extLst>
            </p:cNvPr>
            <p:cNvSpPr/>
            <p:nvPr/>
          </p:nvSpPr>
          <p:spPr>
            <a:xfrm>
              <a:off x="975360" y="1661160"/>
              <a:ext cx="4328160" cy="441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従来型</a:t>
              </a:r>
              <a:r>
                <a:rPr kumimoji="1" lang="en-US" altLang="ja-JP" dirty="0">
                  <a:latin typeface="ＭＳ Ｐゴシック" panose="020B0600070205080204" pitchFamily="50" charset="-128"/>
                  <a:ea typeface="ＭＳ Ｐゴシック" panose="020B0600070205080204" pitchFamily="50" charset="-128"/>
                </a:rPr>
                <a:t>IT</a:t>
              </a:r>
              <a:r>
                <a:rPr kumimoji="1" lang="ja-JP" altLang="en-US" dirty="0">
                  <a:latin typeface="ＭＳ Ｐゴシック" panose="020B0600070205080204" pitchFamily="50" charset="-128"/>
                  <a:ea typeface="ＭＳ Ｐゴシック" panose="020B0600070205080204" pitchFamily="50" charset="-128"/>
                </a:rPr>
                <a:t>環境：</a:t>
              </a:r>
              <a:r>
                <a:rPr lang="ja-JP" altLang="en-US" dirty="0">
                  <a:latin typeface="ＭＳ Ｐゴシック" panose="020B0600070205080204" pitchFamily="50" charset="-128"/>
                  <a:ea typeface="ＭＳ Ｐゴシック" panose="020B0600070205080204" pitchFamily="50" charset="-128"/>
                </a:rPr>
                <a:t>クライアントサーバ</a:t>
              </a:r>
              <a:endParaRPr lang="en-US" altLang="ja-JP"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従来システム➡外注➡維持困難</a:t>
              </a:r>
              <a:endParaRPr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br>
                <a:rPr lang="en-US" altLang="ja-JP" dirty="0">
                  <a:latin typeface="ＭＳ Ｐゴシック" panose="020B0600070205080204" pitchFamily="50" charset="-128"/>
                  <a:ea typeface="ＭＳ Ｐゴシック" panose="020B0600070205080204" pitchFamily="50" charset="-128"/>
                </a:rPr>
              </a:br>
              <a:endParaRPr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kumimoji="1"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kumimoji="1"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kumimoji="1"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kumimoji="1" lang="en-US" altLang="ja-JP" dirty="0">
                <a:latin typeface="ＭＳ Ｐゴシック" panose="020B0600070205080204" pitchFamily="50" charset="-128"/>
                <a:ea typeface="ＭＳ Ｐゴシック" panose="020B0600070205080204" pitchFamily="50" charset="-128"/>
              </a:endParaRPr>
            </a:p>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四角形: 角を丸くする 4">
              <a:extLst>
                <a:ext uri="{FF2B5EF4-FFF2-40B4-BE49-F238E27FC236}">
                  <a16:creationId xmlns:a16="http://schemas.microsoft.com/office/drawing/2014/main" id="{F9015720-CBE8-E6DC-5640-2E2E6DE79291}"/>
                </a:ext>
              </a:extLst>
            </p:cNvPr>
            <p:cNvSpPr/>
            <p:nvPr/>
          </p:nvSpPr>
          <p:spPr>
            <a:xfrm>
              <a:off x="1994295" y="2453640"/>
              <a:ext cx="2290437" cy="13258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組織内サーバ</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開発・蓄積・</a:t>
              </a:r>
              <a:endParaRPr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コミュニケーション</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6" name="楕円 5">
              <a:extLst>
                <a:ext uri="{FF2B5EF4-FFF2-40B4-BE49-F238E27FC236}">
                  <a16:creationId xmlns:a16="http://schemas.microsoft.com/office/drawing/2014/main" id="{51A86289-8427-04C6-FBA7-33771499132C}"/>
                </a:ext>
              </a:extLst>
            </p:cNvPr>
            <p:cNvSpPr/>
            <p:nvPr/>
          </p:nvSpPr>
          <p:spPr>
            <a:xfrm>
              <a:off x="1127760" y="3909060"/>
              <a:ext cx="891540" cy="632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Ｐゴシック" panose="020B0600070205080204" pitchFamily="50" charset="-128"/>
                  <a:ea typeface="ＭＳ Ｐゴシック" panose="020B0600070205080204" pitchFamily="50" charset="-128"/>
                </a:rPr>
                <a:t>PC</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7" name="楕円 6">
              <a:extLst>
                <a:ext uri="{FF2B5EF4-FFF2-40B4-BE49-F238E27FC236}">
                  <a16:creationId xmlns:a16="http://schemas.microsoft.com/office/drawing/2014/main" id="{72CDB266-5B7F-68DC-DBE4-02A42C9D62FD}"/>
                </a:ext>
              </a:extLst>
            </p:cNvPr>
            <p:cNvSpPr/>
            <p:nvPr/>
          </p:nvSpPr>
          <p:spPr>
            <a:xfrm>
              <a:off x="1722120" y="4846320"/>
              <a:ext cx="891540" cy="632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Ｐゴシック" panose="020B0600070205080204" pitchFamily="50" charset="-128"/>
                  <a:ea typeface="ＭＳ Ｐゴシック" panose="020B0600070205080204" pitchFamily="50" charset="-128"/>
                </a:rPr>
                <a:t>PC</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楕円 7">
              <a:extLst>
                <a:ext uri="{FF2B5EF4-FFF2-40B4-BE49-F238E27FC236}">
                  <a16:creationId xmlns:a16="http://schemas.microsoft.com/office/drawing/2014/main" id="{89360913-1A60-77BC-FD62-1C0865B42C73}"/>
                </a:ext>
              </a:extLst>
            </p:cNvPr>
            <p:cNvSpPr/>
            <p:nvPr/>
          </p:nvSpPr>
          <p:spPr>
            <a:xfrm>
              <a:off x="2743200" y="5280660"/>
              <a:ext cx="891540" cy="632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Ｐゴシック" panose="020B0600070205080204" pitchFamily="50" charset="-128"/>
                  <a:ea typeface="ＭＳ Ｐゴシック" panose="020B0600070205080204" pitchFamily="50" charset="-128"/>
                </a:rPr>
                <a:t>PC</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楕円 8">
              <a:extLst>
                <a:ext uri="{FF2B5EF4-FFF2-40B4-BE49-F238E27FC236}">
                  <a16:creationId xmlns:a16="http://schemas.microsoft.com/office/drawing/2014/main" id="{5EAE63F4-A6DF-98A8-F23A-66FA821C0623}"/>
                </a:ext>
              </a:extLst>
            </p:cNvPr>
            <p:cNvSpPr/>
            <p:nvPr/>
          </p:nvSpPr>
          <p:spPr>
            <a:xfrm>
              <a:off x="3901440" y="4777740"/>
              <a:ext cx="891540" cy="632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Ｐゴシック" panose="020B0600070205080204" pitchFamily="50" charset="-128"/>
                  <a:ea typeface="ＭＳ Ｐゴシック" panose="020B0600070205080204" pitchFamily="50" charset="-128"/>
                </a:rPr>
                <a:t>PC</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楕円 9">
              <a:extLst>
                <a:ext uri="{FF2B5EF4-FFF2-40B4-BE49-F238E27FC236}">
                  <a16:creationId xmlns:a16="http://schemas.microsoft.com/office/drawing/2014/main" id="{DC52F0E8-37F5-3B02-78AA-396927A336C9}"/>
                </a:ext>
              </a:extLst>
            </p:cNvPr>
            <p:cNvSpPr/>
            <p:nvPr/>
          </p:nvSpPr>
          <p:spPr>
            <a:xfrm>
              <a:off x="4335780" y="3817620"/>
              <a:ext cx="891540" cy="632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Ｐゴシック" panose="020B0600070205080204" pitchFamily="50" charset="-128"/>
                  <a:ea typeface="ＭＳ Ｐゴシック" panose="020B0600070205080204" pitchFamily="50" charset="-128"/>
                </a:rPr>
                <a:t>PC</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2" name="直線コネクタ 11">
              <a:extLst>
                <a:ext uri="{FF2B5EF4-FFF2-40B4-BE49-F238E27FC236}">
                  <a16:creationId xmlns:a16="http://schemas.microsoft.com/office/drawing/2014/main" id="{835BCB82-1347-0E98-D252-E61878F36174}"/>
                </a:ext>
              </a:extLst>
            </p:cNvPr>
            <p:cNvCxnSpPr>
              <a:cxnSpLocks/>
              <a:stCxn id="5" idx="2"/>
              <a:endCxn id="6" idx="6"/>
            </p:cNvCxnSpPr>
            <p:nvPr/>
          </p:nvCxnSpPr>
          <p:spPr>
            <a:xfrm flipH="1">
              <a:off x="2019300" y="3779520"/>
              <a:ext cx="1120214" cy="44577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E8DEEDF-33BB-B17F-020F-99032F14AAFE}"/>
                </a:ext>
              </a:extLst>
            </p:cNvPr>
            <p:cNvCxnSpPr>
              <a:cxnSpLocks/>
              <a:stCxn id="5" idx="2"/>
              <a:endCxn id="7" idx="0"/>
            </p:cNvCxnSpPr>
            <p:nvPr/>
          </p:nvCxnSpPr>
          <p:spPr>
            <a:xfrm flipH="1">
              <a:off x="2167890" y="3779520"/>
              <a:ext cx="971624" cy="1066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35EAA23-8F1E-2807-20F9-E5527035191A}"/>
                </a:ext>
              </a:extLst>
            </p:cNvPr>
            <p:cNvCxnSpPr>
              <a:cxnSpLocks/>
              <a:stCxn id="10" idx="2"/>
            </p:cNvCxnSpPr>
            <p:nvPr/>
          </p:nvCxnSpPr>
          <p:spPr>
            <a:xfrm flipH="1" flipV="1">
              <a:off x="3192780" y="3771900"/>
              <a:ext cx="1143000" cy="3619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BC4A043-5148-861D-06F5-6AAC2FD2C6D9}"/>
                </a:ext>
              </a:extLst>
            </p:cNvPr>
            <p:cNvCxnSpPr>
              <a:cxnSpLocks/>
              <a:stCxn id="9" idx="0"/>
            </p:cNvCxnSpPr>
            <p:nvPr/>
          </p:nvCxnSpPr>
          <p:spPr>
            <a:xfrm flipH="1" flipV="1">
              <a:off x="3169920" y="3802380"/>
              <a:ext cx="1177290" cy="9753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942400E-600E-E1FB-C307-7ED8CEA7DE12}"/>
                </a:ext>
              </a:extLst>
            </p:cNvPr>
            <p:cNvCxnSpPr>
              <a:cxnSpLocks/>
              <a:endCxn id="8" idx="0"/>
            </p:cNvCxnSpPr>
            <p:nvPr/>
          </p:nvCxnSpPr>
          <p:spPr>
            <a:xfrm>
              <a:off x="3162300" y="3779520"/>
              <a:ext cx="26670" cy="15011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8" name="正方形/長方形 27">
            <a:extLst>
              <a:ext uri="{FF2B5EF4-FFF2-40B4-BE49-F238E27FC236}">
                <a16:creationId xmlns:a16="http://schemas.microsoft.com/office/drawing/2014/main" id="{7F2232A8-BD36-B1FA-44F8-3220ADE3929E}"/>
              </a:ext>
            </a:extLst>
          </p:cNvPr>
          <p:cNvSpPr/>
          <p:nvPr/>
        </p:nvSpPr>
        <p:spPr>
          <a:xfrm>
            <a:off x="5143500" y="1676400"/>
            <a:ext cx="6530340" cy="44348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今後の</a:t>
            </a:r>
            <a:r>
              <a:rPr kumimoji="1" lang="en-US" altLang="ja-JP" dirty="0">
                <a:latin typeface="ＭＳ Ｐゴシック" panose="020B0600070205080204" pitchFamily="50" charset="-128"/>
                <a:ea typeface="ＭＳ Ｐゴシック" panose="020B0600070205080204" pitchFamily="50" charset="-128"/>
              </a:rPr>
              <a:t>IT</a:t>
            </a:r>
            <a:r>
              <a:rPr kumimoji="1" lang="ja-JP" altLang="en-US" dirty="0">
                <a:latin typeface="ＭＳ Ｐゴシック" panose="020B0600070205080204" pitchFamily="50" charset="-128"/>
                <a:ea typeface="ＭＳ Ｐゴシック" panose="020B0600070205080204" pitchFamily="50" charset="-128"/>
              </a:rPr>
              <a:t>環境：</a:t>
            </a:r>
            <a:r>
              <a:rPr lang="ja-JP" altLang="en-US" dirty="0">
                <a:latin typeface="ＭＳ Ｐゴシック" panose="020B0600070205080204" pitchFamily="50" charset="-128"/>
                <a:ea typeface="ＭＳ Ｐゴシック" panose="020B0600070205080204" pitchFamily="50" charset="-128"/>
              </a:rPr>
              <a:t>クラウド</a:t>
            </a:r>
            <a:endParaRPr lang="en-US" altLang="ja-JP"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クラウド活用、</a:t>
            </a:r>
            <a:r>
              <a:rPr lang="en-US" altLang="ja-JP" dirty="0">
                <a:latin typeface="ＭＳ Ｐゴシック" panose="020B0600070205080204" pitchFamily="50" charset="-128"/>
                <a:ea typeface="ＭＳ Ｐゴシック" panose="020B0600070205080204" pitchFamily="50" charset="-128"/>
              </a:rPr>
              <a:t>P to P</a:t>
            </a:r>
            <a:r>
              <a:rPr lang="ja-JP" altLang="en-US" dirty="0">
                <a:latin typeface="ＭＳ Ｐゴシック" panose="020B0600070205080204" pitchFamily="50" charset="-128"/>
                <a:ea typeface="ＭＳ Ｐゴシック" panose="020B0600070205080204" pitchFamily="50" charset="-128"/>
              </a:rPr>
              <a:t>型（ブロックチェーン）活用</a:t>
            </a:r>
            <a:endParaRPr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br>
              <a:rPr lang="en-US" altLang="ja-JP" dirty="0">
                <a:latin typeface="ＭＳ Ｐゴシック" panose="020B0600070205080204" pitchFamily="50" charset="-128"/>
                <a:ea typeface="ＭＳ Ｐゴシック" panose="020B0600070205080204" pitchFamily="50" charset="-128"/>
              </a:rPr>
            </a:br>
            <a:endParaRPr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kumimoji="1"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kumimoji="1"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kumimoji="1" lang="en-US" altLang="ja-JP" dirty="0">
              <a:latin typeface="ＭＳ Ｐゴシック" panose="020B0600070205080204" pitchFamily="50" charset="-128"/>
              <a:ea typeface="ＭＳ Ｐゴシック" panose="020B0600070205080204" pitchFamily="50" charset="-128"/>
            </a:endParaRPr>
          </a:p>
          <a:p>
            <a:pPr algn="ctr"/>
            <a:endParaRPr lang="en-US" altLang="ja-JP" dirty="0">
              <a:latin typeface="ＭＳ Ｐゴシック" panose="020B0600070205080204" pitchFamily="50" charset="-128"/>
              <a:ea typeface="ＭＳ Ｐゴシック" panose="020B0600070205080204" pitchFamily="50" charset="-128"/>
            </a:endParaRPr>
          </a:p>
          <a:p>
            <a:pPr algn="ctr"/>
            <a:endParaRPr kumimoji="1" lang="en-US" altLang="ja-JP" dirty="0">
              <a:latin typeface="ＭＳ Ｐゴシック" panose="020B0600070205080204" pitchFamily="50" charset="-128"/>
              <a:ea typeface="ＭＳ Ｐゴシック" panose="020B0600070205080204" pitchFamily="50" charset="-128"/>
            </a:endParaRPr>
          </a:p>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32" name="思考の吹き出し: 雲形 31">
            <a:extLst>
              <a:ext uri="{FF2B5EF4-FFF2-40B4-BE49-F238E27FC236}">
                <a16:creationId xmlns:a16="http://schemas.microsoft.com/office/drawing/2014/main" id="{43DF8958-8C96-73F5-3392-B4C0464591BD}"/>
              </a:ext>
            </a:extLst>
          </p:cNvPr>
          <p:cNvSpPr/>
          <p:nvPr/>
        </p:nvSpPr>
        <p:spPr>
          <a:xfrm>
            <a:off x="5486400" y="2570139"/>
            <a:ext cx="4183380" cy="1668780"/>
          </a:xfrm>
          <a:prstGeom prst="cloudCallout">
            <a:avLst>
              <a:gd name="adj1" fmla="val -245"/>
              <a:gd name="adj2" fmla="val 3368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クラウド</a:t>
            </a:r>
            <a:r>
              <a:rPr lang="ja-JP" altLang="en-US" b="1" dirty="0">
                <a:solidFill>
                  <a:schemeClr val="tx1"/>
                </a:solidFill>
                <a:latin typeface="ＭＳ Ｐゴシック" panose="020B0600070205080204" pitchFamily="50" charset="-128"/>
                <a:ea typeface="ＭＳ Ｐゴシック" panose="020B0600070205080204" pitchFamily="50" charset="-128"/>
              </a:rPr>
              <a:t>インターネット</a:t>
            </a:r>
            <a:endParaRPr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開発・蓄積・</a:t>
            </a:r>
            <a:endParaRPr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コミュニケーション</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四角形: 角を丸くする 32">
            <a:extLst>
              <a:ext uri="{FF2B5EF4-FFF2-40B4-BE49-F238E27FC236}">
                <a16:creationId xmlns:a16="http://schemas.microsoft.com/office/drawing/2014/main" id="{C749B265-04E0-4D85-63F7-915C7F2258C4}"/>
              </a:ext>
            </a:extLst>
          </p:cNvPr>
          <p:cNvSpPr/>
          <p:nvPr/>
        </p:nvSpPr>
        <p:spPr>
          <a:xfrm>
            <a:off x="5394960" y="4770120"/>
            <a:ext cx="1935480" cy="9601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組織内環境</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ネットワーク</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p:txBody>
      </p:sp>
      <p:sp>
        <p:nvSpPr>
          <p:cNvPr id="44" name="四角形: 角を丸くする 43">
            <a:extLst>
              <a:ext uri="{FF2B5EF4-FFF2-40B4-BE49-F238E27FC236}">
                <a16:creationId xmlns:a16="http://schemas.microsoft.com/office/drawing/2014/main" id="{64D6DF9B-5776-9106-A562-92C5F07447C7}"/>
              </a:ext>
            </a:extLst>
          </p:cNvPr>
          <p:cNvSpPr/>
          <p:nvPr/>
        </p:nvSpPr>
        <p:spPr>
          <a:xfrm>
            <a:off x="7749540" y="4777740"/>
            <a:ext cx="1935480" cy="9601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組織外</a:t>
            </a:r>
            <a:r>
              <a:rPr kumimoji="1" lang="ja-JP" altLang="en-US" b="1" dirty="0">
                <a:solidFill>
                  <a:schemeClr val="tx1"/>
                </a:solidFill>
                <a:latin typeface="ＭＳ Ｐゴシック" panose="020B0600070205080204" pitchFamily="50" charset="-128"/>
                <a:ea typeface="ＭＳ Ｐゴシック" panose="020B0600070205080204" pitchFamily="50" charset="-128"/>
              </a:rPr>
              <a:t>環境</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ネットワーク</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46" name="直線コネクタ 45">
            <a:extLst>
              <a:ext uri="{FF2B5EF4-FFF2-40B4-BE49-F238E27FC236}">
                <a16:creationId xmlns:a16="http://schemas.microsoft.com/office/drawing/2014/main" id="{2B8A993C-13F4-3B91-A23A-176488E0CF91}"/>
              </a:ext>
            </a:extLst>
          </p:cNvPr>
          <p:cNvCxnSpPr>
            <a:stCxn id="32" idx="1"/>
            <a:endCxn id="33" idx="0"/>
          </p:cNvCxnSpPr>
          <p:nvPr/>
        </p:nvCxnSpPr>
        <p:spPr>
          <a:xfrm flipH="1">
            <a:off x="6362700" y="4237142"/>
            <a:ext cx="1215390" cy="53297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D248321-3BCD-3FA3-61FC-F60F8972FA66}"/>
              </a:ext>
            </a:extLst>
          </p:cNvPr>
          <p:cNvCxnSpPr>
            <a:cxnSpLocks/>
            <a:stCxn id="32" idx="1"/>
            <a:endCxn id="44" idx="0"/>
          </p:cNvCxnSpPr>
          <p:nvPr/>
        </p:nvCxnSpPr>
        <p:spPr>
          <a:xfrm>
            <a:off x="7578090" y="4237142"/>
            <a:ext cx="1139190" cy="54059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0" name="四角形: 角を丸くする 49">
            <a:extLst>
              <a:ext uri="{FF2B5EF4-FFF2-40B4-BE49-F238E27FC236}">
                <a16:creationId xmlns:a16="http://schemas.microsoft.com/office/drawing/2014/main" id="{F3418B76-74AF-CBB1-9093-72B1B8B68865}"/>
              </a:ext>
            </a:extLst>
          </p:cNvPr>
          <p:cNvSpPr/>
          <p:nvPr/>
        </p:nvSpPr>
        <p:spPr>
          <a:xfrm>
            <a:off x="8862060" y="2979420"/>
            <a:ext cx="2720340" cy="15773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b="1" dirty="0">
                <a:solidFill>
                  <a:srgbClr val="FF0000"/>
                </a:solidFill>
                <a:latin typeface="ＭＳ Ｐゴシック" panose="020B0600070205080204" pitchFamily="50" charset="-128"/>
                <a:ea typeface="ＭＳ Ｐゴシック" panose="020B0600070205080204" pitchFamily="50" charset="-128"/>
              </a:rPr>
              <a:t>場所、時間</a:t>
            </a:r>
            <a:r>
              <a:rPr lang="ja-JP" altLang="en-US" b="1" dirty="0">
                <a:solidFill>
                  <a:srgbClr val="FF0000"/>
                </a:solidFill>
                <a:latin typeface="ＭＳ Ｐゴシック" panose="020B0600070205080204" pitchFamily="50" charset="-128"/>
                <a:ea typeface="ＭＳ Ｐゴシック" panose="020B0600070205080204" pitchFamily="50" charset="-128"/>
              </a:rPr>
              <a:t>不問</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b="1" dirty="0">
                <a:solidFill>
                  <a:srgbClr val="FF0000"/>
                </a:solidFill>
                <a:latin typeface="ＭＳ Ｐゴシック" panose="020B0600070205080204" pitchFamily="50" charset="-128"/>
                <a:ea typeface="ＭＳ Ｐゴシック" panose="020B0600070205080204" pitchFamily="50" charset="-128"/>
              </a:rPr>
              <a:t>シームレス</a:t>
            </a:r>
            <a:endParaRPr kumimoji="1" lang="en-US" altLang="ja-JP" b="1" dirty="0">
              <a:solidFill>
                <a:srgbClr val="FF0000"/>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b="1" dirty="0">
                <a:solidFill>
                  <a:srgbClr val="FF0000"/>
                </a:solidFill>
                <a:latin typeface="ＭＳ Ｐゴシック" panose="020B0600070205080204" pitchFamily="50" charset="-128"/>
                <a:ea typeface="ＭＳ Ｐゴシック" panose="020B0600070205080204" pitchFamily="50" charset="-128"/>
              </a:rPr>
              <a:t>メンテナンスフリー</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b="1" dirty="0">
                <a:solidFill>
                  <a:srgbClr val="FF0000"/>
                </a:solidFill>
                <a:latin typeface="ＭＳ Ｐゴシック" panose="020B0600070205080204" pitchFamily="50" charset="-128"/>
                <a:ea typeface="ＭＳ Ｐゴシック" panose="020B0600070205080204" pitchFamily="50" charset="-128"/>
              </a:rPr>
              <a:t>保守業務外注不要！</a:t>
            </a:r>
          </a:p>
        </p:txBody>
      </p:sp>
    </p:spTree>
    <p:extLst>
      <p:ext uri="{BB962C8B-B14F-4D97-AF65-F5344CB8AC3E}">
        <p14:creationId xmlns:p14="http://schemas.microsoft.com/office/powerpoint/2010/main" val="1187785004"/>
      </p:ext>
    </p:extLst>
  </p:cSld>
  <p:clrMapOvr>
    <a:masterClrMapping/>
  </p:clrMapOvr>
  <mc:AlternateContent xmlns:mc="http://schemas.openxmlformats.org/markup-compatibility/2006" xmlns:p14="http://schemas.microsoft.com/office/powerpoint/2010/main">
    <mc:Choice Requires="p14">
      <p:transition spd="slow" p14:dur="2000" advTm="100366"/>
    </mc:Choice>
    <mc:Fallback xmlns="">
      <p:transition spd="slow" advTm="10036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a:extLst>
              <a:ext uri="{FF2B5EF4-FFF2-40B4-BE49-F238E27FC236}">
                <a16:creationId xmlns:a16="http://schemas.microsoft.com/office/drawing/2014/main" id="{E77DEBBC-ED91-9FC0-8FC8-7F68870BE2B7}"/>
              </a:ext>
            </a:extLst>
          </p:cNvPr>
          <p:cNvSpPr txBox="1"/>
          <p:nvPr/>
        </p:nvSpPr>
        <p:spPr>
          <a:xfrm>
            <a:off x="266922" y="612707"/>
            <a:ext cx="11056620" cy="3416320"/>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Web3.0</a:t>
            </a:r>
            <a:r>
              <a:rPr kumimoji="1" lang="ja-JP" altLang="en-US" sz="2400" dirty="0">
                <a:latin typeface="ＭＳ Ｐゴシック" panose="020B0600070205080204" pitchFamily="50" charset="-128"/>
                <a:ea typeface="ＭＳ Ｐゴシック" panose="020B0600070205080204" pitchFamily="50" charset="-128"/>
              </a:rPr>
              <a:t>（現在以降）：個人が情報管理　　</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P to P</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のイメージ</a:t>
            </a:r>
          </a:p>
          <a:p>
            <a:r>
              <a:rPr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NFT</a:t>
            </a:r>
            <a:r>
              <a:rPr kumimoji="1" lang="ja-JP" altLang="en-US" sz="2400" dirty="0">
                <a:latin typeface="ＭＳ Ｐゴシック" panose="020B0600070205080204" pitchFamily="50" charset="-128"/>
                <a:ea typeface="ＭＳ Ｐゴシック" panose="020B0600070205080204" pitchFamily="50" charset="-128"/>
              </a:rPr>
              <a:t>：非代替性トークン➡価値の担保</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Non-Fungible Token</a:t>
            </a:r>
          </a:p>
          <a:p>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err="1">
                <a:latin typeface="ＭＳ Ｐゴシック" panose="020B0600070205080204" pitchFamily="50" charset="-128"/>
                <a:ea typeface="ＭＳ Ｐゴシック" panose="020B0600070205080204" pitchFamily="50" charset="-128"/>
              </a:rPr>
              <a:t>DeFi</a:t>
            </a:r>
            <a:r>
              <a:rPr kumimoji="1" lang="ja-JP" altLang="en-US" sz="2400" dirty="0">
                <a:latin typeface="ＭＳ Ｐゴシック" panose="020B0600070205080204" pitchFamily="50" charset="-128"/>
                <a:ea typeface="ＭＳ Ｐゴシック" panose="020B0600070205080204" pitchFamily="50" charset="-128"/>
              </a:rPr>
              <a:t>：分散型金融（ブロックチェーン利用）</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Decentralized Finance</a:t>
            </a:r>
          </a:p>
          <a:p>
            <a:r>
              <a:rPr kumimoji="1" lang="ja-JP" altLang="en-US" sz="2400" dirty="0">
                <a:latin typeface="ＭＳ Ｐゴシック" panose="020B0600070205080204" pitchFamily="50" charset="-128"/>
                <a:ea typeface="ＭＳ Ｐゴシック" panose="020B0600070205080204" pitchFamily="50" charset="-128"/>
              </a:rPr>
              <a:t>現状は金融機関・政府による金融サービス（貸付・借入、投資、通貨発行）</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➡管理主体なし</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Metaverse</a:t>
            </a:r>
            <a:r>
              <a:rPr kumimoji="1" lang="ja-JP" altLang="en-US" sz="2400" dirty="0">
                <a:latin typeface="ＭＳ Ｐゴシック" panose="020B0600070205080204" pitchFamily="50" charset="-128"/>
                <a:ea typeface="ＭＳ Ｐゴシック" panose="020B0600070205080204" pitchFamily="50" charset="-128"/>
              </a:rPr>
              <a:t>メタバース：３次元の仮想空間</a:t>
            </a:r>
          </a:p>
          <a:p>
            <a:endParaRPr kumimoji="1" lang="ja-JP" altLang="en-US" sz="2400" dirty="0">
              <a:latin typeface="ＭＳ Ｐゴシック" panose="020B0600070205080204" pitchFamily="50" charset="-128"/>
              <a:ea typeface="ＭＳ Ｐゴシック" panose="020B0600070205080204" pitchFamily="50" charset="-128"/>
            </a:endParaRPr>
          </a:p>
        </p:txBody>
      </p:sp>
      <p:pic>
        <p:nvPicPr>
          <p:cNvPr id="43" name="図 42">
            <a:extLst>
              <a:ext uri="{FF2B5EF4-FFF2-40B4-BE49-F238E27FC236}">
                <a16:creationId xmlns:a16="http://schemas.microsoft.com/office/drawing/2014/main" id="{4F23C259-1A66-DC5D-8ACC-4ADC73E637ED}"/>
              </a:ext>
            </a:extLst>
          </p:cNvPr>
          <p:cNvPicPr>
            <a:picLocks noChangeAspect="1"/>
          </p:cNvPicPr>
          <p:nvPr/>
        </p:nvPicPr>
        <p:blipFill>
          <a:blip r:embed="rId2"/>
          <a:stretch>
            <a:fillRect/>
          </a:stretch>
        </p:blipFill>
        <p:spPr>
          <a:xfrm>
            <a:off x="5344358" y="3747436"/>
            <a:ext cx="6408790" cy="2822040"/>
          </a:xfrm>
          <a:prstGeom prst="rect">
            <a:avLst/>
          </a:prstGeom>
        </p:spPr>
      </p:pic>
      <p:sp>
        <p:nvSpPr>
          <p:cNvPr id="44" name="タイトル 1">
            <a:extLst>
              <a:ext uri="{FF2B5EF4-FFF2-40B4-BE49-F238E27FC236}">
                <a16:creationId xmlns:a16="http://schemas.microsoft.com/office/drawing/2014/main" id="{24A84B25-55FD-CC60-1E29-7BBAE3878D89}"/>
              </a:ext>
            </a:extLst>
          </p:cNvPr>
          <p:cNvSpPr txBox="1">
            <a:spLocks/>
          </p:cNvSpPr>
          <p:nvPr/>
        </p:nvSpPr>
        <p:spPr>
          <a:xfrm>
            <a:off x="336908" y="196449"/>
            <a:ext cx="10759440" cy="617855"/>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2800" dirty="0">
                <a:latin typeface="ＭＳ Ｐゴシック" panose="020B0600070205080204" pitchFamily="50" charset="-128"/>
                <a:ea typeface="ＭＳ Ｐゴシック" panose="020B0600070205080204" pitchFamily="50" charset="-128"/>
              </a:rPr>
              <a:t>コラム　</a:t>
            </a:r>
            <a:r>
              <a:rPr lang="en-US" altLang="ja-JP" sz="2800" dirty="0">
                <a:latin typeface="ＭＳ Ｐゴシック" panose="020B0600070205080204" pitchFamily="50" charset="-128"/>
                <a:ea typeface="ＭＳ Ｐゴシック" panose="020B0600070205080204" pitchFamily="50" charset="-128"/>
              </a:rPr>
              <a:t>Web3.0</a:t>
            </a:r>
            <a:endParaRPr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36407095"/>
      </p:ext>
    </p:extLst>
  </p:cSld>
  <p:clrMapOvr>
    <a:masterClrMapping/>
  </p:clrMapOvr>
  <mc:AlternateContent xmlns:mc="http://schemas.openxmlformats.org/markup-compatibility/2006" xmlns:p14="http://schemas.microsoft.com/office/powerpoint/2010/main">
    <mc:Choice Requires="p14">
      <p:transition spd="slow" p14:dur="2000" advTm="149058"/>
    </mc:Choice>
    <mc:Fallback xmlns="">
      <p:transition spd="slow" advTm="1490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7F3B67D-9C00-5A15-86E4-2704CF26307D}"/>
              </a:ext>
            </a:extLst>
          </p:cNvPr>
          <p:cNvSpPr txBox="1">
            <a:spLocks/>
          </p:cNvSpPr>
          <p:nvPr/>
        </p:nvSpPr>
        <p:spPr>
          <a:xfrm>
            <a:off x="946304" y="333374"/>
            <a:ext cx="9144000" cy="6941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ＭＳ Ｐゴシック" panose="020B0600070205080204" pitchFamily="50" charset="-128"/>
                <a:ea typeface="ＭＳ Ｐゴシック" panose="020B0600070205080204" pitchFamily="50" charset="-128"/>
              </a:rPr>
              <a:t>情報</a:t>
            </a:r>
            <a:r>
              <a:rPr lang="en-US" altLang="ja-JP" sz="3200" dirty="0">
                <a:latin typeface="ＭＳ Ｐゴシック" panose="020B0600070205080204" pitchFamily="50" charset="-128"/>
                <a:ea typeface="ＭＳ Ｐゴシック" panose="020B0600070205080204" pitchFamily="50" charset="-128"/>
              </a:rPr>
              <a:t>Ⅰ</a:t>
            </a:r>
            <a:endParaRPr lang="ja-JP" altLang="en-US" sz="3200" dirty="0"/>
          </a:p>
        </p:txBody>
      </p:sp>
      <p:sp>
        <p:nvSpPr>
          <p:cNvPr id="6" name="テキスト ボックス 5">
            <a:extLst>
              <a:ext uri="{FF2B5EF4-FFF2-40B4-BE49-F238E27FC236}">
                <a16:creationId xmlns:a16="http://schemas.microsoft.com/office/drawing/2014/main" id="{E839229C-815B-C4F2-D108-3DF8BF8447DE}"/>
              </a:ext>
            </a:extLst>
          </p:cNvPr>
          <p:cNvSpPr txBox="1"/>
          <p:nvPr/>
        </p:nvSpPr>
        <p:spPr>
          <a:xfrm>
            <a:off x="1832775" y="946547"/>
            <a:ext cx="9444825" cy="5632311"/>
          </a:xfrm>
          <a:prstGeom prst="rect">
            <a:avLst/>
          </a:prstGeom>
          <a:noFill/>
        </p:spPr>
        <p:txBody>
          <a:bodyPr wrap="square" rtlCol="0">
            <a:spAutoFit/>
          </a:bodyPr>
          <a:lstStyle/>
          <a:p>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2-1</a:t>
            </a:r>
            <a:r>
              <a:rPr kumimoji="1" lang="ja-JP" altLang="en-US" sz="2400" dirty="0">
                <a:solidFill>
                  <a:schemeClr val="bg1">
                    <a:lumMod val="65000"/>
                  </a:schemeClr>
                </a:solidFill>
                <a:latin typeface="ＭＳ Ｐゴシック" panose="020B0600070205080204" pitchFamily="50" charset="-128"/>
                <a:ea typeface="ＭＳ Ｐゴシック" panose="020B0600070205080204" pitchFamily="50" charset="-128"/>
              </a:rPr>
              <a:t>　　   ネットワークの仕組み</a:t>
            </a:r>
            <a:endPar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endParaRPr>
          </a:p>
          <a:p>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2-1-1</a:t>
            </a:r>
            <a:r>
              <a:rPr kumimoji="1" lang="ja-JP" altLang="en-US" sz="2400" dirty="0">
                <a:solidFill>
                  <a:schemeClr val="bg1">
                    <a:lumMod val="65000"/>
                  </a:schemeClr>
                </a:solidFill>
                <a:latin typeface="ＭＳ Ｐゴシック" panose="020B0600070205080204" pitchFamily="50" charset="-128"/>
                <a:ea typeface="ＭＳ Ｐゴシック" panose="020B0600070205080204" pitchFamily="50" charset="-128"/>
              </a:rPr>
              <a:t>　  コンピュータを使った通信</a:t>
            </a:r>
            <a:endParaRPr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2-1-2</a:t>
            </a:r>
            <a:r>
              <a:rPr lang="ja-JP"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通信方式による分類</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dirty="0">
                <a:solidFill>
                  <a:schemeClr val="bg1">
                    <a:lumMod val="65000"/>
                  </a:schemeClr>
                </a:solidFill>
                <a:latin typeface="ＭＳ Ｐゴシック" panose="020B0600070205080204" pitchFamily="50" charset="-128"/>
                <a:ea typeface="ＭＳ Ｐゴシック" panose="020B0600070205080204" pitchFamily="50" charset="-128"/>
                <a:cs typeface="Times New Roman" panose="02020603050405020304" pitchFamily="18" charset="0"/>
              </a:rPr>
              <a:t>回線交換方式</a:t>
            </a:r>
            <a:endParaRPr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2-1-3</a:t>
            </a:r>
            <a:r>
              <a:rPr lang="ja-JP"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通信方式による分類</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パケット</a:t>
            </a:r>
            <a:r>
              <a:rPr lang="ja-JP" altLang="ja-JP" sz="24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交換方式</a:t>
            </a:r>
            <a:endParaRPr lang="en-US" altLang="ja-JP" sz="24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2-1-4</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クライアント・サーバ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client server system</a:t>
            </a: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2-1-5</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ピアツーピア　</a:t>
            </a:r>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 peer</a:t>
            </a:r>
            <a:r>
              <a:rPr kumimoji="1" lang="ja-JP" altLang="en-US" sz="2400" dirty="0">
                <a:solidFill>
                  <a:schemeClr val="bg1">
                    <a:lumMod val="65000"/>
                  </a:schemeClr>
                </a:solidFill>
                <a:latin typeface="ＭＳ Ｐゴシック" panose="020B0600070205080204" pitchFamily="50" charset="-128"/>
                <a:ea typeface="ＭＳ Ｐゴシック" panose="020B0600070205080204" pitchFamily="50" charset="-128"/>
              </a:rPr>
              <a:t> </a:t>
            </a:r>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to</a:t>
            </a:r>
            <a:r>
              <a:rPr kumimoji="1" lang="ja-JP" altLang="en-US" sz="2400" dirty="0">
                <a:solidFill>
                  <a:schemeClr val="bg1">
                    <a:lumMod val="65000"/>
                  </a:schemeClr>
                </a:solidFill>
                <a:latin typeface="ＭＳ Ｐゴシック" panose="020B0600070205080204" pitchFamily="50" charset="-128"/>
                <a:ea typeface="ＭＳ Ｐゴシック" panose="020B0600070205080204" pitchFamily="50" charset="-128"/>
              </a:rPr>
              <a:t> </a:t>
            </a:r>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peer </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P2P</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2-1-6</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プロトコル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Protocol </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情報通信の取り決め</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2-1-7</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TCP/IP</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Transmission Control Protocol/Internet Protocol</a:t>
            </a: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2-1-8</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IP</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Internet Protocol </a:t>
            </a: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2-1-9</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ドメイン名</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2-1-10</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ドメインネームシステム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Domain Name System</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DNS</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2-1-11</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ＷＷＷのしくみとＵＲＬ</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2-1-12</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電子メール</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2-1-13</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ルーティング</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2-1-14</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ファイアウォールの役割例</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585255832"/>
      </p:ext>
    </p:extLst>
  </p:cSld>
  <p:clrMapOvr>
    <a:masterClrMapping/>
  </p:clrMapOvr>
  <mc:AlternateContent xmlns:mc="http://schemas.openxmlformats.org/markup-compatibility/2006" xmlns:p14="http://schemas.microsoft.com/office/powerpoint/2010/main">
    <mc:Choice Requires="p14">
      <p:transition spd="slow" p14:dur="2000" advTm="12018"/>
    </mc:Choice>
    <mc:Fallback xmlns="">
      <p:transition spd="slow" advTm="1201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348F9-D8E5-4E62-8217-8B3DE8FC61AF}"/>
              </a:ext>
            </a:extLst>
          </p:cNvPr>
          <p:cNvSpPr>
            <a:spLocks noGrp="1"/>
          </p:cNvSpPr>
          <p:nvPr>
            <p:ph type="title"/>
          </p:nvPr>
        </p:nvSpPr>
        <p:spPr>
          <a:xfrm>
            <a:off x="485775" y="307975"/>
            <a:ext cx="10515600" cy="530613"/>
          </a:xfrm>
        </p:spPr>
        <p:txBody>
          <a:bodyPr>
            <a:normAutofit/>
          </a:bodyPr>
          <a:lstStyle/>
          <a:p>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2-1-6</a:t>
            </a:r>
            <a:r>
              <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プロトコル　　情報通信の取り決め</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FD2CC4DC-DC01-4378-BF5A-32F8F305543B}"/>
              </a:ext>
            </a:extLst>
          </p:cNvPr>
          <p:cNvSpPr>
            <a:spLocks noGrp="1"/>
          </p:cNvSpPr>
          <p:nvPr>
            <p:ph idx="1"/>
          </p:nvPr>
        </p:nvSpPr>
        <p:spPr>
          <a:xfrm>
            <a:off x="465364" y="1070587"/>
            <a:ext cx="10775302" cy="5281225"/>
          </a:xfrm>
        </p:spPr>
        <p:txBody>
          <a:bodyPr/>
          <a:lstStyle/>
          <a:p>
            <a:r>
              <a:rPr kumimoji="1" lang="ja-JP" altLang="en-US" sz="2400" dirty="0">
                <a:latin typeface="ＭＳ Ｐゴシック" panose="020B0600070205080204" pitchFamily="50" charset="-128"/>
                <a:ea typeface="ＭＳ Ｐゴシック" panose="020B0600070205080204" pitchFamily="50" charset="-128"/>
              </a:rPr>
              <a:t>通信に必要な手順や情報の表現と形式などに関するとり決め：　　　　　　　　　　　　　　　　</a:t>
            </a:r>
          </a:p>
          <a:p>
            <a:r>
              <a:rPr kumimoji="1" lang="ja-JP" altLang="en-US" sz="2400" dirty="0">
                <a:latin typeface="ＭＳ Ｐゴシック" panose="020B0600070205080204" pitchFamily="50" charset="-128"/>
                <a:ea typeface="ＭＳ Ｐゴシック" panose="020B0600070205080204" pitchFamily="50" charset="-128"/>
              </a:rPr>
              <a:t>インターネットのプロトコル：</a:t>
            </a:r>
            <a:r>
              <a:rPr kumimoji="1" lang="ja-JP" altLang="en-US" sz="2400" u="sng"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次表の</a:t>
            </a:r>
            <a:r>
              <a:rPr kumimoji="1" lang="en-US" altLang="ja-JP" sz="2400" dirty="0">
                <a:latin typeface="ＭＳ Ｐゴシック" panose="020B0600070205080204" pitchFamily="50" charset="-128"/>
                <a:ea typeface="ＭＳ Ｐゴシック" panose="020B0600070205080204" pitchFamily="50" charset="-128"/>
              </a:rPr>
              <a:t>4</a:t>
            </a:r>
            <a:r>
              <a:rPr kumimoji="1" lang="ja-JP" altLang="en-US" sz="2400" dirty="0">
                <a:latin typeface="ＭＳ Ｐゴシック" panose="020B0600070205080204" pitchFamily="50" charset="-128"/>
                <a:ea typeface="ＭＳ Ｐゴシック" panose="020B0600070205080204" pitchFamily="50" charset="-128"/>
              </a:rPr>
              <a:t>階層</a:t>
            </a:r>
          </a:p>
          <a:p>
            <a:pPr marL="0" indent="0">
              <a:buNone/>
            </a:pP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61F39471-7917-4482-A2D9-3DA185FDAD9F}"/>
              </a:ext>
            </a:extLst>
          </p:cNvPr>
          <p:cNvSpPr txBox="1"/>
          <p:nvPr/>
        </p:nvSpPr>
        <p:spPr>
          <a:xfrm>
            <a:off x="8786327" y="1105337"/>
            <a:ext cx="2127379" cy="461665"/>
          </a:xfrm>
          <a:prstGeom prst="rect">
            <a:avLst/>
          </a:prstGeom>
          <a:noFill/>
        </p:spPr>
        <p:txBody>
          <a:bodyPr wrap="square" rtlCol="0">
            <a:spAutoFit/>
          </a:bodyPr>
          <a:lstStyle/>
          <a:p>
            <a:r>
              <a:rPr kumimoji="1" lang="ja-JP" altLang="en-US" sz="2400" b="1" dirty="0">
                <a:solidFill>
                  <a:srgbClr val="FF0000"/>
                </a:solidFill>
              </a:rPr>
              <a:t>プロトコル</a:t>
            </a:r>
          </a:p>
        </p:txBody>
      </p:sp>
      <p:sp>
        <p:nvSpPr>
          <p:cNvPr id="6" name="テキスト ボックス 5">
            <a:extLst>
              <a:ext uri="{FF2B5EF4-FFF2-40B4-BE49-F238E27FC236}">
                <a16:creationId xmlns:a16="http://schemas.microsoft.com/office/drawing/2014/main" id="{D5BB9C1A-4BEC-4026-9F41-E1CCE93D27F0}"/>
              </a:ext>
            </a:extLst>
          </p:cNvPr>
          <p:cNvSpPr txBox="1"/>
          <p:nvPr/>
        </p:nvSpPr>
        <p:spPr>
          <a:xfrm>
            <a:off x="4370858" y="1505405"/>
            <a:ext cx="2127379" cy="461665"/>
          </a:xfrm>
          <a:prstGeom prst="rect">
            <a:avLst/>
          </a:prstGeom>
          <a:noFill/>
        </p:spPr>
        <p:txBody>
          <a:bodyPr wrap="square" rtlCol="0">
            <a:spAutoFit/>
          </a:bodyPr>
          <a:lstStyle/>
          <a:p>
            <a:r>
              <a:rPr kumimoji="1" lang="en-US" altLang="ja-JP" sz="2400" b="1" dirty="0">
                <a:solidFill>
                  <a:srgbClr val="FF0000"/>
                </a:solidFill>
              </a:rPr>
              <a:t>TCP/IP</a:t>
            </a:r>
            <a:endParaRPr kumimoji="1" lang="ja-JP" altLang="en-US" sz="2400" b="1" dirty="0">
              <a:solidFill>
                <a:srgbClr val="FF0000"/>
              </a:solidFill>
            </a:endParaRPr>
          </a:p>
        </p:txBody>
      </p:sp>
      <p:sp>
        <p:nvSpPr>
          <p:cNvPr id="5" name="正方形/長方形 4">
            <a:extLst>
              <a:ext uri="{FF2B5EF4-FFF2-40B4-BE49-F238E27FC236}">
                <a16:creationId xmlns:a16="http://schemas.microsoft.com/office/drawing/2014/main" id="{1DAFD4FF-2767-4B23-94B5-3076ABAD2873}"/>
              </a:ext>
            </a:extLst>
          </p:cNvPr>
          <p:cNvSpPr/>
          <p:nvPr/>
        </p:nvSpPr>
        <p:spPr>
          <a:xfrm>
            <a:off x="657225" y="5085483"/>
            <a:ext cx="2618238" cy="1038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送信元 </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IP</a:t>
            </a:r>
            <a:endParaRPr kumimoji="1" lang="ja-JP" altLang="en-US" sz="2400" dirty="0">
              <a:ln w="22225">
                <a:solidFill>
                  <a:schemeClr val="accent2"/>
                </a:solidFill>
                <a:prstDash val="solid"/>
              </a:ln>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D117C56D-F585-4391-9642-39F4C20E2D5B}"/>
              </a:ext>
            </a:extLst>
          </p:cNvPr>
          <p:cNvSpPr/>
          <p:nvPr/>
        </p:nvSpPr>
        <p:spPr>
          <a:xfrm>
            <a:off x="1331891" y="2254653"/>
            <a:ext cx="8975325" cy="20407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データに付加する通信規約</a:t>
            </a:r>
          </a:p>
          <a:p>
            <a:pPr marL="0" indent="0">
              <a:buNone/>
            </a:pPr>
            <a:r>
              <a:rPr kumimoji="1" lang="ja-JP" altLang="en-US" sz="2400" dirty="0">
                <a:solidFill>
                  <a:schemeClr val="tx1"/>
                </a:solidFill>
                <a:latin typeface="ＭＳ Ｐゴシック" panose="020B0600070205080204" pitchFamily="50" charset="-128"/>
                <a:ea typeface="ＭＳ Ｐゴシック" panose="020B0600070205080204" pitchFamily="50" charset="-128"/>
              </a:rPr>
              <a:t>　・手　　　段　</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HTTP(HTTPS),</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SMTP,</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FTP</a:t>
            </a:r>
          </a:p>
          <a:p>
            <a:pPr marL="0" indent="0">
              <a:buNone/>
            </a:pPr>
            <a:r>
              <a:rPr kumimoji="1" lang="ja-JP" altLang="en-US" sz="2400" dirty="0">
                <a:solidFill>
                  <a:schemeClr val="tx1"/>
                </a:solidFill>
                <a:latin typeface="ＭＳ Ｐゴシック" panose="020B0600070205080204" pitchFamily="50" charset="-128"/>
                <a:ea typeface="ＭＳ Ｐゴシック" panose="020B0600070205080204" pitchFamily="50" charset="-128"/>
              </a:rPr>
              <a:t>　・パケット順 </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TCP</a:t>
            </a:r>
          </a:p>
          <a:p>
            <a:pPr marL="0" indent="0">
              <a:buNone/>
            </a:pPr>
            <a:r>
              <a:rPr kumimoji="1" lang="ja-JP" altLang="en-US" sz="2400" dirty="0">
                <a:solidFill>
                  <a:schemeClr val="tx1"/>
                </a:solidFill>
                <a:latin typeface="ＭＳ Ｐゴシック" panose="020B0600070205080204" pitchFamily="50" charset="-128"/>
                <a:ea typeface="ＭＳ Ｐゴシック" panose="020B0600070205080204" pitchFamily="50" charset="-128"/>
              </a:rPr>
              <a:t>　・受信確認　</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TCP</a:t>
            </a:r>
          </a:p>
          <a:p>
            <a:pPr marL="0" indent="0">
              <a:buNone/>
            </a:pPr>
            <a:r>
              <a:rPr lang="ja-JP" altLang="en-US" sz="2400" dirty="0">
                <a:solidFill>
                  <a:schemeClr val="tx1"/>
                </a:solidFill>
                <a:latin typeface="ＭＳ Ｐゴシック" panose="020B0600070205080204" pitchFamily="50" charset="-128"/>
                <a:ea typeface="ＭＳ Ｐゴシック" panose="020B0600070205080204" pitchFamily="50" charset="-128"/>
              </a:rPr>
              <a:t>　・送信側受信側の情報　</a:t>
            </a:r>
            <a:r>
              <a:rPr lang="en-US" altLang="ja-JP" sz="2400" dirty="0">
                <a:solidFill>
                  <a:schemeClr val="tx1"/>
                </a:solidFill>
                <a:latin typeface="ＭＳ Ｐゴシック" panose="020B0600070205080204" pitchFamily="50" charset="-128"/>
                <a:ea typeface="ＭＳ Ｐゴシック" panose="020B0600070205080204" pitchFamily="50" charset="-128"/>
              </a:rPr>
              <a:t>IP</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2400" dirty="0">
                <a:solidFill>
                  <a:schemeClr val="tx1"/>
                </a:solidFill>
                <a:latin typeface="ＭＳ Ｐゴシック" panose="020B0600070205080204" pitchFamily="50" charset="-128"/>
                <a:ea typeface="ＭＳ Ｐゴシック" panose="020B0600070205080204" pitchFamily="50" charset="-128"/>
              </a:rPr>
              <a:t>　・通信方法　イーサネット</a:t>
            </a:r>
            <a:r>
              <a:rPr lang="en-US" altLang="ja-JP" sz="2400" dirty="0">
                <a:solidFill>
                  <a:schemeClr val="tx1"/>
                </a:solidFill>
                <a:latin typeface="ＭＳ Ｐゴシック" panose="020B0600070205080204" pitchFamily="50" charset="-128"/>
                <a:ea typeface="ＭＳ Ｐゴシック" panose="020B0600070205080204" pitchFamily="50" charset="-128"/>
              </a:rPr>
              <a:t>Ethernet(</a:t>
            </a:r>
            <a:r>
              <a:rPr lang="ja-JP" altLang="en-US" sz="2400" dirty="0">
                <a:solidFill>
                  <a:schemeClr val="tx1"/>
                </a:solidFill>
                <a:latin typeface="ＭＳ Ｐゴシック" panose="020B0600070205080204" pitchFamily="50" charset="-128"/>
                <a:ea typeface="ＭＳ Ｐゴシック" panose="020B0600070205080204" pitchFamily="50" charset="-128"/>
              </a:rPr>
              <a:t>有線</a:t>
            </a:r>
            <a:r>
              <a:rPr lang="en-US" altLang="ja-JP" sz="2400" dirty="0">
                <a:solidFill>
                  <a:schemeClr val="tx1"/>
                </a:solidFill>
                <a:latin typeface="ＭＳ Ｐゴシック" panose="020B0600070205080204" pitchFamily="50" charset="-128"/>
                <a:ea typeface="ＭＳ Ｐゴシック" panose="020B0600070205080204" pitchFamily="50" charset="-128"/>
              </a:rPr>
              <a:t>)</a:t>
            </a:r>
            <a:r>
              <a:rPr lang="ja-JP" altLang="en-US" sz="2400" dirty="0">
                <a:solidFill>
                  <a:schemeClr val="tx1"/>
                </a:solidFill>
                <a:latin typeface="ＭＳ Ｐゴシック" panose="020B0600070205080204" pitchFamily="50" charset="-128"/>
                <a:ea typeface="ＭＳ Ｐゴシック" panose="020B0600070205080204" pitchFamily="50" charset="-128"/>
              </a:rPr>
              <a:t>、　</a:t>
            </a:r>
            <a:r>
              <a:rPr lang="en-US" altLang="ja-JP" sz="2400" dirty="0">
                <a:solidFill>
                  <a:schemeClr val="tx1"/>
                </a:solidFill>
                <a:latin typeface="ＭＳ Ｐゴシック" panose="020B0600070205080204" pitchFamily="50" charset="-128"/>
                <a:ea typeface="ＭＳ Ｐゴシック" panose="020B0600070205080204" pitchFamily="50" charset="-128"/>
              </a:rPr>
              <a:t>WI-FI (</a:t>
            </a:r>
            <a:r>
              <a:rPr lang="ja-JP" altLang="en-US" sz="2400" dirty="0">
                <a:solidFill>
                  <a:schemeClr val="tx1"/>
                </a:solidFill>
                <a:latin typeface="ＭＳ Ｐゴシック" panose="020B0600070205080204" pitchFamily="50" charset="-128"/>
                <a:ea typeface="ＭＳ Ｐゴシック" panose="020B0600070205080204" pitchFamily="50" charset="-128"/>
              </a:rPr>
              <a:t>無線</a:t>
            </a:r>
            <a:r>
              <a:rPr lang="en-US" altLang="ja-JP" sz="2400" dirty="0">
                <a:solidFill>
                  <a:schemeClr val="tx1"/>
                </a:solidFill>
                <a:latin typeface="ＭＳ Ｐゴシック" panose="020B0600070205080204" pitchFamily="50" charset="-128"/>
                <a:ea typeface="ＭＳ Ｐゴシック" panose="020B0600070205080204" pitchFamily="50" charset="-128"/>
              </a:rPr>
              <a:t>)</a:t>
            </a:r>
            <a:endParaRPr lang="ja-JP" altLang="en-US" sz="2400" u="sng" dirty="0">
              <a:ln w="22225">
                <a:solidFill>
                  <a:schemeClr val="accent2"/>
                </a:solidFill>
                <a:prstDash val="solid"/>
              </a:ln>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2B290369-561F-466D-87D0-2BFAFCC9601E}"/>
              </a:ext>
            </a:extLst>
          </p:cNvPr>
          <p:cNvSpPr/>
          <p:nvPr/>
        </p:nvSpPr>
        <p:spPr>
          <a:xfrm>
            <a:off x="8528372" y="5085483"/>
            <a:ext cx="2618238" cy="1038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送信先 </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IP</a:t>
            </a:r>
            <a:endParaRPr kumimoji="1" lang="ja-JP" altLang="en-US" sz="2400" dirty="0">
              <a:ln w="22225">
                <a:solidFill>
                  <a:schemeClr val="accent2"/>
                </a:solidFill>
                <a:prstDash val="solid"/>
              </a:ln>
              <a:solidFill>
                <a:schemeClr val="tx1"/>
              </a:solidFill>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033893939"/>
      </p:ext>
    </p:extLst>
  </p:cSld>
  <p:clrMapOvr>
    <a:masterClrMapping/>
  </p:clrMapOvr>
  <mc:AlternateContent xmlns:mc="http://schemas.openxmlformats.org/markup-compatibility/2006" xmlns:p14="http://schemas.microsoft.com/office/powerpoint/2010/main">
    <mc:Choice Requires="p14">
      <p:transition spd="slow" p14:dur="2000" advTm="112649"/>
    </mc:Choice>
    <mc:Fallback xmlns="">
      <p:transition spd="slow" advTm="112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CEB58852-8280-B0A9-CE49-4D1DAE1462CE}"/>
              </a:ext>
            </a:extLst>
          </p:cNvPr>
          <p:cNvPicPr>
            <a:picLocks noChangeAspect="1"/>
          </p:cNvPicPr>
          <p:nvPr/>
        </p:nvPicPr>
        <p:blipFill>
          <a:blip r:embed="rId3"/>
          <a:stretch>
            <a:fillRect/>
          </a:stretch>
        </p:blipFill>
        <p:spPr>
          <a:xfrm>
            <a:off x="198499" y="666368"/>
            <a:ext cx="11812525" cy="6381842"/>
          </a:xfrm>
          <a:prstGeom prst="rect">
            <a:avLst/>
          </a:prstGeom>
        </p:spPr>
      </p:pic>
      <p:sp>
        <p:nvSpPr>
          <p:cNvPr id="2" name="タイトル 1">
            <a:extLst>
              <a:ext uri="{FF2B5EF4-FFF2-40B4-BE49-F238E27FC236}">
                <a16:creationId xmlns:a16="http://schemas.microsoft.com/office/drawing/2014/main" id="{9540C0B4-3699-4B70-B367-4F77555E5EB3}"/>
              </a:ext>
            </a:extLst>
          </p:cNvPr>
          <p:cNvSpPr>
            <a:spLocks noGrp="1"/>
          </p:cNvSpPr>
          <p:nvPr>
            <p:ph type="title"/>
          </p:nvPr>
        </p:nvSpPr>
        <p:spPr>
          <a:xfrm>
            <a:off x="129020" y="98426"/>
            <a:ext cx="10815205" cy="530614"/>
          </a:xfrm>
        </p:spPr>
        <p:txBody>
          <a:bodyPr>
            <a:normAutofit/>
          </a:bodyPr>
          <a:lstStyle/>
          <a:p>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2-1-7</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TCP/IP</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Transmission Control Protocol/Internet Protocol</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CB9EE597-1215-4CCC-9E55-CFF8417B8459}"/>
              </a:ext>
            </a:extLst>
          </p:cNvPr>
          <p:cNvSpPr txBox="1"/>
          <p:nvPr/>
        </p:nvSpPr>
        <p:spPr>
          <a:xfrm>
            <a:off x="367854" y="1726840"/>
            <a:ext cx="1622871" cy="553998"/>
          </a:xfrm>
          <a:prstGeom prst="rect">
            <a:avLst/>
          </a:prstGeom>
          <a:solidFill>
            <a:schemeClr val="bg1"/>
          </a:solidFill>
        </p:spPr>
        <p:txBody>
          <a:bodyPr wrap="square" lIns="0" tIns="0" rIns="0" bIns="0"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アプリケーション層</a:t>
            </a:r>
          </a:p>
        </p:txBody>
      </p:sp>
      <p:sp>
        <p:nvSpPr>
          <p:cNvPr id="6" name="テキスト ボックス 5">
            <a:extLst>
              <a:ext uri="{FF2B5EF4-FFF2-40B4-BE49-F238E27FC236}">
                <a16:creationId xmlns:a16="http://schemas.microsoft.com/office/drawing/2014/main" id="{7DDCA509-B361-4FEB-9B2B-358F4FD4B744}"/>
              </a:ext>
            </a:extLst>
          </p:cNvPr>
          <p:cNvSpPr txBox="1"/>
          <p:nvPr/>
        </p:nvSpPr>
        <p:spPr>
          <a:xfrm>
            <a:off x="208879" y="3274296"/>
            <a:ext cx="1791372" cy="369332"/>
          </a:xfrm>
          <a:prstGeom prst="rect">
            <a:avLst/>
          </a:prstGeom>
          <a:noFill/>
        </p:spPr>
        <p:txBody>
          <a:bodyPr wrap="square" rtlCol="0">
            <a:spAutoFit/>
          </a:bodyPr>
          <a:lstStyle/>
          <a:p>
            <a:r>
              <a:rPr lang="ja-JP" altLang="en-US" dirty="0">
                <a:solidFill>
                  <a:srgbClr val="FF0000"/>
                </a:solidFill>
                <a:latin typeface="ＭＳ Ｐゴシック" panose="020B0600070205080204" pitchFamily="50" charset="-128"/>
                <a:ea typeface="ＭＳ Ｐゴシック" panose="020B0600070205080204" pitchFamily="50" charset="-128"/>
              </a:rPr>
              <a:t>トランスポート層</a:t>
            </a:r>
            <a:endParaRPr kumimoji="1" lang="ja-JP" altLang="en-US" dirty="0">
              <a:solidFill>
                <a:srgbClr val="FF0000"/>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789BBDA7-F0D0-4D62-9411-DB803A040484}"/>
              </a:ext>
            </a:extLst>
          </p:cNvPr>
          <p:cNvSpPr txBox="1"/>
          <p:nvPr/>
        </p:nvSpPr>
        <p:spPr>
          <a:xfrm>
            <a:off x="222575" y="4639869"/>
            <a:ext cx="1806250" cy="369332"/>
          </a:xfrm>
          <a:prstGeom prst="rect">
            <a:avLst/>
          </a:prstGeom>
          <a:noFill/>
        </p:spPr>
        <p:txBody>
          <a:bodyPr wrap="square" rtlCol="0">
            <a:spAutoFit/>
          </a:bodyPr>
          <a:lstStyle/>
          <a:p>
            <a:r>
              <a:rPr lang="ja-JP" altLang="en-US" b="1" dirty="0">
                <a:solidFill>
                  <a:srgbClr val="FF0000"/>
                </a:solidFill>
                <a:latin typeface="ＭＳ Ｐゴシック" panose="020B0600070205080204" pitchFamily="50" charset="-128"/>
                <a:ea typeface="ＭＳ Ｐゴシック" panose="020B0600070205080204" pitchFamily="50" charset="-128"/>
              </a:rPr>
              <a:t>インターネット層</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EF987D3-8C63-4EAC-8E7B-ACD269711940}"/>
              </a:ext>
            </a:extLst>
          </p:cNvPr>
          <p:cNvSpPr txBox="1"/>
          <p:nvPr/>
        </p:nvSpPr>
        <p:spPr>
          <a:xfrm>
            <a:off x="251549" y="5575277"/>
            <a:ext cx="1729651" cy="553998"/>
          </a:xfrm>
          <a:prstGeom prst="rect">
            <a:avLst/>
          </a:prstGeom>
          <a:noFill/>
        </p:spPr>
        <p:txBody>
          <a:bodyPr wrap="square" lIns="0" tIns="0" rIns="0" bIns="0" rtlCol="0">
            <a:spAutoFit/>
          </a:bodyPr>
          <a:lstStyle/>
          <a:p>
            <a:r>
              <a:rPr lang="ja-JP" altLang="en-US" b="1" dirty="0">
                <a:solidFill>
                  <a:srgbClr val="FF0000"/>
                </a:solidFill>
                <a:latin typeface="ＭＳ Ｐゴシック" panose="020B0600070205080204" pitchFamily="50" charset="-128"/>
                <a:ea typeface="ＭＳ Ｐゴシック" panose="020B0600070205080204" pitchFamily="50" charset="-128"/>
              </a:rPr>
              <a:t>ネットワーク</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r>
              <a:rPr lang="ja-JP" altLang="en-US" b="1" dirty="0">
                <a:solidFill>
                  <a:srgbClr val="FF0000"/>
                </a:solidFill>
                <a:latin typeface="ＭＳ Ｐゴシック" panose="020B0600070205080204" pitchFamily="50" charset="-128"/>
                <a:ea typeface="ＭＳ Ｐゴシック" panose="020B0600070205080204" pitchFamily="50" charset="-128"/>
              </a:rPr>
              <a:t>インタフェース層</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90B32A92-99B5-43AF-AA4B-8DA0A83E88A5}"/>
              </a:ext>
            </a:extLst>
          </p:cNvPr>
          <p:cNvSpPr txBox="1"/>
          <p:nvPr/>
        </p:nvSpPr>
        <p:spPr>
          <a:xfrm>
            <a:off x="11094449" y="1085437"/>
            <a:ext cx="836265" cy="369332"/>
          </a:xfrm>
          <a:prstGeom prst="rect">
            <a:avLst/>
          </a:prstGeom>
          <a:noFill/>
        </p:spPr>
        <p:txBody>
          <a:bodyPr wrap="square" rtlCol="0">
            <a:spAutoFit/>
          </a:bodyPr>
          <a:lstStyle/>
          <a:p>
            <a:r>
              <a:rPr kumimoji="1" lang="en-US" altLang="ja-JP" sz="1800" b="1" dirty="0">
                <a:solidFill>
                  <a:srgbClr val="FF0000"/>
                </a:solidFill>
                <a:latin typeface="ＭＳ Ｐゴシック" panose="020B0600070205080204" pitchFamily="50" charset="-128"/>
                <a:ea typeface="ＭＳ Ｐゴシック" panose="020B0600070205080204" pitchFamily="50" charset="-128"/>
              </a:rPr>
              <a:t>HTTP</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64E4E208-75AB-4F49-9DEF-9B559D4ECFBC}"/>
              </a:ext>
            </a:extLst>
          </p:cNvPr>
          <p:cNvSpPr txBox="1"/>
          <p:nvPr/>
        </p:nvSpPr>
        <p:spPr>
          <a:xfrm>
            <a:off x="11086785" y="1493841"/>
            <a:ext cx="954557" cy="369332"/>
          </a:xfrm>
          <a:prstGeom prst="rect">
            <a:avLst/>
          </a:prstGeom>
          <a:noFill/>
        </p:spPr>
        <p:txBody>
          <a:bodyPr wrap="square" rtlCol="0">
            <a:spAutoFit/>
          </a:bodyPr>
          <a:lstStyle/>
          <a:p>
            <a:r>
              <a:rPr kumimoji="1" lang="en-US" altLang="ja-JP" sz="1800" b="1" dirty="0">
                <a:solidFill>
                  <a:srgbClr val="FF0000"/>
                </a:solidFill>
                <a:latin typeface="ＭＳ Ｐゴシック" panose="020B0600070205080204" pitchFamily="50" charset="-128"/>
                <a:ea typeface="ＭＳ Ｐゴシック" panose="020B0600070205080204" pitchFamily="50" charset="-128"/>
              </a:rPr>
              <a:t>SMTP</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9D75FEE8-4EC5-47A0-8462-ECDC3CB8BBF2}"/>
              </a:ext>
            </a:extLst>
          </p:cNvPr>
          <p:cNvSpPr txBox="1"/>
          <p:nvPr/>
        </p:nvSpPr>
        <p:spPr>
          <a:xfrm>
            <a:off x="11162985" y="1887453"/>
            <a:ext cx="836265" cy="369332"/>
          </a:xfrm>
          <a:prstGeom prst="rect">
            <a:avLst/>
          </a:prstGeom>
          <a:noFill/>
        </p:spPr>
        <p:txBody>
          <a:bodyPr wrap="square" rtlCol="0">
            <a:spAutoFit/>
          </a:bodyPr>
          <a:lstStyle/>
          <a:p>
            <a:r>
              <a:rPr kumimoji="1" lang="en-US" altLang="ja-JP" sz="1800" b="1" dirty="0">
                <a:solidFill>
                  <a:srgbClr val="FF0000"/>
                </a:solidFill>
                <a:latin typeface="ＭＳ Ｐゴシック" panose="020B0600070205080204" pitchFamily="50" charset="-128"/>
                <a:ea typeface="ＭＳ Ｐゴシック" panose="020B0600070205080204" pitchFamily="50" charset="-128"/>
              </a:rPr>
              <a:t>POP</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9539B272-473C-44AD-B9E9-D5BBADE11F8D}"/>
              </a:ext>
            </a:extLst>
          </p:cNvPr>
          <p:cNvSpPr txBox="1"/>
          <p:nvPr/>
        </p:nvSpPr>
        <p:spPr>
          <a:xfrm>
            <a:off x="11164267" y="2276883"/>
            <a:ext cx="836265" cy="369332"/>
          </a:xfrm>
          <a:prstGeom prst="rect">
            <a:avLst/>
          </a:prstGeom>
          <a:noFill/>
        </p:spPr>
        <p:txBody>
          <a:bodyPr wrap="square" rtlCol="0">
            <a:spAutoFit/>
          </a:bodyPr>
          <a:lstStyle/>
          <a:p>
            <a:r>
              <a:rPr kumimoji="1" lang="en-US" altLang="ja-JP" sz="1800" b="1" dirty="0">
                <a:solidFill>
                  <a:srgbClr val="FF0000"/>
                </a:solidFill>
                <a:latin typeface="ＭＳ Ｐゴシック" panose="020B0600070205080204" pitchFamily="50" charset="-128"/>
                <a:ea typeface="ＭＳ Ｐゴシック" panose="020B0600070205080204" pitchFamily="50" charset="-128"/>
              </a:rPr>
              <a:t>FTP</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55A6B766-F909-4017-B554-224C8B179EEB}"/>
              </a:ext>
            </a:extLst>
          </p:cNvPr>
          <p:cNvSpPr txBox="1"/>
          <p:nvPr/>
        </p:nvSpPr>
        <p:spPr>
          <a:xfrm>
            <a:off x="11138008" y="3215953"/>
            <a:ext cx="701568" cy="369332"/>
          </a:xfrm>
          <a:prstGeom prst="rect">
            <a:avLst/>
          </a:prstGeom>
          <a:solidFill>
            <a:schemeClr val="bg1"/>
          </a:solidFill>
        </p:spPr>
        <p:txBody>
          <a:bodyPr wrap="square" rtlCol="0">
            <a:spAutoFit/>
          </a:bodyPr>
          <a:lstStyle/>
          <a:p>
            <a:r>
              <a:rPr kumimoji="1" lang="en-US" altLang="ja-JP" sz="1800" b="1" dirty="0">
                <a:solidFill>
                  <a:srgbClr val="FF0000"/>
                </a:solidFill>
                <a:latin typeface="ＭＳ Ｐゴシック" panose="020B0600070205080204" pitchFamily="50" charset="-128"/>
                <a:ea typeface="ＭＳ Ｐゴシック" panose="020B0600070205080204" pitchFamily="50" charset="-128"/>
              </a:rPr>
              <a:t>TCP</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4B96A861-6EA8-4315-8C8F-69F9567852BF}"/>
              </a:ext>
            </a:extLst>
          </p:cNvPr>
          <p:cNvSpPr/>
          <p:nvPr/>
        </p:nvSpPr>
        <p:spPr>
          <a:xfrm>
            <a:off x="9989993" y="3600645"/>
            <a:ext cx="1106632"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6" name="正方形/長方形 15">
            <a:extLst>
              <a:ext uri="{FF2B5EF4-FFF2-40B4-BE49-F238E27FC236}">
                <a16:creationId xmlns:a16="http://schemas.microsoft.com/office/drawing/2014/main" id="{D3CB0CDF-3B1F-4ED2-B037-AE7FFDEB1787}"/>
              </a:ext>
            </a:extLst>
          </p:cNvPr>
          <p:cNvSpPr/>
          <p:nvPr/>
        </p:nvSpPr>
        <p:spPr>
          <a:xfrm>
            <a:off x="9951893" y="4635834"/>
            <a:ext cx="53439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663D1B96-5BC2-48EF-8E9F-4A040140D793}"/>
              </a:ext>
            </a:extLst>
          </p:cNvPr>
          <p:cNvSpPr txBox="1"/>
          <p:nvPr/>
        </p:nvSpPr>
        <p:spPr>
          <a:xfrm>
            <a:off x="11165236" y="4561930"/>
            <a:ext cx="611364" cy="369332"/>
          </a:xfrm>
          <a:prstGeom prst="rect">
            <a:avLst/>
          </a:prstGeom>
          <a:solidFill>
            <a:schemeClr val="bg1"/>
          </a:solidFill>
        </p:spPr>
        <p:txBody>
          <a:bodyPr wrap="square" rtlCol="0">
            <a:spAutoFit/>
          </a:bodyPr>
          <a:lstStyle/>
          <a:p>
            <a:r>
              <a:rPr kumimoji="1" lang="en-US" altLang="ja-JP" sz="1800" b="1" dirty="0">
                <a:solidFill>
                  <a:srgbClr val="FF0000"/>
                </a:solidFill>
                <a:latin typeface="ＭＳ Ｐゴシック" panose="020B0600070205080204" pitchFamily="50" charset="-128"/>
                <a:ea typeface="ＭＳ Ｐゴシック" panose="020B0600070205080204" pitchFamily="50" charset="-128"/>
              </a:rPr>
              <a:t>IP</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p:txBody>
      </p:sp>
      <p:sp>
        <p:nvSpPr>
          <p:cNvPr id="3" name="正方形/長方形 2">
            <a:extLst>
              <a:ext uri="{FF2B5EF4-FFF2-40B4-BE49-F238E27FC236}">
                <a16:creationId xmlns:a16="http://schemas.microsoft.com/office/drawing/2014/main" id="{941321BE-B7B1-19B8-9BBD-AA9166CDCD08}"/>
              </a:ext>
            </a:extLst>
          </p:cNvPr>
          <p:cNvSpPr/>
          <p:nvPr/>
        </p:nvSpPr>
        <p:spPr>
          <a:xfrm>
            <a:off x="3267074" y="1142999"/>
            <a:ext cx="6315076"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solidFill>
                  <a:schemeClr val="tx1"/>
                </a:solidFill>
                <a:latin typeface="ＭＳ Ｐゴシック" panose="020B0600070205080204" pitchFamily="50" charset="-128"/>
                <a:ea typeface="ＭＳ Ｐゴシック" panose="020B0600070205080204" pitchFamily="50" charset="-128"/>
              </a:rPr>
              <a:t>クライアントの通信用応用ソフト</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ブラウザ、メールソフト</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は、</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層のプロトコルに従ってクライアントとサーバ間で処理を実行</a:t>
            </a:r>
            <a:endParaRPr kumimoji="1" lang="ja-JP" altLang="en-US" sz="2400" dirty="0">
              <a:solidFill>
                <a:schemeClr val="tx1"/>
              </a:solidFill>
            </a:endParaRPr>
          </a:p>
        </p:txBody>
      </p:sp>
      <p:sp>
        <p:nvSpPr>
          <p:cNvPr id="15" name="正方形/長方形 14">
            <a:extLst>
              <a:ext uri="{FF2B5EF4-FFF2-40B4-BE49-F238E27FC236}">
                <a16:creationId xmlns:a16="http://schemas.microsoft.com/office/drawing/2014/main" id="{8CF68A89-EF0E-A2FD-9C7A-9D126724D94B}"/>
              </a:ext>
            </a:extLst>
          </p:cNvPr>
          <p:cNvSpPr/>
          <p:nvPr/>
        </p:nvSpPr>
        <p:spPr>
          <a:xfrm>
            <a:off x="3181350" y="2697795"/>
            <a:ext cx="6457950" cy="1321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dirty="0">
                <a:solidFill>
                  <a:schemeClr val="tx1"/>
                </a:solidFill>
                <a:latin typeface="ＭＳ Ｐゴシック" panose="020B0600070205080204" pitchFamily="50" charset="-128"/>
                <a:ea typeface="ＭＳ Ｐゴシック" panose="020B0600070205080204" pitchFamily="50" charset="-128"/>
              </a:rPr>
              <a:t>送信データに</a:t>
            </a:r>
            <a:r>
              <a:rPr lang="en-US" altLang="ja-JP" sz="2400" dirty="0">
                <a:solidFill>
                  <a:schemeClr val="tx1"/>
                </a:solidFill>
                <a:latin typeface="ＭＳ Ｐゴシック" panose="020B0600070205080204" pitchFamily="50" charset="-128"/>
                <a:ea typeface="ＭＳ Ｐゴシック" panose="020B0600070205080204" pitchFamily="50" charset="-128"/>
              </a:rPr>
              <a:t>TCP</a:t>
            </a:r>
            <a:r>
              <a:rPr lang="ja-JP" altLang="en-US" sz="2400" dirty="0">
                <a:solidFill>
                  <a:schemeClr val="tx1"/>
                </a:solidFill>
                <a:latin typeface="ＭＳ Ｐゴシック" panose="020B0600070205080204" pitchFamily="50" charset="-128"/>
                <a:ea typeface="ＭＳ Ｐゴシック" panose="020B0600070205080204" pitchFamily="50" charset="-128"/>
              </a:rPr>
              <a:t>ヘッダが付加される。送信側と受信側のポート番号やパケット順番の番号など</a:t>
            </a:r>
            <a:endParaRPr kumimoji="1" lang="ja-JP" altLang="en-US" sz="2400" dirty="0">
              <a:solidFill>
                <a:schemeClr val="tx1"/>
              </a:solidFill>
            </a:endParaRPr>
          </a:p>
        </p:txBody>
      </p:sp>
      <p:sp>
        <p:nvSpPr>
          <p:cNvPr id="18" name="正方形/長方形 17">
            <a:extLst>
              <a:ext uri="{FF2B5EF4-FFF2-40B4-BE49-F238E27FC236}">
                <a16:creationId xmlns:a16="http://schemas.microsoft.com/office/drawing/2014/main" id="{57BB7EF8-ABCE-3510-5581-8E53A2F66AA3}"/>
              </a:ext>
            </a:extLst>
          </p:cNvPr>
          <p:cNvSpPr/>
          <p:nvPr/>
        </p:nvSpPr>
        <p:spPr>
          <a:xfrm>
            <a:off x="3200399" y="4288471"/>
            <a:ext cx="6372225" cy="76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dirty="0">
                <a:solidFill>
                  <a:schemeClr val="tx1"/>
                </a:solidFill>
                <a:latin typeface="ＭＳ Ｐゴシック" panose="020B0600070205080204" pitchFamily="50" charset="-128"/>
                <a:ea typeface="ＭＳ Ｐゴシック" panose="020B0600070205080204" pitchFamily="50" charset="-128"/>
              </a:rPr>
              <a:t>送信側と受信側のコンピュータなどの装置</a:t>
            </a:r>
            <a:r>
              <a:rPr lang="en-US" altLang="ja-JP" sz="2400" dirty="0">
                <a:solidFill>
                  <a:schemeClr val="tx1"/>
                </a:solidFill>
                <a:latin typeface="ＭＳ Ｐゴシック" panose="020B0600070205080204" pitchFamily="50" charset="-128"/>
                <a:ea typeface="ＭＳ Ｐゴシック" panose="020B0600070205080204" pitchFamily="50" charset="-128"/>
              </a:rPr>
              <a:t>IP</a:t>
            </a:r>
            <a:r>
              <a:rPr lang="ja-JP" altLang="en-US" sz="2400" dirty="0">
                <a:solidFill>
                  <a:schemeClr val="tx1"/>
                </a:solidFill>
                <a:latin typeface="ＭＳ Ｐゴシック" panose="020B0600070205080204" pitchFamily="50" charset="-128"/>
                <a:ea typeface="ＭＳ Ｐゴシック" panose="020B0600070205080204" pitchFamily="50" charset="-128"/>
              </a:rPr>
              <a:t>アドレスを示す</a:t>
            </a:r>
            <a:r>
              <a:rPr lang="en-US" altLang="ja-JP" sz="2400" dirty="0">
                <a:solidFill>
                  <a:schemeClr val="tx1"/>
                </a:solidFill>
                <a:latin typeface="ＭＳ Ｐゴシック" panose="020B0600070205080204" pitchFamily="50" charset="-128"/>
                <a:ea typeface="ＭＳ Ｐゴシック" panose="020B0600070205080204" pitchFamily="50" charset="-128"/>
              </a:rPr>
              <a:t>IP</a:t>
            </a:r>
            <a:r>
              <a:rPr lang="ja-JP" altLang="en-US" sz="2400" dirty="0">
                <a:solidFill>
                  <a:schemeClr val="tx1"/>
                </a:solidFill>
                <a:latin typeface="ＭＳ Ｐゴシック" panose="020B0600070205080204" pitchFamily="50" charset="-128"/>
                <a:ea typeface="ＭＳ Ｐゴシック" panose="020B0600070205080204" pitchFamily="50" charset="-128"/>
              </a:rPr>
              <a:t>ヘッダ付加</a:t>
            </a:r>
            <a:endParaRPr kumimoji="1" lang="ja-JP" altLang="en-US" sz="2400" dirty="0">
              <a:solidFill>
                <a:schemeClr val="tx1"/>
              </a:solidFill>
            </a:endParaRPr>
          </a:p>
        </p:txBody>
      </p:sp>
      <p:sp>
        <p:nvSpPr>
          <p:cNvPr id="19" name="正方形/長方形 18">
            <a:extLst>
              <a:ext uri="{FF2B5EF4-FFF2-40B4-BE49-F238E27FC236}">
                <a16:creationId xmlns:a16="http://schemas.microsoft.com/office/drawing/2014/main" id="{BB65BD03-C975-6BBF-8D22-E30099EF4B42}"/>
              </a:ext>
            </a:extLst>
          </p:cNvPr>
          <p:cNvSpPr/>
          <p:nvPr/>
        </p:nvSpPr>
        <p:spPr>
          <a:xfrm>
            <a:off x="3156664" y="5547065"/>
            <a:ext cx="6473111" cy="101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dirty="0">
                <a:solidFill>
                  <a:schemeClr val="tx1"/>
                </a:solidFill>
                <a:latin typeface="ＭＳ Ｐゴシック" panose="020B0600070205080204" pitchFamily="50" charset="-128"/>
                <a:ea typeface="ＭＳ Ｐゴシック" panose="020B0600070205080204" pitchFamily="50" charset="-128"/>
              </a:rPr>
              <a:t>通信手段の物理仕様＝装置間の通信に使用するマックアドレス、通信媒体（電流、光、電波など）、信号（情報表現や通信速度）</a:t>
            </a:r>
          </a:p>
        </p:txBody>
      </p:sp>
      <p:sp>
        <p:nvSpPr>
          <p:cNvPr id="21" name="テキスト ボックス 20">
            <a:extLst>
              <a:ext uri="{FF2B5EF4-FFF2-40B4-BE49-F238E27FC236}">
                <a16:creationId xmlns:a16="http://schemas.microsoft.com/office/drawing/2014/main" id="{7E903C7F-99BB-9061-C6A3-C3BD3B5A3305}"/>
              </a:ext>
            </a:extLst>
          </p:cNvPr>
          <p:cNvSpPr txBox="1"/>
          <p:nvPr/>
        </p:nvSpPr>
        <p:spPr>
          <a:xfrm>
            <a:off x="9857265" y="5722593"/>
            <a:ext cx="2024107" cy="553998"/>
          </a:xfrm>
          <a:prstGeom prst="rect">
            <a:avLst/>
          </a:prstGeom>
          <a:solidFill>
            <a:schemeClr val="bg1"/>
          </a:solidFill>
        </p:spPr>
        <p:txBody>
          <a:bodyPr wrap="square" lIns="0" tIns="0" rIns="0" bIns="0" rtlCol="0">
            <a:spAutoFit/>
          </a:bodyPr>
          <a:lstStyle/>
          <a:p>
            <a:pPr algn="ctr"/>
            <a:r>
              <a:rPr lang="ja-JP" altLang="en-US" b="1" dirty="0">
                <a:solidFill>
                  <a:srgbClr val="FF0000"/>
                </a:solidFill>
                <a:latin typeface="ＭＳ Ｐゴシック" panose="020B0600070205080204" pitchFamily="50" charset="-128"/>
                <a:ea typeface="ＭＳ Ｐゴシック" panose="020B0600070205080204" pitchFamily="50" charset="-128"/>
              </a:rPr>
              <a:t>イーサネットヘッダ、</a:t>
            </a:r>
            <a:r>
              <a:rPr lang="en-US" altLang="ja-JP" b="1" dirty="0">
                <a:solidFill>
                  <a:srgbClr val="FF0000"/>
                </a:solidFill>
                <a:latin typeface="ＭＳ Ｐゴシック" panose="020B0600070205080204" pitchFamily="50" charset="-128"/>
                <a:ea typeface="ＭＳ Ｐゴシック" panose="020B0600070205080204" pitchFamily="50" charset="-128"/>
              </a:rPr>
              <a:t>Wi-Fi(IEEE 802.11)</a:t>
            </a:r>
            <a:endParaRPr lang="ja-JP" altLang="en-US" b="1" dirty="0">
              <a:solidFill>
                <a:srgbClr val="FF0000"/>
              </a:solidFill>
            </a:endParaRPr>
          </a:p>
        </p:txBody>
      </p:sp>
      <p:sp>
        <p:nvSpPr>
          <p:cNvPr id="22" name="テキスト ボックス 21">
            <a:extLst>
              <a:ext uri="{FF2B5EF4-FFF2-40B4-BE49-F238E27FC236}">
                <a16:creationId xmlns:a16="http://schemas.microsoft.com/office/drawing/2014/main" id="{E25BD6AF-801C-1237-A2EE-AD9C74222945}"/>
              </a:ext>
            </a:extLst>
          </p:cNvPr>
          <p:cNvSpPr txBox="1"/>
          <p:nvPr/>
        </p:nvSpPr>
        <p:spPr>
          <a:xfrm>
            <a:off x="2137929" y="1687980"/>
            <a:ext cx="856990" cy="369332"/>
          </a:xfrm>
          <a:prstGeom prst="rect">
            <a:avLst/>
          </a:prstGeom>
          <a:solidFill>
            <a:schemeClr val="bg1"/>
          </a:solidFill>
        </p:spPr>
        <p:txBody>
          <a:bodyPr wrap="square" lIns="0" tIns="0" rIns="0" bIns="0" rtlCol="0">
            <a:spAutoFit/>
          </a:bodyPr>
          <a:lstStyle/>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第４層</a:t>
            </a:r>
          </a:p>
        </p:txBody>
      </p:sp>
      <p:sp>
        <p:nvSpPr>
          <p:cNvPr id="23" name="テキスト ボックス 22">
            <a:extLst>
              <a:ext uri="{FF2B5EF4-FFF2-40B4-BE49-F238E27FC236}">
                <a16:creationId xmlns:a16="http://schemas.microsoft.com/office/drawing/2014/main" id="{74374D06-9176-C8A9-5CCB-254B790F3F54}"/>
              </a:ext>
            </a:extLst>
          </p:cNvPr>
          <p:cNvSpPr txBox="1"/>
          <p:nvPr/>
        </p:nvSpPr>
        <p:spPr>
          <a:xfrm>
            <a:off x="2158458" y="3285036"/>
            <a:ext cx="908592" cy="369332"/>
          </a:xfrm>
          <a:prstGeom prst="rect">
            <a:avLst/>
          </a:prstGeom>
          <a:solidFill>
            <a:schemeClr val="bg1"/>
          </a:solidFill>
        </p:spPr>
        <p:txBody>
          <a:bodyPr wrap="square" lIns="0" tIns="0" rIns="0" bIns="0" rtlCol="0">
            <a:spAutoFit/>
          </a:bodyPr>
          <a:lstStyle/>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第３層</a:t>
            </a:r>
          </a:p>
        </p:txBody>
      </p:sp>
      <p:sp>
        <p:nvSpPr>
          <p:cNvPr id="24" name="テキスト ボックス 23">
            <a:extLst>
              <a:ext uri="{FF2B5EF4-FFF2-40B4-BE49-F238E27FC236}">
                <a16:creationId xmlns:a16="http://schemas.microsoft.com/office/drawing/2014/main" id="{12C7E1E6-A7BC-39E0-6B49-8A14E4299D5A}"/>
              </a:ext>
            </a:extLst>
          </p:cNvPr>
          <p:cNvSpPr txBox="1"/>
          <p:nvPr/>
        </p:nvSpPr>
        <p:spPr>
          <a:xfrm>
            <a:off x="2186571" y="4581730"/>
            <a:ext cx="856990" cy="369332"/>
          </a:xfrm>
          <a:prstGeom prst="rect">
            <a:avLst/>
          </a:prstGeom>
          <a:solidFill>
            <a:schemeClr val="bg1"/>
          </a:solidFill>
        </p:spPr>
        <p:txBody>
          <a:bodyPr wrap="square" lIns="0" tIns="0" rIns="0" bIns="0" rtlCol="0">
            <a:spAutoFit/>
          </a:bodyPr>
          <a:lstStyle/>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第２層</a:t>
            </a:r>
          </a:p>
        </p:txBody>
      </p:sp>
      <p:sp>
        <p:nvSpPr>
          <p:cNvPr id="25" name="テキスト ボックス 24">
            <a:extLst>
              <a:ext uri="{FF2B5EF4-FFF2-40B4-BE49-F238E27FC236}">
                <a16:creationId xmlns:a16="http://schemas.microsoft.com/office/drawing/2014/main" id="{EED3E3ED-8EE4-EC4E-1353-63A5DFE52CD4}"/>
              </a:ext>
            </a:extLst>
          </p:cNvPr>
          <p:cNvSpPr txBox="1"/>
          <p:nvPr/>
        </p:nvSpPr>
        <p:spPr>
          <a:xfrm>
            <a:off x="2169648" y="5818408"/>
            <a:ext cx="856990" cy="369332"/>
          </a:xfrm>
          <a:prstGeom prst="rect">
            <a:avLst/>
          </a:prstGeom>
          <a:solidFill>
            <a:schemeClr val="bg1"/>
          </a:solidFill>
        </p:spPr>
        <p:txBody>
          <a:bodyPr wrap="square" lIns="0" tIns="0" rIns="0" bIns="0" rtlCol="0">
            <a:spAutoFit/>
          </a:bodyPr>
          <a:lstStyle/>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第１層</a:t>
            </a:r>
          </a:p>
        </p:txBody>
      </p:sp>
    </p:spTree>
    <p:custDataLst>
      <p:tags r:id="rId1"/>
    </p:custDataLst>
    <p:extLst>
      <p:ext uri="{BB962C8B-B14F-4D97-AF65-F5344CB8AC3E}">
        <p14:creationId xmlns:p14="http://schemas.microsoft.com/office/powerpoint/2010/main" val="2984031638"/>
      </p:ext>
    </p:extLst>
  </p:cSld>
  <p:clrMapOvr>
    <a:masterClrMapping/>
  </p:clrMapOvr>
  <mc:AlternateContent xmlns:mc="http://schemas.openxmlformats.org/markup-compatibility/2006" xmlns:p14="http://schemas.microsoft.com/office/powerpoint/2010/main">
    <mc:Choice Requires="p14">
      <p:transition spd="slow" p14:dur="2000" advTm="172116"/>
    </mc:Choice>
    <mc:Fallback xmlns="">
      <p:transition spd="slow" advTm="1721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animBg="1"/>
      <p:bldP spid="17" grpId="0" animBg="1"/>
      <p:bldP spid="3" grpId="0" animBg="1"/>
      <p:bldP spid="15" grpId="0" animBg="1"/>
      <p:bldP spid="18"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237">
            <a:extLst>
              <a:ext uri="{FF2B5EF4-FFF2-40B4-BE49-F238E27FC236}">
                <a16:creationId xmlns:a16="http://schemas.microsoft.com/office/drawing/2014/main" id="{898C38ED-930A-437B-AF26-025C90E80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941" r="47729"/>
          <a:stretch>
            <a:fillRect/>
          </a:stretch>
        </p:blipFill>
        <p:spPr bwMode="auto">
          <a:xfrm>
            <a:off x="6613046" y="1165043"/>
            <a:ext cx="4995142" cy="3350973"/>
          </a:xfrm>
          <a:prstGeom prst="rect">
            <a:avLst/>
          </a:prstGeom>
          <a:noFill/>
          <a:extLst>
            <a:ext uri="{909E8E84-426E-40DD-AFC4-6F175D3DCCD1}">
              <a14:hiddenFill xmlns:a14="http://schemas.microsoft.com/office/drawing/2010/main">
                <a:solidFill>
                  <a:srgbClr val="FFFFFF"/>
                </a:solidFill>
              </a14:hiddenFill>
            </a:ext>
          </a:extLst>
        </p:spPr>
      </p:pic>
      <p:pic>
        <p:nvPicPr>
          <p:cNvPr id="6146" name="図 237">
            <a:extLst>
              <a:ext uri="{FF2B5EF4-FFF2-40B4-BE49-F238E27FC236}">
                <a16:creationId xmlns:a16="http://schemas.microsoft.com/office/drawing/2014/main" id="{C36C5731-8C1F-46DD-ACFC-3D13FC614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941" r="47729"/>
          <a:stretch>
            <a:fillRect/>
          </a:stretch>
        </p:blipFill>
        <p:spPr bwMode="auto">
          <a:xfrm>
            <a:off x="550483" y="1165043"/>
            <a:ext cx="4995142" cy="3350973"/>
          </a:xfrm>
          <a:prstGeom prst="rect">
            <a:avLst/>
          </a:prstGeom>
          <a:noFill/>
        </p:spPr>
      </p:pic>
      <p:sp>
        <p:nvSpPr>
          <p:cNvPr id="5" name="四角形: 角を丸くする 239">
            <a:extLst>
              <a:ext uri="{FF2B5EF4-FFF2-40B4-BE49-F238E27FC236}">
                <a16:creationId xmlns:a16="http://schemas.microsoft.com/office/drawing/2014/main" id="{C6210EB6-D784-450B-9E11-7488A296D8DD}"/>
              </a:ext>
            </a:extLst>
          </p:cNvPr>
          <p:cNvSpPr>
            <a:spLocks noChangeArrowheads="1"/>
          </p:cNvSpPr>
          <p:nvPr/>
        </p:nvSpPr>
        <p:spPr bwMode="auto">
          <a:xfrm>
            <a:off x="5666875" y="1989158"/>
            <a:ext cx="614545" cy="300038"/>
          </a:xfrm>
          <a:prstGeom prst="roundRect">
            <a:avLst>
              <a:gd name="adj" fmla="val 16667"/>
            </a:avLst>
          </a:prstGeom>
          <a:solidFill>
            <a:schemeClr val="accent2">
              <a:lumMod val="20000"/>
              <a:lumOff val="80000"/>
            </a:schemeClr>
          </a:solidFill>
          <a:ln w="12700">
            <a:solidFill>
              <a:srgbClr val="1F4D78"/>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層</a:t>
            </a:r>
            <a:endParaRPr kumimoji="0" lang="ja-JP" altLang="en-US" sz="2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6" name="四角形: 角を丸くする 240">
            <a:extLst>
              <a:ext uri="{FF2B5EF4-FFF2-40B4-BE49-F238E27FC236}">
                <a16:creationId xmlns:a16="http://schemas.microsoft.com/office/drawing/2014/main" id="{745F286D-4A93-4D16-8DF3-50594248B847}"/>
              </a:ext>
            </a:extLst>
          </p:cNvPr>
          <p:cNvSpPr>
            <a:spLocks noChangeArrowheads="1"/>
          </p:cNvSpPr>
          <p:nvPr/>
        </p:nvSpPr>
        <p:spPr bwMode="auto">
          <a:xfrm>
            <a:off x="5706737" y="2697163"/>
            <a:ext cx="574683" cy="300038"/>
          </a:xfrm>
          <a:prstGeom prst="roundRect">
            <a:avLst>
              <a:gd name="adj" fmla="val 16667"/>
            </a:avLst>
          </a:prstGeom>
          <a:solidFill>
            <a:schemeClr val="accent6">
              <a:lumMod val="20000"/>
              <a:lumOff val="80000"/>
            </a:schemeClr>
          </a:solidFill>
          <a:ln w="12700">
            <a:solidFill>
              <a:srgbClr val="1F4D78"/>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層</a:t>
            </a:r>
            <a:endParaRPr kumimoji="0" lang="ja-JP" altLang="en-US" sz="2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四角形: 角を丸くする 241">
            <a:extLst>
              <a:ext uri="{FF2B5EF4-FFF2-40B4-BE49-F238E27FC236}">
                <a16:creationId xmlns:a16="http://schemas.microsoft.com/office/drawing/2014/main" id="{C9C87EBB-2BAB-48FB-93BB-6B889472D65B}"/>
              </a:ext>
            </a:extLst>
          </p:cNvPr>
          <p:cNvSpPr>
            <a:spLocks noChangeArrowheads="1"/>
          </p:cNvSpPr>
          <p:nvPr/>
        </p:nvSpPr>
        <p:spPr bwMode="auto">
          <a:xfrm>
            <a:off x="5625863" y="3388398"/>
            <a:ext cx="666432" cy="300038"/>
          </a:xfrm>
          <a:prstGeom prst="roundRect">
            <a:avLst>
              <a:gd name="adj" fmla="val 16667"/>
            </a:avLst>
          </a:prstGeom>
          <a:solidFill>
            <a:schemeClr val="accent1">
              <a:lumMod val="20000"/>
              <a:lumOff val="80000"/>
            </a:schemeClr>
          </a:solidFill>
          <a:ln w="12700">
            <a:solidFill>
              <a:srgbClr val="1F4D78"/>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層</a:t>
            </a:r>
            <a:endParaRPr kumimoji="0" lang="ja-JP" altLang="en-US" sz="2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8" name="四角形: 角を丸くする 242">
            <a:extLst>
              <a:ext uri="{FF2B5EF4-FFF2-40B4-BE49-F238E27FC236}">
                <a16:creationId xmlns:a16="http://schemas.microsoft.com/office/drawing/2014/main" id="{7842B11C-9CC6-48F3-87FB-1F305149A4E4}"/>
              </a:ext>
            </a:extLst>
          </p:cNvPr>
          <p:cNvSpPr>
            <a:spLocks noChangeArrowheads="1"/>
          </p:cNvSpPr>
          <p:nvPr/>
        </p:nvSpPr>
        <p:spPr bwMode="auto">
          <a:xfrm>
            <a:off x="5627526" y="4087481"/>
            <a:ext cx="703353" cy="300037"/>
          </a:xfrm>
          <a:prstGeom prst="roundRect">
            <a:avLst>
              <a:gd name="adj" fmla="val 16667"/>
            </a:avLst>
          </a:prstGeom>
          <a:solidFill>
            <a:srgbClr val="FFFF8B"/>
          </a:solidFill>
          <a:ln w="12700">
            <a:solidFill>
              <a:srgbClr val="1F4D78"/>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層</a:t>
            </a:r>
            <a:endParaRPr kumimoji="0" lang="ja-JP" altLang="en-US" sz="2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9" name="矢印: 下 244">
            <a:extLst>
              <a:ext uri="{FF2B5EF4-FFF2-40B4-BE49-F238E27FC236}">
                <a16:creationId xmlns:a16="http://schemas.microsoft.com/office/drawing/2014/main" id="{4D90E0C1-4C94-4CF9-B3D4-1AF7587FEA5D}"/>
              </a:ext>
            </a:extLst>
          </p:cNvPr>
          <p:cNvSpPr>
            <a:spLocks noChangeArrowheads="1"/>
          </p:cNvSpPr>
          <p:nvPr/>
        </p:nvSpPr>
        <p:spPr bwMode="auto">
          <a:xfrm>
            <a:off x="2349902" y="1996143"/>
            <a:ext cx="1152763" cy="463550"/>
          </a:xfrm>
          <a:prstGeom prst="downArrow">
            <a:avLst>
              <a:gd name="adj1" fmla="val 84259"/>
              <a:gd name="adj2" fmla="val 44111"/>
            </a:avLst>
          </a:prstGeom>
          <a:solidFill>
            <a:schemeClr val="accent6">
              <a:lumMod val="20000"/>
              <a:lumOff val="80000"/>
            </a:schemeClr>
          </a:solidFill>
          <a:ln w="12700">
            <a:solidFill>
              <a:srgbClr val="1F4D78"/>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TCP</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0" name="矢印: 下 245">
            <a:extLst>
              <a:ext uri="{FF2B5EF4-FFF2-40B4-BE49-F238E27FC236}">
                <a16:creationId xmlns:a16="http://schemas.microsoft.com/office/drawing/2014/main" id="{EB989077-2ADD-466D-85BB-380A212E9805}"/>
              </a:ext>
            </a:extLst>
          </p:cNvPr>
          <p:cNvSpPr>
            <a:spLocks noChangeArrowheads="1"/>
          </p:cNvSpPr>
          <p:nvPr/>
        </p:nvSpPr>
        <p:spPr bwMode="auto">
          <a:xfrm>
            <a:off x="3536867" y="2748828"/>
            <a:ext cx="1058870" cy="463550"/>
          </a:xfrm>
          <a:prstGeom prst="downArrow">
            <a:avLst>
              <a:gd name="adj1" fmla="val 84259"/>
              <a:gd name="adj2" fmla="val 44111"/>
            </a:avLst>
          </a:prstGeom>
          <a:solidFill>
            <a:schemeClr val="accent1">
              <a:lumMod val="20000"/>
              <a:lumOff val="80000"/>
            </a:schemeClr>
          </a:solidFill>
          <a:ln w="12700">
            <a:solidFill>
              <a:srgbClr val="1F4D78"/>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IP</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 name="矢印: 下 246">
            <a:extLst>
              <a:ext uri="{FF2B5EF4-FFF2-40B4-BE49-F238E27FC236}">
                <a16:creationId xmlns:a16="http://schemas.microsoft.com/office/drawing/2014/main" id="{76623DC0-3F4A-4A2B-B664-F9F8BDA46D42}"/>
              </a:ext>
            </a:extLst>
          </p:cNvPr>
          <p:cNvSpPr>
            <a:spLocks noChangeArrowheads="1"/>
          </p:cNvSpPr>
          <p:nvPr/>
        </p:nvSpPr>
        <p:spPr bwMode="auto">
          <a:xfrm>
            <a:off x="1324611" y="1261878"/>
            <a:ext cx="959007" cy="463550"/>
          </a:xfrm>
          <a:prstGeom prst="downArrow">
            <a:avLst>
              <a:gd name="adj1" fmla="val 84259"/>
              <a:gd name="adj2" fmla="val 44111"/>
            </a:avLst>
          </a:prstGeom>
          <a:solidFill>
            <a:schemeClr val="accent4">
              <a:lumMod val="20000"/>
              <a:lumOff val="80000"/>
            </a:schemeClr>
          </a:solidFill>
          <a:ln w="12700">
            <a:solidFill>
              <a:srgbClr val="1F4D78"/>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6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6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6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HTTP</a:t>
            </a:r>
            <a:r>
              <a:rPr kumimoji="0" lang="ja-JP" altLang="en-US" sz="1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SMTP</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2" name="矢印: 下 247">
            <a:extLst>
              <a:ext uri="{FF2B5EF4-FFF2-40B4-BE49-F238E27FC236}">
                <a16:creationId xmlns:a16="http://schemas.microsoft.com/office/drawing/2014/main" id="{F7F1DF63-C85B-4F69-A961-71C1B21EA298}"/>
              </a:ext>
            </a:extLst>
          </p:cNvPr>
          <p:cNvSpPr>
            <a:spLocks noChangeArrowheads="1"/>
          </p:cNvSpPr>
          <p:nvPr/>
        </p:nvSpPr>
        <p:spPr bwMode="auto">
          <a:xfrm>
            <a:off x="4483224" y="3383598"/>
            <a:ext cx="1142638" cy="442457"/>
          </a:xfrm>
          <a:prstGeom prst="downArrow">
            <a:avLst>
              <a:gd name="adj1" fmla="val 84259"/>
              <a:gd name="adj2" fmla="val 51772"/>
            </a:avLst>
          </a:prstGeom>
          <a:solidFill>
            <a:srgbClr val="FFFF8B"/>
          </a:solidFill>
          <a:ln w="12700">
            <a:solidFill>
              <a:srgbClr val="1F4D78"/>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ethernet</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3" name="矢印: 上 248">
            <a:extLst>
              <a:ext uri="{FF2B5EF4-FFF2-40B4-BE49-F238E27FC236}">
                <a16:creationId xmlns:a16="http://schemas.microsoft.com/office/drawing/2014/main" id="{8548F7D0-FBD6-43A0-AC79-1294C7320630}"/>
              </a:ext>
            </a:extLst>
          </p:cNvPr>
          <p:cNvSpPr>
            <a:spLocks noChangeArrowheads="1"/>
          </p:cNvSpPr>
          <p:nvPr/>
        </p:nvSpPr>
        <p:spPr bwMode="auto">
          <a:xfrm>
            <a:off x="7369848" y="1290616"/>
            <a:ext cx="890742" cy="463550"/>
          </a:xfrm>
          <a:prstGeom prst="upArrow">
            <a:avLst>
              <a:gd name="adj1" fmla="val 83667"/>
              <a:gd name="adj2" fmla="val 50000"/>
            </a:avLst>
          </a:prstGeom>
          <a:solidFill>
            <a:schemeClr val="accent4">
              <a:lumMod val="20000"/>
              <a:lumOff val="80000"/>
            </a:schemeClr>
          </a:solidFill>
          <a:ln w="12700">
            <a:solidFill>
              <a:srgbClr val="1F4D78"/>
            </a:solidFill>
            <a:prstDash val="sysDash"/>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HTTP</a:t>
            </a:r>
            <a:r>
              <a:rPr kumimoji="0" lang="ja-JP" altLang="en-US" sz="1600" b="0"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600" b="0"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SMTP</a:t>
            </a:r>
            <a:endParaRPr kumimoji="0" lang="en-US" altLang="ja-JP" sz="1600" b="0" i="0" u="none" strike="noStrike" cap="none" normalizeH="0" baseline="0" dirty="0">
              <a:ln>
                <a:noFill/>
              </a:ln>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 name="矢印: 上 249">
            <a:extLst>
              <a:ext uri="{FF2B5EF4-FFF2-40B4-BE49-F238E27FC236}">
                <a16:creationId xmlns:a16="http://schemas.microsoft.com/office/drawing/2014/main" id="{89142950-CAFD-4495-8729-846B2C8F9687}"/>
              </a:ext>
            </a:extLst>
          </p:cNvPr>
          <p:cNvSpPr>
            <a:spLocks noChangeArrowheads="1"/>
          </p:cNvSpPr>
          <p:nvPr/>
        </p:nvSpPr>
        <p:spPr bwMode="auto">
          <a:xfrm>
            <a:off x="8348929" y="1965053"/>
            <a:ext cx="1196287" cy="463550"/>
          </a:xfrm>
          <a:prstGeom prst="upArrow">
            <a:avLst>
              <a:gd name="adj1" fmla="val 83667"/>
              <a:gd name="adj2" fmla="val 47987"/>
            </a:avLst>
          </a:prstGeom>
          <a:solidFill>
            <a:schemeClr val="accent6">
              <a:lumMod val="20000"/>
              <a:lumOff val="80000"/>
            </a:schemeClr>
          </a:solidFill>
          <a:ln w="12700">
            <a:solidFill>
              <a:srgbClr val="1F4D78"/>
            </a:solidFill>
            <a:prstDash val="sysDash"/>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TCP</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5" name="矢印: 上 252">
            <a:extLst>
              <a:ext uri="{FF2B5EF4-FFF2-40B4-BE49-F238E27FC236}">
                <a16:creationId xmlns:a16="http://schemas.microsoft.com/office/drawing/2014/main" id="{CEDAC418-C092-4D58-A371-5E7D842DCFA0}"/>
              </a:ext>
            </a:extLst>
          </p:cNvPr>
          <p:cNvSpPr>
            <a:spLocks noChangeArrowheads="1"/>
          </p:cNvSpPr>
          <p:nvPr/>
        </p:nvSpPr>
        <p:spPr bwMode="auto">
          <a:xfrm>
            <a:off x="9570746" y="2667551"/>
            <a:ext cx="954185" cy="463550"/>
          </a:xfrm>
          <a:prstGeom prst="upArrow">
            <a:avLst>
              <a:gd name="adj1" fmla="val 83667"/>
              <a:gd name="adj2" fmla="val 50000"/>
            </a:avLst>
          </a:prstGeom>
          <a:solidFill>
            <a:schemeClr val="accent1">
              <a:lumMod val="20000"/>
              <a:lumOff val="80000"/>
            </a:schemeClr>
          </a:solidFill>
          <a:ln w="12700">
            <a:solidFill>
              <a:srgbClr val="1F4D78"/>
            </a:solidFill>
            <a:prstDash val="sysDash"/>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IP</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6" name="矢印: 上 253">
            <a:extLst>
              <a:ext uri="{FF2B5EF4-FFF2-40B4-BE49-F238E27FC236}">
                <a16:creationId xmlns:a16="http://schemas.microsoft.com/office/drawing/2014/main" id="{BF68DAC4-9DF2-4328-8729-7D4E95D58B1E}"/>
              </a:ext>
            </a:extLst>
          </p:cNvPr>
          <p:cNvSpPr>
            <a:spLocks noChangeArrowheads="1"/>
          </p:cNvSpPr>
          <p:nvPr/>
        </p:nvSpPr>
        <p:spPr bwMode="auto">
          <a:xfrm>
            <a:off x="10619272" y="3465655"/>
            <a:ext cx="988915" cy="463550"/>
          </a:xfrm>
          <a:prstGeom prst="upArrow">
            <a:avLst>
              <a:gd name="adj1" fmla="val 83667"/>
              <a:gd name="adj2" fmla="val 43961"/>
            </a:avLst>
          </a:prstGeom>
          <a:solidFill>
            <a:srgbClr val="FFFF8B"/>
          </a:solidFill>
          <a:ln w="12700">
            <a:solidFill>
              <a:srgbClr val="1F4D78"/>
            </a:solidFill>
            <a:prstDash val="sysDash"/>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ethernet</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9" name="矢印: 上カーブ 18">
            <a:extLst>
              <a:ext uri="{FF2B5EF4-FFF2-40B4-BE49-F238E27FC236}">
                <a16:creationId xmlns:a16="http://schemas.microsoft.com/office/drawing/2014/main" id="{2B66B215-E6AC-4CC1-AC4F-C02520F2DD87}"/>
              </a:ext>
            </a:extLst>
          </p:cNvPr>
          <p:cNvSpPr/>
          <p:nvPr/>
        </p:nvSpPr>
        <p:spPr>
          <a:xfrm>
            <a:off x="1193800" y="9196705"/>
            <a:ext cx="4625975" cy="356235"/>
          </a:xfrm>
          <a:prstGeom prst="curvedUpArrow">
            <a:avLst>
              <a:gd name="adj1" fmla="val 370366"/>
              <a:gd name="adj2" fmla="val 37036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ＭＳ ゴシック" panose="020B0609070205080204" pitchFamily="49" charset="-128"/>
              <a:ea typeface="ＭＳ ゴシック" panose="020B0609070205080204" pitchFamily="49" charset="-128"/>
            </a:endParaRPr>
          </a:p>
        </p:txBody>
      </p:sp>
      <p:sp>
        <p:nvSpPr>
          <p:cNvPr id="17" name="角丸四角形 314">
            <a:extLst>
              <a:ext uri="{FF2B5EF4-FFF2-40B4-BE49-F238E27FC236}">
                <a16:creationId xmlns:a16="http://schemas.microsoft.com/office/drawing/2014/main" id="{C2E34858-E28A-4496-90E9-60B58267E378}"/>
              </a:ext>
            </a:extLst>
          </p:cNvPr>
          <p:cNvSpPr>
            <a:spLocks noChangeArrowheads="1"/>
          </p:cNvSpPr>
          <p:nvPr/>
        </p:nvSpPr>
        <p:spPr bwMode="auto">
          <a:xfrm>
            <a:off x="8348929" y="916867"/>
            <a:ext cx="3292588" cy="538453"/>
          </a:xfrm>
          <a:prstGeom prst="roundRect">
            <a:avLst>
              <a:gd name="adj" fmla="val 16667"/>
            </a:avLst>
          </a:prstGeom>
          <a:solidFill>
            <a:srgbClr val="FFFFFF"/>
          </a:solidFill>
          <a:ln w="12700">
            <a:solidFill>
              <a:srgbClr val="70AD47"/>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受信</a:t>
            </a:r>
            <a:r>
              <a:rPr kumimoji="0" lang="ja-JP" altLang="ja-JP" sz="2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各層でヘッダ</a:t>
            </a:r>
            <a:r>
              <a:rPr kumimoji="0"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脱落</a:t>
            </a:r>
            <a:endParaRPr kumimoji="0" lang="ja-JP" altLang="ja-JP" sz="2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21" name="直線矢印コネクタ 20">
            <a:extLst>
              <a:ext uri="{FF2B5EF4-FFF2-40B4-BE49-F238E27FC236}">
                <a16:creationId xmlns:a16="http://schemas.microsoft.com/office/drawing/2014/main" id="{963A510E-2077-4AF8-99EB-56F166A6D0D4}"/>
              </a:ext>
            </a:extLst>
          </p:cNvPr>
          <p:cNvCxnSpPr/>
          <p:nvPr/>
        </p:nvCxnSpPr>
        <p:spPr>
          <a:xfrm flipH="1">
            <a:off x="1585595" y="7113270"/>
            <a:ext cx="323850" cy="45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5DD4B94B-ADB6-4E68-81DD-060A245AFD2A}"/>
              </a:ext>
            </a:extLst>
          </p:cNvPr>
          <p:cNvCxnSpPr/>
          <p:nvPr/>
        </p:nvCxnSpPr>
        <p:spPr>
          <a:xfrm flipH="1">
            <a:off x="1905000" y="7158990"/>
            <a:ext cx="471170" cy="328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A1FE19F4-33E9-4D13-95E6-B0212DD4B629}"/>
              </a:ext>
            </a:extLst>
          </p:cNvPr>
          <p:cNvCxnSpPr/>
          <p:nvPr/>
        </p:nvCxnSpPr>
        <p:spPr>
          <a:xfrm flipH="1">
            <a:off x="2614295" y="7158990"/>
            <a:ext cx="223520" cy="742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87248B3A-3926-43E8-9A15-02BBC8307518}"/>
              </a:ext>
            </a:extLst>
          </p:cNvPr>
          <p:cNvCxnSpPr/>
          <p:nvPr/>
        </p:nvCxnSpPr>
        <p:spPr>
          <a:xfrm flipH="1">
            <a:off x="3171825" y="7178040"/>
            <a:ext cx="85090" cy="1214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5E7AE32C-8648-42A2-ADEB-19116ACF60F6}"/>
              </a:ext>
            </a:extLst>
          </p:cNvPr>
          <p:cNvCxnSpPr/>
          <p:nvPr/>
        </p:nvCxnSpPr>
        <p:spPr>
          <a:xfrm flipH="1">
            <a:off x="5029200" y="7164070"/>
            <a:ext cx="323850" cy="45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457B6D1A-BD71-4D71-990A-0F0EDE2E65D9}"/>
              </a:ext>
            </a:extLst>
          </p:cNvPr>
          <p:cNvCxnSpPr/>
          <p:nvPr/>
        </p:nvCxnSpPr>
        <p:spPr>
          <a:xfrm flipH="1">
            <a:off x="5348605" y="7171690"/>
            <a:ext cx="471170" cy="328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1C5F6E02-57EB-4B59-AEB1-4654E7BB35A5}"/>
              </a:ext>
            </a:extLst>
          </p:cNvPr>
          <p:cNvCxnSpPr/>
          <p:nvPr/>
        </p:nvCxnSpPr>
        <p:spPr>
          <a:xfrm flipH="1">
            <a:off x="6057900" y="7171690"/>
            <a:ext cx="223520" cy="742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FF359374-1F3D-485D-AC4A-6BEE542395D4}"/>
              </a:ext>
            </a:extLst>
          </p:cNvPr>
          <p:cNvCxnSpPr/>
          <p:nvPr/>
        </p:nvCxnSpPr>
        <p:spPr>
          <a:xfrm flipH="1">
            <a:off x="6615430" y="7190740"/>
            <a:ext cx="85090" cy="1214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25">
            <a:extLst>
              <a:ext uri="{FF2B5EF4-FFF2-40B4-BE49-F238E27FC236}">
                <a16:creationId xmlns:a16="http://schemas.microsoft.com/office/drawing/2014/main" id="{696D2207-2FD3-4DC1-A3E6-C3B07D01A9D4}"/>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ＭＳ ゴシック" panose="020B0609070205080204" pitchFamily="49" charset="-128"/>
              <a:ea typeface="ＭＳ ゴシック" panose="020B0609070205080204" pitchFamily="49" charset="-128"/>
            </a:endParaRPr>
          </a:p>
        </p:txBody>
      </p:sp>
      <p:sp>
        <p:nvSpPr>
          <p:cNvPr id="20" name="Rectangle 39">
            <a:extLst>
              <a:ext uri="{FF2B5EF4-FFF2-40B4-BE49-F238E27FC236}">
                <a16:creationId xmlns:a16="http://schemas.microsoft.com/office/drawing/2014/main" id="{A1094901-59EF-4146-9D57-DE3DD3EB6883}"/>
              </a:ext>
            </a:extLst>
          </p:cNvPr>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ＭＳ ゴシック" panose="020B0609070205080204" pitchFamily="49" charset="-128"/>
              <a:ea typeface="ＭＳ ゴシック" panose="020B0609070205080204" pitchFamily="49" charset="-128"/>
            </a:endParaRPr>
          </a:p>
        </p:txBody>
      </p:sp>
      <p:sp>
        <p:nvSpPr>
          <p:cNvPr id="29" name="Rectangle 40">
            <a:extLst>
              <a:ext uri="{FF2B5EF4-FFF2-40B4-BE49-F238E27FC236}">
                <a16:creationId xmlns:a16="http://schemas.microsoft.com/office/drawing/2014/main" id="{ECCD0222-1030-4E78-A282-74B5AFD8D93F}"/>
              </a:ext>
            </a:extLst>
          </p:cNvPr>
          <p:cNvSpPr>
            <a:spLocks noChangeArrowheads="1"/>
          </p:cNvSpPr>
          <p:nvPr/>
        </p:nvSpPr>
        <p:spPr bwMode="auto">
          <a:xfrm>
            <a:off x="0" y="2295495"/>
            <a:ext cx="569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0" name="Rectangle 41">
            <a:extLst>
              <a:ext uri="{FF2B5EF4-FFF2-40B4-BE49-F238E27FC236}">
                <a16:creationId xmlns:a16="http://schemas.microsoft.com/office/drawing/2014/main" id="{472AFB74-2E91-43FE-9C6F-7AB9E947B2E7}"/>
              </a:ext>
            </a:extLst>
          </p:cNvPr>
          <p:cNvSpPr>
            <a:spLocks noChangeArrowheads="1"/>
          </p:cNvSpPr>
          <p:nvPr/>
        </p:nvSpPr>
        <p:spPr bwMode="auto">
          <a:xfrm>
            <a:off x="0" y="4406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ＭＳ ゴシック" panose="020B0609070205080204" pitchFamily="49" charset="-128"/>
              <a:ea typeface="ＭＳ ゴシック" panose="020B0609070205080204" pitchFamily="49" charset="-128"/>
            </a:endParaRPr>
          </a:p>
        </p:txBody>
      </p:sp>
      <p:sp>
        <p:nvSpPr>
          <p:cNvPr id="32" name="角丸四角形 314">
            <a:extLst>
              <a:ext uri="{FF2B5EF4-FFF2-40B4-BE49-F238E27FC236}">
                <a16:creationId xmlns:a16="http://schemas.microsoft.com/office/drawing/2014/main" id="{8DB76AEC-3949-4E32-B697-A175F9495CF0}"/>
              </a:ext>
            </a:extLst>
          </p:cNvPr>
          <p:cNvSpPr>
            <a:spLocks noChangeArrowheads="1"/>
          </p:cNvSpPr>
          <p:nvPr/>
        </p:nvSpPr>
        <p:spPr bwMode="auto">
          <a:xfrm>
            <a:off x="2392033" y="891906"/>
            <a:ext cx="3292588" cy="538453"/>
          </a:xfrm>
          <a:prstGeom prst="roundRect">
            <a:avLst>
              <a:gd name="adj" fmla="val 16667"/>
            </a:avLst>
          </a:prstGeom>
          <a:solidFill>
            <a:srgbClr val="FFFFFF"/>
          </a:solidFill>
          <a:ln w="12700">
            <a:solidFill>
              <a:srgbClr val="70AD47"/>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送信</a:t>
            </a:r>
            <a:r>
              <a:rPr kumimoji="0" lang="ja-JP" altLang="ja-JP" sz="2400" b="0"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各層でヘッダ</a:t>
            </a:r>
            <a:r>
              <a:rPr kumimoji="0" lang="ja-JP" altLang="en-US" sz="2400" b="0"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付与</a:t>
            </a:r>
            <a:endParaRPr kumimoji="0" lang="ja-JP" altLang="ja-JP" sz="2400" b="0" i="0" u="none" strike="noStrike" cap="none" normalizeH="0" baseline="0" dirty="0">
              <a:ln>
                <a:noFill/>
              </a:ln>
              <a:effectLst/>
              <a:latin typeface="ＭＳ ゴシック" panose="020B0609070205080204" pitchFamily="49" charset="-128"/>
              <a:ea typeface="ＭＳ ゴシック" panose="020B0609070205080204" pitchFamily="49" charset="-128"/>
            </a:endParaRPr>
          </a:p>
        </p:txBody>
      </p:sp>
      <p:sp>
        <p:nvSpPr>
          <p:cNvPr id="37" name="テキスト ボックス 36">
            <a:extLst>
              <a:ext uri="{FF2B5EF4-FFF2-40B4-BE49-F238E27FC236}">
                <a16:creationId xmlns:a16="http://schemas.microsoft.com/office/drawing/2014/main" id="{1AA85AA9-33DC-4D56-988D-2F37E0FF081A}"/>
              </a:ext>
            </a:extLst>
          </p:cNvPr>
          <p:cNvSpPr txBox="1"/>
          <p:nvPr/>
        </p:nvSpPr>
        <p:spPr>
          <a:xfrm>
            <a:off x="2922905" y="4795935"/>
            <a:ext cx="6277079" cy="1754326"/>
          </a:xfrm>
          <a:prstGeom prst="rect">
            <a:avLst/>
          </a:prstGeom>
          <a:noFill/>
        </p:spPr>
        <p:txBody>
          <a:bodyPr wrap="square" rtlCol="0">
            <a:spAutoFit/>
          </a:bodyPr>
          <a:lstStyle/>
          <a:p>
            <a:pPr algn="just"/>
            <a:r>
              <a:rPr lang="ja-JP"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符号化　　　　　　　　　　　　　　</a:t>
            </a:r>
            <a:endParaRPr lang="en-US"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endParaRPr lang="en-US"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インターネット</a:t>
            </a:r>
          </a:p>
          <a:p>
            <a:pPr algn="just"/>
            <a:r>
              <a:rPr lang="en-US"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en-US" altLang="ja-JP" sz="18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38" name="矢印: 折線 37">
            <a:extLst>
              <a:ext uri="{FF2B5EF4-FFF2-40B4-BE49-F238E27FC236}">
                <a16:creationId xmlns:a16="http://schemas.microsoft.com/office/drawing/2014/main" id="{8E8D7EC3-EECE-4492-A7AA-104B310E8EC1}"/>
              </a:ext>
            </a:extLst>
          </p:cNvPr>
          <p:cNvSpPr/>
          <p:nvPr/>
        </p:nvSpPr>
        <p:spPr>
          <a:xfrm flipV="1">
            <a:off x="3688429" y="5115859"/>
            <a:ext cx="699796" cy="5903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ＭＳ ゴシック" panose="020B0609070205080204" pitchFamily="49" charset="-128"/>
              <a:ea typeface="ＭＳ ゴシック" panose="020B0609070205080204" pitchFamily="49" charset="-128"/>
            </a:endParaRPr>
          </a:p>
        </p:txBody>
      </p:sp>
      <p:sp>
        <p:nvSpPr>
          <p:cNvPr id="39" name="矢印: 折線 38">
            <a:extLst>
              <a:ext uri="{FF2B5EF4-FFF2-40B4-BE49-F238E27FC236}">
                <a16:creationId xmlns:a16="http://schemas.microsoft.com/office/drawing/2014/main" id="{3189D05C-3B17-416B-9C80-9FB849B03585}"/>
              </a:ext>
            </a:extLst>
          </p:cNvPr>
          <p:cNvSpPr/>
          <p:nvPr/>
        </p:nvSpPr>
        <p:spPr>
          <a:xfrm rot="16200000" flipV="1">
            <a:off x="7749044" y="4964753"/>
            <a:ext cx="699796" cy="5903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7EC48236-29C9-4F54-9847-FA02A055E194}"/>
              </a:ext>
            </a:extLst>
          </p:cNvPr>
          <p:cNvSpPr/>
          <p:nvPr/>
        </p:nvSpPr>
        <p:spPr>
          <a:xfrm>
            <a:off x="10524931" y="3929205"/>
            <a:ext cx="988915" cy="696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0" b="1" dirty="0">
                <a:solidFill>
                  <a:srgbClr val="FF0000"/>
                </a:solidFill>
              </a:rPr>
              <a:t>×</a:t>
            </a:r>
            <a:endParaRPr kumimoji="1" lang="ja-JP" altLang="en-US" sz="6000" b="1" dirty="0">
              <a:solidFill>
                <a:srgbClr val="FF0000"/>
              </a:solidFill>
            </a:endParaRPr>
          </a:p>
        </p:txBody>
      </p:sp>
      <p:sp>
        <p:nvSpPr>
          <p:cNvPr id="35" name="正方形/長方形 34">
            <a:extLst>
              <a:ext uri="{FF2B5EF4-FFF2-40B4-BE49-F238E27FC236}">
                <a16:creationId xmlns:a16="http://schemas.microsoft.com/office/drawing/2014/main" id="{F4101893-D89F-413B-BFE3-8D008CFA9E99}"/>
              </a:ext>
            </a:extLst>
          </p:cNvPr>
          <p:cNvSpPr/>
          <p:nvPr/>
        </p:nvSpPr>
        <p:spPr>
          <a:xfrm>
            <a:off x="9551851" y="3212378"/>
            <a:ext cx="988915" cy="696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0" b="1" dirty="0">
                <a:solidFill>
                  <a:srgbClr val="FF0000"/>
                </a:solidFill>
              </a:rPr>
              <a:t>×</a:t>
            </a:r>
            <a:endParaRPr kumimoji="1" lang="ja-JP" altLang="en-US" sz="6000" b="1" dirty="0">
              <a:solidFill>
                <a:srgbClr val="FF0000"/>
              </a:solidFill>
            </a:endParaRPr>
          </a:p>
        </p:txBody>
      </p:sp>
      <p:sp>
        <p:nvSpPr>
          <p:cNvPr id="36" name="正方形/長方形 35">
            <a:extLst>
              <a:ext uri="{FF2B5EF4-FFF2-40B4-BE49-F238E27FC236}">
                <a16:creationId xmlns:a16="http://schemas.microsoft.com/office/drawing/2014/main" id="{754B0ABF-C128-4FA4-B5C4-6A517F8B35B5}"/>
              </a:ext>
            </a:extLst>
          </p:cNvPr>
          <p:cNvSpPr/>
          <p:nvPr/>
        </p:nvSpPr>
        <p:spPr>
          <a:xfrm>
            <a:off x="8394107" y="2516317"/>
            <a:ext cx="988915" cy="696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0" b="1" dirty="0">
                <a:solidFill>
                  <a:srgbClr val="FF0000"/>
                </a:solidFill>
              </a:rPr>
              <a:t>×</a:t>
            </a:r>
            <a:endParaRPr kumimoji="1" lang="ja-JP" altLang="en-US" sz="6000" b="1" dirty="0">
              <a:solidFill>
                <a:srgbClr val="FF0000"/>
              </a:solidFill>
            </a:endParaRPr>
          </a:p>
        </p:txBody>
      </p:sp>
      <p:sp>
        <p:nvSpPr>
          <p:cNvPr id="40" name="正方形/長方形 39">
            <a:extLst>
              <a:ext uri="{FF2B5EF4-FFF2-40B4-BE49-F238E27FC236}">
                <a16:creationId xmlns:a16="http://schemas.microsoft.com/office/drawing/2014/main" id="{2FD2FE66-F9F4-4DC2-98AC-4E7B0068AEE4}"/>
              </a:ext>
            </a:extLst>
          </p:cNvPr>
          <p:cNvSpPr/>
          <p:nvPr/>
        </p:nvSpPr>
        <p:spPr>
          <a:xfrm>
            <a:off x="7309319" y="1791146"/>
            <a:ext cx="988915" cy="696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0" b="1" dirty="0">
                <a:solidFill>
                  <a:srgbClr val="FF0000"/>
                </a:solidFill>
              </a:rPr>
              <a:t>×</a:t>
            </a:r>
            <a:endParaRPr kumimoji="1" lang="ja-JP" altLang="en-US" sz="6000" b="1" dirty="0">
              <a:solidFill>
                <a:srgbClr val="FF0000"/>
              </a:solidFill>
            </a:endParaRPr>
          </a:p>
        </p:txBody>
      </p:sp>
    </p:spTree>
    <p:custDataLst>
      <p:tags r:id="rId1"/>
    </p:custDataLst>
    <p:extLst>
      <p:ext uri="{BB962C8B-B14F-4D97-AF65-F5344CB8AC3E}">
        <p14:creationId xmlns:p14="http://schemas.microsoft.com/office/powerpoint/2010/main" val="1133777999"/>
      </p:ext>
    </p:extLst>
  </p:cSld>
  <p:clrMapOvr>
    <a:masterClrMapping/>
  </p:clrMapOvr>
  <mc:AlternateContent xmlns:mc="http://schemas.openxmlformats.org/markup-compatibility/2006" xmlns:p14="http://schemas.microsoft.com/office/powerpoint/2010/main">
    <mc:Choice Requires="p14">
      <p:transition spd="slow" p14:dur="2000" advTm="100482"/>
    </mc:Choice>
    <mc:Fallback xmlns="">
      <p:transition spd="slow" advTm="100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069481-E460-5A6D-4F8B-F6709CFA9F98}"/>
              </a:ext>
            </a:extLst>
          </p:cNvPr>
          <p:cNvSpPr txBox="1"/>
          <p:nvPr/>
        </p:nvSpPr>
        <p:spPr>
          <a:xfrm>
            <a:off x="200025" y="285899"/>
            <a:ext cx="11553825" cy="6370975"/>
          </a:xfrm>
          <a:prstGeom prst="rect">
            <a:avLst/>
          </a:prstGeom>
          <a:noFill/>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通信エラー（ノイズによる情報の変化、 混雑時にルータが情報を捨てる、人やウイルスが情報改ざん）➡コンピュータやネットワークが検出訂正➡訂正できない場合再送信</a:t>
            </a:r>
          </a:p>
          <a:p>
            <a:r>
              <a:rPr lang="ja-JP" altLang="en-US" sz="2400" dirty="0">
                <a:latin typeface="ＭＳ Ｐゴシック" panose="020B0600070205080204" pitchFamily="50" charset="-128"/>
                <a:ea typeface="ＭＳ Ｐゴシック" panose="020B0600070205080204" pitchFamily="50" charset="-128"/>
              </a:rPr>
              <a:t>冗長ビット、パリティ検査</a:t>
            </a:r>
          </a:p>
          <a:p>
            <a:r>
              <a:rPr lang="ja-JP" altLang="en-US" sz="2400" dirty="0">
                <a:latin typeface="ＭＳ Ｐゴシック" panose="020B0600070205080204" pitchFamily="50" charset="-128"/>
                <a:ea typeface="ＭＳ Ｐゴシック" panose="020B0600070205080204" pitchFamily="50" charset="-128"/>
              </a:rPr>
              <a:t>通信エラー検出訂正のため、送信データのビットにつける余分なビット：（　　　　　　　　　）</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ビット列の中に</a:t>
            </a:r>
            <a:r>
              <a:rPr lang="en-US" altLang="ja-JP" sz="2400" dirty="0">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が偶数個あるか奇数個あるかを示す冗長ビットを（　　　　　　　　）といい、これを用いた誤りの検出を（　　　　　　　　　）という。例：データ</a:t>
            </a:r>
            <a:r>
              <a:rPr lang="en-US" altLang="ja-JP" sz="2400" dirty="0">
                <a:latin typeface="ＭＳ Ｐゴシック" panose="020B0600070205080204" pitchFamily="50" charset="-128"/>
                <a:ea typeface="ＭＳ Ｐゴシック" panose="020B0600070205080204" pitchFamily="50" charset="-128"/>
              </a:rPr>
              <a:t>8bit</a:t>
            </a:r>
            <a:r>
              <a:rPr lang="ja-JP" altLang="en-US" sz="2400" dirty="0">
                <a:latin typeface="ＭＳ Ｐゴシック" panose="020B0600070205080204" pitchFamily="50" charset="-128"/>
                <a:ea typeface="ＭＳ Ｐゴシック" panose="020B0600070205080204" pitchFamily="50" charset="-128"/>
              </a:rPr>
              <a:t>中の</a:t>
            </a:r>
            <a:r>
              <a:rPr lang="en-US" altLang="ja-JP" sz="2400" dirty="0">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が奇数個なら末尾に</a:t>
            </a:r>
            <a:r>
              <a:rPr lang="en-US" altLang="ja-JP" sz="2400" dirty="0">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、偶数個なら末尾に</a:t>
            </a:r>
            <a:r>
              <a:rPr lang="en-US" altLang="ja-JP" sz="2400" dirty="0">
                <a:latin typeface="ＭＳ Ｐゴシック" panose="020B0600070205080204" pitchFamily="50" charset="-128"/>
                <a:ea typeface="ＭＳ Ｐゴシック" panose="020B0600070205080204" pitchFamily="50" charset="-128"/>
              </a:rPr>
              <a:t>0</a:t>
            </a:r>
            <a:r>
              <a:rPr lang="ja-JP" altLang="en-US" sz="2400" dirty="0">
                <a:latin typeface="ＭＳ Ｐゴシック" panose="020B0600070205080204" pitchFamily="50" charset="-128"/>
                <a:ea typeface="ＭＳ Ｐゴシック" panose="020B0600070205080204" pitchFamily="50" charset="-128"/>
              </a:rPr>
              <a:t>を追加するものとすると</a:t>
            </a:r>
          </a:p>
          <a:p>
            <a:r>
              <a:rPr lang="ja-JP" altLang="en-US" sz="2400" dirty="0">
                <a:latin typeface="ＭＳ Ｐゴシック" panose="020B0600070205080204" pitchFamily="50" charset="-128"/>
                <a:ea typeface="ＭＳ Ｐゴシック" panose="020B0600070205080204" pitchFamily="50" charset="-128"/>
              </a:rPr>
              <a:t>　　　　　　　　　　　　　　　　　　　　　　　　➡　　　　　　　　　　　　　　　　　　　　</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　　　　　　　　　　　　　　　</a:t>
            </a:r>
          </a:p>
          <a:p>
            <a:r>
              <a:rPr lang="ja-JP" altLang="en-US" sz="2400" dirty="0">
                <a:latin typeface="ＭＳ Ｐゴシック" panose="020B0600070205080204" pitchFamily="50" charset="-128"/>
                <a:ea typeface="ＭＳ Ｐゴシック" panose="020B0600070205080204" pitchFamily="50" charset="-128"/>
              </a:rPr>
              <a:t>喪失パケットの検出と再送</a:t>
            </a:r>
          </a:p>
          <a:p>
            <a:r>
              <a:rPr lang="ja-JP" altLang="en-US" sz="2400" dirty="0">
                <a:latin typeface="ＭＳ Ｐゴシック" panose="020B0600070205080204" pitchFamily="50" charset="-128"/>
                <a:ea typeface="ＭＳ Ｐゴシック" panose="020B0600070205080204" pitchFamily="50" charset="-128"/>
              </a:rPr>
              <a:t>ネットワーク通信では、パケットの（　　　　　　　　　　）をもとに喪失パケットを検出しパケットを受けとった受信側は（　　　　　　　　）を送り返す。これが一定時間内に送信側に届かない場合、送信側がそのパケットを（　　　　）する。</a:t>
            </a:r>
          </a:p>
        </p:txBody>
      </p:sp>
      <p:sp>
        <p:nvSpPr>
          <p:cNvPr id="4" name="正方形/長方形 3">
            <a:extLst>
              <a:ext uri="{FF2B5EF4-FFF2-40B4-BE49-F238E27FC236}">
                <a16:creationId xmlns:a16="http://schemas.microsoft.com/office/drawing/2014/main" id="{93B153AF-9C57-1448-46F0-E2DF3C69C98C}"/>
              </a:ext>
            </a:extLst>
          </p:cNvPr>
          <p:cNvSpPr/>
          <p:nvPr/>
        </p:nvSpPr>
        <p:spPr>
          <a:xfrm>
            <a:off x="419099" y="1971675"/>
            <a:ext cx="1219201" cy="7810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送信側</a:t>
            </a:r>
          </a:p>
        </p:txBody>
      </p:sp>
      <p:sp>
        <p:nvSpPr>
          <p:cNvPr id="5" name="正方形/長方形 4">
            <a:extLst>
              <a:ext uri="{FF2B5EF4-FFF2-40B4-BE49-F238E27FC236}">
                <a16:creationId xmlns:a16="http://schemas.microsoft.com/office/drawing/2014/main" id="{170BC0EB-5181-428D-99D2-62F4992B05CC}"/>
              </a:ext>
            </a:extLst>
          </p:cNvPr>
          <p:cNvSpPr/>
          <p:nvPr/>
        </p:nvSpPr>
        <p:spPr>
          <a:xfrm>
            <a:off x="9639299" y="1962150"/>
            <a:ext cx="1219201" cy="78105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受信側</a:t>
            </a:r>
          </a:p>
        </p:txBody>
      </p:sp>
      <p:sp>
        <p:nvSpPr>
          <p:cNvPr id="7" name="テキスト ボックス 6">
            <a:extLst>
              <a:ext uri="{FF2B5EF4-FFF2-40B4-BE49-F238E27FC236}">
                <a16:creationId xmlns:a16="http://schemas.microsoft.com/office/drawing/2014/main" id="{653C4734-E764-34B6-91AB-ADA844E0820E}"/>
              </a:ext>
            </a:extLst>
          </p:cNvPr>
          <p:cNvSpPr txBox="1"/>
          <p:nvPr/>
        </p:nvSpPr>
        <p:spPr>
          <a:xfrm>
            <a:off x="1609724" y="2009775"/>
            <a:ext cx="2876551" cy="830997"/>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データ</a:t>
            </a:r>
            <a:r>
              <a:rPr lang="en-US" altLang="ja-JP" sz="2400" b="1" dirty="0">
                <a:latin typeface="ＭＳ Ｐゴシック" panose="020B0600070205080204" pitchFamily="50" charset="-128"/>
                <a:ea typeface="ＭＳ Ｐゴシック" panose="020B0600070205080204" pitchFamily="50" charset="-128"/>
              </a:rPr>
              <a:t>0</a:t>
            </a:r>
            <a:r>
              <a:rPr lang="ja-JP" altLang="en-US" sz="2400" b="1" dirty="0">
                <a:latin typeface="ＭＳ Ｐゴシック" panose="020B0600070205080204" pitchFamily="50" charset="-128"/>
                <a:ea typeface="ＭＳ Ｐゴシック" panose="020B0600070205080204" pitchFamily="50" charset="-128"/>
              </a:rPr>
              <a:t>➡</a:t>
            </a:r>
            <a:r>
              <a:rPr lang="en-US" altLang="ja-JP" sz="2400" b="1" dirty="0">
                <a:latin typeface="ＭＳ Ｐゴシック" panose="020B0600070205080204" pitchFamily="50" charset="-128"/>
                <a:ea typeface="ＭＳ Ｐゴシック" panose="020B0600070205080204" pitchFamily="50" charset="-128"/>
              </a:rPr>
              <a:t>0</a:t>
            </a:r>
            <a:r>
              <a:rPr lang="en-US" altLang="ja-JP" sz="2400" b="1" dirty="0">
                <a:solidFill>
                  <a:srgbClr val="FF0000"/>
                </a:solidFill>
                <a:latin typeface="ＭＳ Ｐゴシック" panose="020B0600070205080204" pitchFamily="50" charset="-128"/>
                <a:ea typeface="ＭＳ Ｐゴシック" panose="020B0600070205080204" pitchFamily="50" charset="-128"/>
              </a:rPr>
              <a:t>0</a:t>
            </a:r>
            <a:r>
              <a:rPr lang="ja-JP" altLang="en-US" sz="2400" dirty="0">
                <a:latin typeface="ＭＳ Ｐゴシック" panose="020B0600070205080204" pitchFamily="50" charset="-128"/>
                <a:ea typeface="ＭＳ Ｐゴシック" panose="020B0600070205080204" pitchFamily="50" charset="-128"/>
              </a:rPr>
              <a:t>で送信</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データ</a:t>
            </a:r>
            <a:r>
              <a:rPr kumimoji="1" lang="en-US" altLang="ja-JP" sz="2400" dirty="0">
                <a:latin typeface="ＭＳ Ｐゴシック" panose="020B0600070205080204" pitchFamily="50" charset="-128"/>
                <a:ea typeface="ＭＳ Ｐゴシック" panose="020B0600070205080204" pitchFamily="50" charset="-128"/>
              </a:rPr>
              <a:t>1</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1</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で送信</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6FDBEA20-932A-EAA7-2DA0-48DE2387F37F}"/>
              </a:ext>
            </a:extLst>
          </p:cNvPr>
          <p:cNvSpPr txBox="1"/>
          <p:nvPr/>
        </p:nvSpPr>
        <p:spPr>
          <a:xfrm>
            <a:off x="6391274" y="1933575"/>
            <a:ext cx="3752851" cy="830997"/>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データ</a:t>
            </a:r>
            <a:r>
              <a:rPr lang="en-US" altLang="ja-JP" sz="2400" b="1" dirty="0">
                <a:latin typeface="ＭＳ Ｐゴシック" panose="020B0600070205080204" pitchFamily="50" charset="-128"/>
                <a:ea typeface="ＭＳ Ｐゴシック" panose="020B0600070205080204" pitchFamily="50" charset="-128"/>
              </a:rPr>
              <a:t>0</a:t>
            </a:r>
            <a:r>
              <a:rPr lang="en-US" altLang="ja-JP" sz="2400" b="1" dirty="0">
                <a:solidFill>
                  <a:srgbClr val="FF0000"/>
                </a:solidFill>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で受信➡エラー</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データ</a:t>
            </a:r>
            <a:r>
              <a:rPr kumimoji="1" lang="en-US" altLang="ja-JP" sz="2400" dirty="0">
                <a:latin typeface="ＭＳ Ｐゴシック" panose="020B0600070205080204" pitchFamily="50" charset="-128"/>
                <a:ea typeface="ＭＳ Ｐゴシック" panose="020B0600070205080204" pitchFamily="50" charset="-128"/>
              </a:rPr>
              <a:t>1</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0</a:t>
            </a:r>
            <a:r>
              <a:rPr lang="ja-JP" altLang="en-US" sz="2400" dirty="0">
                <a:latin typeface="ＭＳ Ｐゴシック" panose="020B0600070205080204" pitchFamily="50" charset="-128"/>
                <a:ea typeface="ＭＳ Ｐゴシック" panose="020B0600070205080204" pitchFamily="50" charset="-128"/>
              </a:rPr>
              <a:t>で受信➡エラー</a:t>
            </a:r>
            <a:endParaRPr kumimoji="1" lang="ja-JP" altLang="en-US" sz="2400" dirty="0">
              <a:latin typeface="ＭＳ Ｐゴシック" panose="020B0600070205080204" pitchFamily="50" charset="-128"/>
              <a:ea typeface="ＭＳ Ｐゴシック" panose="020B0600070205080204" pitchFamily="50" charset="-128"/>
            </a:endParaRPr>
          </a:p>
        </p:txBody>
      </p:sp>
      <p:graphicFrame>
        <p:nvGraphicFramePr>
          <p:cNvPr id="9" name="表 9">
            <a:extLst>
              <a:ext uri="{FF2B5EF4-FFF2-40B4-BE49-F238E27FC236}">
                <a16:creationId xmlns:a16="http://schemas.microsoft.com/office/drawing/2014/main" id="{C45D1B11-59F1-F3A9-6901-5F026F5DD9D5}"/>
              </a:ext>
            </a:extLst>
          </p:cNvPr>
          <p:cNvGraphicFramePr>
            <a:graphicFrameLocks noGrp="1"/>
          </p:cNvGraphicFramePr>
          <p:nvPr/>
        </p:nvGraphicFramePr>
        <p:xfrm>
          <a:off x="2032001" y="4024841"/>
          <a:ext cx="2806704" cy="370840"/>
        </p:xfrm>
        <a:graphic>
          <a:graphicData uri="http://schemas.openxmlformats.org/drawingml/2006/table">
            <a:tbl>
              <a:tblPr firstRow="1" bandRow="1">
                <a:tableStyleId>{5C22544A-7EE6-4342-B048-85BDC9FD1C3A}</a:tableStyleId>
              </a:tblPr>
              <a:tblGrid>
                <a:gridCol w="311856">
                  <a:extLst>
                    <a:ext uri="{9D8B030D-6E8A-4147-A177-3AD203B41FA5}">
                      <a16:colId xmlns:a16="http://schemas.microsoft.com/office/drawing/2014/main" val="305226501"/>
                    </a:ext>
                  </a:extLst>
                </a:gridCol>
                <a:gridCol w="311856">
                  <a:extLst>
                    <a:ext uri="{9D8B030D-6E8A-4147-A177-3AD203B41FA5}">
                      <a16:colId xmlns:a16="http://schemas.microsoft.com/office/drawing/2014/main" val="3478269784"/>
                    </a:ext>
                  </a:extLst>
                </a:gridCol>
                <a:gridCol w="311856">
                  <a:extLst>
                    <a:ext uri="{9D8B030D-6E8A-4147-A177-3AD203B41FA5}">
                      <a16:colId xmlns:a16="http://schemas.microsoft.com/office/drawing/2014/main" val="3408862985"/>
                    </a:ext>
                  </a:extLst>
                </a:gridCol>
                <a:gridCol w="311856">
                  <a:extLst>
                    <a:ext uri="{9D8B030D-6E8A-4147-A177-3AD203B41FA5}">
                      <a16:colId xmlns:a16="http://schemas.microsoft.com/office/drawing/2014/main" val="2082380389"/>
                    </a:ext>
                  </a:extLst>
                </a:gridCol>
                <a:gridCol w="311856">
                  <a:extLst>
                    <a:ext uri="{9D8B030D-6E8A-4147-A177-3AD203B41FA5}">
                      <a16:colId xmlns:a16="http://schemas.microsoft.com/office/drawing/2014/main" val="1130832982"/>
                    </a:ext>
                  </a:extLst>
                </a:gridCol>
                <a:gridCol w="311856">
                  <a:extLst>
                    <a:ext uri="{9D8B030D-6E8A-4147-A177-3AD203B41FA5}">
                      <a16:colId xmlns:a16="http://schemas.microsoft.com/office/drawing/2014/main" val="3952692673"/>
                    </a:ext>
                  </a:extLst>
                </a:gridCol>
                <a:gridCol w="311856">
                  <a:extLst>
                    <a:ext uri="{9D8B030D-6E8A-4147-A177-3AD203B41FA5}">
                      <a16:colId xmlns:a16="http://schemas.microsoft.com/office/drawing/2014/main" val="2270001192"/>
                    </a:ext>
                  </a:extLst>
                </a:gridCol>
                <a:gridCol w="311856">
                  <a:extLst>
                    <a:ext uri="{9D8B030D-6E8A-4147-A177-3AD203B41FA5}">
                      <a16:colId xmlns:a16="http://schemas.microsoft.com/office/drawing/2014/main" val="2889608193"/>
                    </a:ext>
                  </a:extLst>
                </a:gridCol>
                <a:gridCol w="311856">
                  <a:extLst>
                    <a:ext uri="{9D8B030D-6E8A-4147-A177-3AD203B41FA5}">
                      <a16:colId xmlns:a16="http://schemas.microsoft.com/office/drawing/2014/main" val="178396025"/>
                    </a:ext>
                  </a:extLst>
                </a:gridCol>
              </a:tblGrid>
              <a:tr h="370840">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1" dirty="0">
                          <a:solidFill>
                            <a:srgbClr val="FF0000"/>
                          </a:solidFill>
                          <a:latin typeface="ＭＳ Ｐゴシック" panose="020B0600070205080204" pitchFamily="50" charset="-128"/>
                          <a:ea typeface="ＭＳ Ｐゴシック" panose="020B0600070205080204" pitchFamily="50" charset="-128"/>
                        </a:rPr>
                        <a:t>1</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115128"/>
                  </a:ext>
                </a:extLst>
              </a:tr>
            </a:tbl>
          </a:graphicData>
        </a:graphic>
      </p:graphicFrame>
      <p:sp>
        <p:nvSpPr>
          <p:cNvPr id="14" name="テキスト ボックス 13">
            <a:extLst>
              <a:ext uri="{FF2B5EF4-FFF2-40B4-BE49-F238E27FC236}">
                <a16:creationId xmlns:a16="http://schemas.microsoft.com/office/drawing/2014/main" id="{4CB8A58C-08A6-29D5-63CB-EBA7BEC6DE31}"/>
              </a:ext>
            </a:extLst>
          </p:cNvPr>
          <p:cNvSpPr txBox="1"/>
          <p:nvPr/>
        </p:nvSpPr>
        <p:spPr>
          <a:xfrm>
            <a:off x="8591550" y="2857500"/>
            <a:ext cx="1952625" cy="461665"/>
          </a:xfrm>
          <a:prstGeom prst="rect">
            <a:avLst/>
          </a:prstGeom>
          <a:noFill/>
        </p:spPr>
        <p:txBody>
          <a:bodyPr wrap="square" rtlCol="0">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パリティビット</a:t>
            </a:r>
            <a:endParaRPr kumimoji="1" lang="ja-JP" altLang="en-US" sz="2400" b="1" dirty="0">
              <a:solidFill>
                <a:srgbClr val="FF0000"/>
              </a:solidFill>
            </a:endParaRPr>
          </a:p>
        </p:txBody>
      </p:sp>
      <p:sp>
        <p:nvSpPr>
          <p:cNvPr id="15" name="テキスト ボックス 14">
            <a:extLst>
              <a:ext uri="{FF2B5EF4-FFF2-40B4-BE49-F238E27FC236}">
                <a16:creationId xmlns:a16="http://schemas.microsoft.com/office/drawing/2014/main" id="{C4EAD362-42F5-9AF5-F4E1-8DD036594B9C}"/>
              </a:ext>
            </a:extLst>
          </p:cNvPr>
          <p:cNvSpPr txBox="1"/>
          <p:nvPr/>
        </p:nvSpPr>
        <p:spPr>
          <a:xfrm>
            <a:off x="3848100" y="3228975"/>
            <a:ext cx="1952625" cy="461665"/>
          </a:xfrm>
          <a:prstGeom prst="rect">
            <a:avLst/>
          </a:prstGeom>
          <a:noFill/>
        </p:spPr>
        <p:txBody>
          <a:bodyPr wrap="square" rtlCol="0">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パリティ検査</a:t>
            </a:r>
            <a:endParaRPr kumimoji="1" lang="ja-JP" altLang="en-US" sz="2400" b="1" dirty="0">
              <a:solidFill>
                <a:srgbClr val="FF0000"/>
              </a:solidFill>
            </a:endParaRPr>
          </a:p>
        </p:txBody>
      </p:sp>
      <p:sp>
        <p:nvSpPr>
          <p:cNvPr id="16" name="テキスト ボックス 15">
            <a:extLst>
              <a:ext uri="{FF2B5EF4-FFF2-40B4-BE49-F238E27FC236}">
                <a16:creationId xmlns:a16="http://schemas.microsoft.com/office/drawing/2014/main" id="{F77007BC-CEB9-378F-187D-8DC71D60A28B}"/>
              </a:ext>
            </a:extLst>
          </p:cNvPr>
          <p:cNvSpPr txBox="1"/>
          <p:nvPr/>
        </p:nvSpPr>
        <p:spPr>
          <a:xfrm>
            <a:off x="4657725" y="5457825"/>
            <a:ext cx="2505075" cy="461665"/>
          </a:xfrm>
          <a:prstGeom prst="rect">
            <a:avLst/>
          </a:prstGeom>
          <a:noFill/>
        </p:spPr>
        <p:txBody>
          <a:bodyPr wrap="square" rtlCol="0">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シーケンス番号</a:t>
            </a:r>
            <a:endParaRPr kumimoji="1" lang="ja-JP" altLang="en-US" sz="2400" b="1" dirty="0">
              <a:solidFill>
                <a:srgbClr val="FF0000"/>
              </a:solidFill>
            </a:endParaRPr>
          </a:p>
        </p:txBody>
      </p:sp>
      <p:sp>
        <p:nvSpPr>
          <p:cNvPr id="17" name="テキスト ボックス 16">
            <a:extLst>
              <a:ext uri="{FF2B5EF4-FFF2-40B4-BE49-F238E27FC236}">
                <a16:creationId xmlns:a16="http://schemas.microsoft.com/office/drawing/2014/main" id="{9ED7C8DD-F13C-7636-6D33-604652F28610}"/>
              </a:ext>
            </a:extLst>
          </p:cNvPr>
          <p:cNvSpPr txBox="1"/>
          <p:nvPr/>
        </p:nvSpPr>
        <p:spPr>
          <a:xfrm>
            <a:off x="3171825" y="5791200"/>
            <a:ext cx="2505075" cy="461665"/>
          </a:xfrm>
          <a:prstGeom prst="rect">
            <a:avLst/>
          </a:prstGeom>
          <a:noFill/>
        </p:spPr>
        <p:txBody>
          <a:bodyPr wrap="square" rtlCol="0">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応答パケット</a:t>
            </a:r>
            <a:endParaRPr kumimoji="1" lang="ja-JP" altLang="en-US" sz="2400" b="1" dirty="0">
              <a:solidFill>
                <a:srgbClr val="FF0000"/>
              </a:solidFill>
            </a:endParaRPr>
          </a:p>
        </p:txBody>
      </p:sp>
      <p:graphicFrame>
        <p:nvGraphicFramePr>
          <p:cNvPr id="18" name="表 9">
            <a:extLst>
              <a:ext uri="{FF2B5EF4-FFF2-40B4-BE49-F238E27FC236}">
                <a16:creationId xmlns:a16="http://schemas.microsoft.com/office/drawing/2014/main" id="{A128DE9C-E3CC-1EC0-BF20-6D908CFFB614}"/>
              </a:ext>
            </a:extLst>
          </p:cNvPr>
          <p:cNvGraphicFramePr>
            <a:graphicFrameLocks noGrp="1"/>
          </p:cNvGraphicFramePr>
          <p:nvPr/>
        </p:nvGraphicFramePr>
        <p:xfrm>
          <a:off x="5661026" y="4043891"/>
          <a:ext cx="2806704" cy="370840"/>
        </p:xfrm>
        <a:graphic>
          <a:graphicData uri="http://schemas.openxmlformats.org/drawingml/2006/table">
            <a:tbl>
              <a:tblPr firstRow="1" bandRow="1">
                <a:tableStyleId>{5C22544A-7EE6-4342-B048-85BDC9FD1C3A}</a:tableStyleId>
              </a:tblPr>
              <a:tblGrid>
                <a:gridCol w="311856">
                  <a:extLst>
                    <a:ext uri="{9D8B030D-6E8A-4147-A177-3AD203B41FA5}">
                      <a16:colId xmlns:a16="http://schemas.microsoft.com/office/drawing/2014/main" val="305226501"/>
                    </a:ext>
                  </a:extLst>
                </a:gridCol>
                <a:gridCol w="311856">
                  <a:extLst>
                    <a:ext uri="{9D8B030D-6E8A-4147-A177-3AD203B41FA5}">
                      <a16:colId xmlns:a16="http://schemas.microsoft.com/office/drawing/2014/main" val="3478269784"/>
                    </a:ext>
                  </a:extLst>
                </a:gridCol>
                <a:gridCol w="311856">
                  <a:extLst>
                    <a:ext uri="{9D8B030D-6E8A-4147-A177-3AD203B41FA5}">
                      <a16:colId xmlns:a16="http://schemas.microsoft.com/office/drawing/2014/main" val="3408862985"/>
                    </a:ext>
                  </a:extLst>
                </a:gridCol>
                <a:gridCol w="311856">
                  <a:extLst>
                    <a:ext uri="{9D8B030D-6E8A-4147-A177-3AD203B41FA5}">
                      <a16:colId xmlns:a16="http://schemas.microsoft.com/office/drawing/2014/main" val="2082380389"/>
                    </a:ext>
                  </a:extLst>
                </a:gridCol>
                <a:gridCol w="311856">
                  <a:extLst>
                    <a:ext uri="{9D8B030D-6E8A-4147-A177-3AD203B41FA5}">
                      <a16:colId xmlns:a16="http://schemas.microsoft.com/office/drawing/2014/main" val="1130832982"/>
                    </a:ext>
                  </a:extLst>
                </a:gridCol>
                <a:gridCol w="311856">
                  <a:extLst>
                    <a:ext uri="{9D8B030D-6E8A-4147-A177-3AD203B41FA5}">
                      <a16:colId xmlns:a16="http://schemas.microsoft.com/office/drawing/2014/main" val="3952692673"/>
                    </a:ext>
                  </a:extLst>
                </a:gridCol>
                <a:gridCol w="311856">
                  <a:extLst>
                    <a:ext uri="{9D8B030D-6E8A-4147-A177-3AD203B41FA5}">
                      <a16:colId xmlns:a16="http://schemas.microsoft.com/office/drawing/2014/main" val="2270001192"/>
                    </a:ext>
                  </a:extLst>
                </a:gridCol>
                <a:gridCol w="311856">
                  <a:extLst>
                    <a:ext uri="{9D8B030D-6E8A-4147-A177-3AD203B41FA5}">
                      <a16:colId xmlns:a16="http://schemas.microsoft.com/office/drawing/2014/main" val="2889608193"/>
                    </a:ext>
                  </a:extLst>
                </a:gridCol>
                <a:gridCol w="311856">
                  <a:extLst>
                    <a:ext uri="{9D8B030D-6E8A-4147-A177-3AD203B41FA5}">
                      <a16:colId xmlns:a16="http://schemas.microsoft.com/office/drawing/2014/main" val="178396025"/>
                    </a:ext>
                  </a:extLst>
                </a:gridCol>
              </a:tblGrid>
              <a:tr h="370840">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1" dirty="0">
                          <a:solidFill>
                            <a:srgbClr val="FF0000"/>
                          </a:solidFill>
                          <a:latin typeface="ＭＳ Ｐゴシック" panose="020B0600070205080204" pitchFamily="50" charset="-128"/>
                          <a:ea typeface="ＭＳ Ｐゴシック" panose="020B0600070205080204" pitchFamily="50" charset="-128"/>
                        </a:rPr>
                        <a:t>1</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115128"/>
                  </a:ext>
                </a:extLst>
              </a:tr>
            </a:tbl>
          </a:graphicData>
        </a:graphic>
      </p:graphicFrame>
      <p:graphicFrame>
        <p:nvGraphicFramePr>
          <p:cNvPr id="19" name="表 9">
            <a:extLst>
              <a:ext uri="{FF2B5EF4-FFF2-40B4-BE49-F238E27FC236}">
                <a16:creationId xmlns:a16="http://schemas.microsoft.com/office/drawing/2014/main" id="{DEE40071-11C3-6FCC-D9FE-A9548344EB0C}"/>
              </a:ext>
            </a:extLst>
          </p:cNvPr>
          <p:cNvGraphicFramePr>
            <a:graphicFrameLocks noGrp="1"/>
          </p:cNvGraphicFramePr>
          <p:nvPr/>
        </p:nvGraphicFramePr>
        <p:xfrm>
          <a:off x="2070101" y="4710641"/>
          <a:ext cx="2806704" cy="370840"/>
        </p:xfrm>
        <a:graphic>
          <a:graphicData uri="http://schemas.openxmlformats.org/drawingml/2006/table">
            <a:tbl>
              <a:tblPr firstRow="1" bandRow="1">
                <a:tableStyleId>{5C22544A-7EE6-4342-B048-85BDC9FD1C3A}</a:tableStyleId>
              </a:tblPr>
              <a:tblGrid>
                <a:gridCol w="311856">
                  <a:extLst>
                    <a:ext uri="{9D8B030D-6E8A-4147-A177-3AD203B41FA5}">
                      <a16:colId xmlns:a16="http://schemas.microsoft.com/office/drawing/2014/main" val="305226501"/>
                    </a:ext>
                  </a:extLst>
                </a:gridCol>
                <a:gridCol w="311856">
                  <a:extLst>
                    <a:ext uri="{9D8B030D-6E8A-4147-A177-3AD203B41FA5}">
                      <a16:colId xmlns:a16="http://schemas.microsoft.com/office/drawing/2014/main" val="3478269784"/>
                    </a:ext>
                  </a:extLst>
                </a:gridCol>
                <a:gridCol w="311856">
                  <a:extLst>
                    <a:ext uri="{9D8B030D-6E8A-4147-A177-3AD203B41FA5}">
                      <a16:colId xmlns:a16="http://schemas.microsoft.com/office/drawing/2014/main" val="3408862985"/>
                    </a:ext>
                  </a:extLst>
                </a:gridCol>
                <a:gridCol w="311856">
                  <a:extLst>
                    <a:ext uri="{9D8B030D-6E8A-4147-A177-3AD203B41FA5}">
                      <a16:colId xmlns:a16="http://schemas.microsoft.com/office/drawing/2014/main" val="2082380389"/>
                    </a:ext>
                  </a:extLst>
                </a:gridCol>
                <a:gridCol w="311856">
                  <a:extLst>
                    <a:ext uri="{9D8B030D-6E8A-4147-A177-3AD203B41FA5}">
                      <a16:colId xmlns:a16="http://schemas.microsoft.com/office/drawing/2014/main" val="1130832982"/>
                    </a:ext>
                  </a:extLst>
                </a:gridCol>
                <a:gridCol w="311856">
                  <a:extLst>
                    <a:ext uri="{9D8B030D-6E8A-4147-A177-3AD203B41FA5}">
                      <a16:colId xmlns:a16="http://schemas.microsoft.com/office/drawing/2014/main" val="3952692673"/>
                    </a:ext>
                  </a:extLst>
                </a:gridCol>
                <a:gridCol w="311856">
                  <a:extLst>
                    <a:ext uri="{9D8B030D-6E8A-4147-A177-3AD203B41FA5}">
                      <a16:colId xmlns:a16="http://schemas.microsoft.com/office/drawing/2014/main" val="2270001192"/>
                    </a:ext>
                  </a:extLst>
                </a:gridCol>
                <a:gridCol w="311856">
                  <a:extLst>
                    <a:ext uri="{9D8B030D-6E8A-4147-A177-3AD203B41FA5}">
                      <a16:colId xmlns:a16="http://schemas.microsoft.com/office/drawing/2014/main" val="2889608193"/>
                    </a:ext>
                  </a:extLst>
                </a:gridCol>
                <a:gridCol w="311856">
                  <a:extLst>
                    <a:ext uri="{9D8B030D-6E8A-4147-A177-3AD203B41FA5}">
                      <a16:colId xmlns:a16="http://schemas.microsoft.com/office/drawing/2014/main" val="178396025"/>
                    </a:ext>
                  </a:extLst>
                </a:gridCol>
              </a:tblGrid>
              <a:tr h="370840">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1" dirty="0">
                          <a:solidFill>
                            <a:srgbClr val="FF0000"/>
                          </a:solidFill>
                          <a:latin typeface="ＭＳ Ｐゴシック" panose="020B0600070205080204" pitchFamily="50" charset="-128"/>
                          <a:ea typeface="ＭＳ Ｐゴシック" panose="020B0600070205080204" pitchFamily="50" charset="-128"/>
                        </a:rPr>
                        <a:t>0</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115128"/>
                  </a:ext>
                </a:extLst>
              </a:tr>
            </a:tbl>
          </a:graphicData>
        </a:graphic>
      </p:graphicFrame>
      <p:graphicFrame>
        <p:nvGraphicFramePr>
          <p:cNvPr id="20" name="表 9">
            <a:extLst>
              <a:ext uri="{FF2B5EF4-FFF2-40B4-BE49-F238E27FC236}">
                <a16:creationId xmlns:a16="http://schemas.microsoft.com/office/drawing/2014/main" id="{2D160DDC-8B34-CFB5-64EC-07F3B5BB86C7}"/>
              </a:ext>
            </a:extLst>
          </p:cNvPr>
          <p:cNvGraphicFramePr>
            <a:graphicFrameLocks noGrp="1"/>
          </p:cNvGraphicFramePr>
          <p:nvPr/>
        </p:nvGraphicFramePr>
        <p:xfrm>
          <a:off x="5661026" y="4720166"/>
          <a:ext cx="2806704" cy="370840"/>
        </p:xfrm>
        <a:graphic>
          <a:graphicData uri="http://schemas.openxmlformats.org/drawingml/2006/table">
            <a:tbl>
              <a:tblPr firstRow="1" bandRow="1">
                <a:tableStyleId>{5C22544A-7EE6-4342-B048-85BDC9FD1C3A}</a:tableStyleId>
              </a:tblPr>
              <a:tblGrid>
                <a:gridCol w="311856">
                  <a:extLst>
                    <a:ext uri="{9D8B030D-6E8A-4147-A177-3AD203B41FA5}">
                      <a16:colId xmlns:a16="http://schemas.microsoft.com/office/drawing/2014/main" val="305226501"/>
                    </a:ext>
                  </a:extLst>
                </a:gridCol>
                <a:gridCol w="311856">
                  <a:extLst>
                    <a:ext uri="{9D8B030D-6E8A-4147-A177-3AD203B41FA5}">
                      <a16:colId xmlns:a16="http://schemas.microsoft.com/office/drawing/2014/main" val="3478269784"/>
                    </a:ext>
                  </a:extLst>
                </a:gridCol>
                <a:gridCol w="311856">
                  <a:extLst>
                    <a:ext uri="{9D8B030D-6E8A-4147-A177-3AD203B41FA5}">
                      <a16:colId xmlns:a16="http://schemas.microsoft.com/office/drawing/2014/main" val="3408862985"/>
                    </a:ext>
                  </a:extLst>
                </a:gridCol>
                <a:gridCol w="311856">
                  <a:extLst>
                    <a:ext uri="{9D8B030D-6E8A-4147-A177-3AD203B41FA5}">
                      <a16:colId xmlns:a16="http://schemas.microsoft.com/office/drawing/2014/main" val="2082380389"/>
                    </a:ext>
                  </a:extLst>
                </a:gridCol>
                <a:gridCol w="311856">
                  <a:extLst>
                    <a:ext uri="{9D8B030D-6E8A-4147-A177-3AD203B41FA5}">
                      <a16:colId xmlns:a16="http://schemas.microsoft.com/office/drawing/2014/main" val="1130832982"/>
                    </a:ext>
                  </a:extLst>
                </a:gridCol>
                <a:gridCol w="311856">
                  <a:extLst>
                    <a:ext uri="{9D8B030D-6E8A-4147-A177-3AD203B41FA5}">
                      <a16:colId xmlns:a16="http://schemas.microsoft.com/office/drawing/2014/main" val="3952692673"/>
                    </a:ext>
                  </a:extLst>
                </a:gridCol>
                <a:gridCol w="311856">
                  <a:extLst>
                    <a:ext uri="{9D8B030D-6E8A-4147-A177-3AD203B41FA5}">
                      <a16:colId xmlns:a16="http://schemas.microsoft.com/office/drawing/2014/main" val="2270001192"/>
                    </a:ext>
                  </a:extLst>
                </a:gridCol>
                <a:gridCol w="311856">
                  <a:extLst>
                    <a:ext uri="{9D8B030D-6E8A-4147-A177-3AD203B41FA5}">
                      <a16:colId xmlns:a16="http://schemas.microsoft.com/office/drawing/2014/main" val="2889608193"/>
                    </a:ext>
                  </a:extLst>
                </a:gridCol>
                <a:gridCol w="311856">
                  <a:extLst>
                    <a:ext uri="{9D8B030D-6E8A-4147-A177-3AD203B41FA5}">
                      <a16:colId xmlns:a16="http://schemas.microsoft.com/office/drawing/2014/main" val="178396025"/>
                    </a:ext>
                  </a:extLst>
                </a:gridCol>
              </a:tblGrid>
              <a:tr h="370840">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0</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1" dirty="0">
                          <a:solidFill>
                            <a:srgbClr val="FF0000"/>
                          </a:solidFill>
                          <a:latin typeface="ＭＳ Ｐゴシック" panose="020B0600070205080204" pitchFamily="50" charset="-128"/>
                          <a:ea typeface="ＭＳ Ｐゴシック" panose="020B0600070205080204" pitchFamily="50" charset="-128"/>
                        </a:rPr>
                        <a:t>0</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2115128"/>
                  </a:ext>
                </a:extLst>
              </a:tr>
            </a:tbl>
          </a:graphicData>
        </a:graphic>
      </p:graphicFrame>
      <p:sp>
        <p:nvSpPr>
          <p:cNvPr id="21" name="正方形/長方形 20">
            <a:extLst>
              <a:ext uri="{FF2B5EF4-FFF2-40B4-BE49-F238E27FC236}">
                <a16:creationId xmlns:a16="http://schemas.microsoft.com/office/drawing/2014/main" id="{979C305A-5D2D-EEF5-6033-380F1FAF6ACF}"/>
              </a:ext>
            </a:extLst>
          </p:cNvPr>
          <p:cNvSpPr/>
          <p:nvPr/>
        </p:nvSpPr>
        <p:spPr>
          <a:xfrm>
            <a:off x="400049" y="4191000"/>
            <a:ext cx="1219201" cy="7810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送信側</a:t>
            </a:r>
          </a:p>
        </p:txBody>
      </p:sp>
      <p:sp>
        <p:nvSpPr>
          <p:cNvPr id="22" name="正方形/長方形 21">
            <a:extLst>
              <a:ext uri="{FF2B5EF4-FFF2-40B4-BE49-F238E27FC236}">
                <a16:creationId xmlns:a16="http://schemas.microsoft.com/office/drawing/2014/main" id="{BAE6B35E-6983-DF6F-945E-17D111968AC7}"/>
              </a:ext>
            </a:extLst>
          </p:cNvPr>
          <p:cNvSpPr/>
          <p:nvPr/>
        </p:nvSpPr>
        <p:spPr>
          <a:xfrm>
            <a:off x="10106024" y="4124325"/>
            <a:ext cx="1219201" cy="78105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受信側</a:t>
            </a:r>
          </a:p>
        </p:txBody>
      </p:sp>
      <p:sp>
        <p:nvSpPr>
          <p:cNvPr id="23" name="テキスト ボックス 22">
            <a:extLst>
              <a:ext uri="{FF2B5EF4-FFF2-40B4-BE49-F238E27FC236}">
                <a16:creationId xmlns:a16="http://schemas.microsoft.com/office/drawing/2014/main" id="{B9808BC9-2698-1E2D-B4EE-EB82073FE1C7}"/>
              </a:ext>
            </a:extLst>
          </p:cNvPr>
          <p:cNvSpPr txBox="1"/>
          <p:nvPr/>
        </p:nvSpPr>
        <p:spPr>
          <a:xfrm>
            <a:off x="5567362" y="2847975"/>
            <a:ext cx="914400" cy="914400"/>
          </a:xfrm>
          <a:prstGeom prst="rect">
            <a:avLst/>
          </a:prstGeom>
          <a:noFill/>
        </p:spPr>
        <p:txBody>
          <a:bodyPr wrap="square" rtlCol="0">
            <a:spAutoFit/>
          </a:bodyPr>
          <a:lstStyle/>
          <a:p>
            <a:endParaRPr kumimoji="1" lang="ja-JP" altLang="en-US"/>
          </a:p>
        </p:txBody>
      </p:sp>
      <p:sp>
        <p:nvSpPr>
          <p:cNvPr id="24" name="テキスト ボックス 23">
            <a:extLst>
              <a:ext uri="{FF2B5EF4-FFF2-40B4-BE49-F238E27FC236}">
                <a16:creationId xmlns:a16="http://schemas.microsoft.com/office/drawing/2014/main" id="{EE07A9DC-B6ED-65AB-22F6-5479D0553427}"/>
              </a:ext>
            </a:extLst>
          </p:cNvPr>
          <p:cNvSpPr txBox="1"/>
          <p:nvPr/>
        </p:nvSpPr>
        <p:spPr>
          <a:xfrm>
            <a:off x="5567362" y="2847975"/>
            <a:ext cx="914400" cy="914400"/>
          </a:xfrm>
          <a:prstGeom prst="rect">
            <a:avLst/>
          </a:prstGeom>
          <a:noFill/>
        </p:spPr>
        <p:txBody>
          <a:bodyPr wrap="square" rtlCol="0">
            <a:spAutoFit/>
          </a:bodyPr>
          <a:lstStyle/>
          <a:p>
            <a:endParaRPr kumimoji="1" lang="ja-JP" altLang="en-US"/>
          </a:p>
        </p:txBody>
      </p:sp>
      <p:sp>
        <p:nvSpPr>
          <p:cNvPr id="25" name="テキスト ボックス 24">
            <a:extLst>
              <a:ext uri="{FF2B5EF4-FFF2-40B4-BE49-F238E27FC236}">
                <a16:creationId xmlns:a16="http://schemas.microsoft.com/office/drawing/2014/main" id="{74F086F2-F053-C1BC-E969-6D1D3AFB818A}"/>
              </a:ext>
            </a:extLst>
          </p:cNvPr>
          <p:cNvSpPr txBox="1"/>
          <p:nvPr/>
        </p:nvSpPr>
        <p:spPr>
          <a:xfrm>
            <a:off x="8515351" y="4019550"/>
            <a:ext cx="1657349" cy="461665"/>
          </a:xfrm>
          <a:prstGeom prst="rect">
            <a:avLst/>
          </a:prstGeom>
          <a:noFill/>
        </p:spPr>
        <p:txBody>
          <a:bodyPr wrap="square"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エラー発見</a:t>
            </a:r>
            <a:endParaRPr kumimoji="1" lang="ja-JP" altLang="en-US" sz="2400" dirty="0">
              <a:solidFill>
                <a:srgbClr val="FF0000"/>
              </a:solidFill>
            </a:endParaRPr>
          </a:p>
        </p:txBody>
      </p:sp>
      <p:sp>
        <p:nvSpPr>
          <p:cNvPr id="26" name="テキスト ボックス 25">
            <a:extLst>
              <a:ext uri="{FF2B5EF4-FFF2-40B4-BE49-F238E27FC236}">
                <a16:creationId xmlns:a16="http://schemas.microsoft.com/office/drawing/2014/main" id="{B6DE16AD-6DB8-B4D0-086E-FE9A51F85DFA}"/>
              </a:ext>
            </a:extLst>
          </p:cNvPr>
          <p:cNvSpPr txBox="1"/>
          <p:nvPr/>
        </p:nvSpPr>
        <p:spPr>
          <a:xfrm>
            <a:off x="8524876" y="4695825"/>
            <a:ext cx="1657349" cy="461665"/>
          </a:xfrm>
          <a:prstGeom prst="rect">
            <a:avLst/>
          </a:prstGeom>
          <a:noFill/>
        </p:spPr>
        <p:txBody>
          <a:bodyPr wrap="square"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エラー発見</a:t>
            </a:r>
            <a:endParaRPr kumimoji="1" lang="ja-JP" altLang="en-US" sz="2400" dirty="0">
              <a:solidFill>
                <a:srgbClr val="FF0000"/>
              </a:solidFill>
            </a:endParaRPr>
          </a:p>
        </p:txBody>
      </p:sp>
      <p:sp>
        <p:nvSpPr>
          <p:cNvPr id="27" name="テキスト ボックス 26">
            <a:extLst>
              <a:ext uri="{FF2B5EF4-FFF2-40B4-BE49-F238E27FC236}">
                <a16:creationId xmlns:a16="http://schemas.microsoft.com/office/drawing/2014/main" id="{A310D382-B125-A19B-B091-A89A1B78FB7E}"/>
              </a:ext>
            </a:extLst>
          </p:cNvPr>
          <p:cNvSpPr txBox="1"/>
          <p:nvPr/>
        </p:nvSpPr>
        <p:spPr>
          <a:xfrm>
            <a:off x="9363075" y="1400175"/>
            <a:ext cx="1952625" cy="461665"/>
          </a:xfrm>
          <a:prstGeom prst="rect">
            <a:avLst/>
          </a:prstGeom>
          <a:noFill/>
        </p:spPr>
        <p:txBody>
          <a:bodyPr wrap="square" rtlCol="0">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冗長ビット</a:t>
            </a:r>
            <a:endParaRPr kumimoji="1" lang="ja-JP" altLang="en-US" sz="2400" b="1" dirty="0">
              <a:solidFill>
                <a:srgbClr val="FF0000"/>
              </a:solidFill>
            </a:endParaRPr>
          </a:p>
        </p:txBody>
      </p:sp>
      <p:sp>
        <p:nvSpPr>
          <p:cNvPr id="28" name="テキスト ボックス 27">
            <a:extLst>
              <a:ext uri="{FF2B5EF4-FFF2-40B4-BE49-F238E27FC236}">
                <a16:creationId xmlns:a16="http://schemas.microsoft.com/office/drawing/2014/main" id="{4EFF2301-0380-3868-E1F6-4B658A2CAF26}"/>
              </a:ext>
            </a:extLst>
          </p:cNvPr>
          <p:cNvSpPr txBox="1"/>
          <p:nvPr/>
        </p:nvSpPr>
        <p:spPr>
          <a:xfrm>
            <a:off x="4600575" y="6200775"/>
            <a:ext cx="1000125" cy="461665"/>
          </a:xfrm>
          <a:prstGeom prst="rect">
            <a:avLst/>
          </a:prstGeom>
          <a:noFill/>
        </p:spPr>
        <p:txBody>
          <a:bodyPr wrap="square" rtlCol="0">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再送　</a:t>
            </a:r>
            <a:endParaRPr kumimoji="1" lang="ja-JP" altLang="en-US" sz="2400" b="1" dirty="0">
              <a:solidFill>
                <a:srgbClr val="FF0000"/>
              </a:solidFill>
            </a:endParaRPr>
          </a:p>
        </p:txBody>
      </p:sp>
    </p:spTree>
    <p:custDataLst>
      <p:tags r:id="rId1"/>
    </p:custDataLst>
    <p:extLst>
      <p:ext uri="{BB962C8B-B14F-4D97-AF65-F5344CB8AC3E}">
        <p14:creationId xmlns:p14="http://schemas.microsoft.com/office/powerpoint/2010/main" val="3220927657"/>
      </p:ext>
    </p:extLst>
  </p:cSld>
  <p:clrMapOvr>
    <a:masterClrMapping/>
  </p:clrMapOvr>
  <mc:AlternateContent xmlns:mc="http://schemas.openxmlformats.org/markup-compatibility/2006" xmlns:p14="http://schemas.microsoft.com/office/powerpoint/2010/main">
    <mc:Choice Requires="p14">
      <p:transition spd="slow" p14:dur="2000" advTm="230235"/>
    </mc:Choice>
    <mc:Fallback xmlns="">
      <p:transition spd="slow" advTm="2302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14" grpId="0"/>
      <p:bldP spid="15" grpId="0"/>
      <p:bldP spid="16" grpId="0"/>
      <p:bldP spid="17" grpId="0"/>
      <p:bldP spid="21" grpId="0" animBg="1"/>
      <p:bldP spid="22" grpId="0" animBg="1"/>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5EE1CAD-9739-37B6-80E7-ACBABDAA7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01" y="277531"/>
            <a:ext cx="10724226" cy="5900592"/>
          </a:xfrm>
          <a:prstGeom prst="rect">
            <a:avLst/>
          </a:prstGeom>
        </p:spPr>
      </p:pic>
      <p:sp>
        <p:nvSpPr>
          <p:cNvPr id="2" name="テキスト ボックス 1">
            <a:extLst>
              <a:ext uri="{FF2B5EF4-FFF2-40B4-BE49-F238E27FC236}">
                <a16:creationId xmlns:a16="http://schemas.microsoft.com/office/drawing/2014/main" id="{D6C5BB62-A2B4-4366-B130-DDC53D1D5044}"/>
              </a:ext>
            </a:extLst>
          </p:cNvPr>
          <p:cNvSpPr txBox="1"/>
          <p:nvPr/>
        </p:nvSpPr>
        <p:spPr>
          <a:xfrm>
            <a:off x="628651" y="3059668"/>
            <a:ext cx="2476500" cy="369332"/>
          </a:xfrm>
          <a:prstGeom prst="rect">
            <a:avLst/>
          </a:prstGeom>
          <a:noFill/>
        </p:spPr>
        <p:txBody>
          <a:bodyPr wrap="square" rtlCol="0">
            <a:spAutoFit/>
          </a:bodyPr>
          <a:lstStyle/>
          <a:p>
            <a:r>
              <a:rPr kumimoji="1" lang="ja-JP" altLang="en-US" dirty="0"/>
              <a:t>（　　　　　　　　）</a:t>
            </a:r>
          </a:p>
        </p:txBody>
      </p:sp>
      <p:sp>
        <p:nvSpPr>
          <p:cNvPr id="22" name="テキスト ボックス 21">
            <a:extLst>
              <a:ext uri="{FF2B5EF4-FFF2-40B4-BE49-F238E27FC236}">
                <a16:creationId xmlns:a16="http://schemas.microsoft.com/office/drawing/2014/main" id="{C70AD4A9-D6D1-4CCD-BBFA-E56019B09AC3}"/>
              </a:ext>
            </a:extLst>
          </p:cNvPr>
          <p:cNvSpPr txBox="1"/>
          <p:nvPr/>
        </p:nvSpPr>
        <p:spPr>
          <a:xfrm>
            <a:off x="733426" y="6274702"/>
            <a:ext cx="2476500" cy="369332"/>
          </a:xfrm>
          <a:prstGeom prst="rect">
            <a:avLst/>
          </a:prstGeom>
          <a:noFill/>
        </p:spPr>
        <p:txBody>
          <a:bodyPr wrap="square" rtlCol="0">
            <a:spAutoFit/>
          </a:bodyPr>
          <a:lstStyle/>
          <a:p>
            <a:r>
              <a:rPr kumimoji="1" lang="ja-JP" altLang="en-US" dirty="0"/>
              <a:t>（　　　　　　　　）</a:t>
            </a:r>
          </a:p>
        </p:txBody>
      </p:sp>
      <p:sp>
        <p:nvSpPr>
          <p:cNvPr id="24" name="テキスト ボックス 23">
            <a:extLst>
              <a:ext uri="{FF2B5EF4-FFF2-40B4-BE49-F238E27FC236}">
                <a16:creationId xmlns:a16="http://schemas.microsoft.com/office/drawing/2014/main" id="{72744185-8788-4D5B-8DC6-9DFAC2FCAA84}"/>
              </a:ext>
            </a:extLst>
          </p:cNvPr>
          <p:cNvSpPr txBox="1"/>
          <p:nvPr/>
        </p:nvSpPr>
        <p:spPr>
          <a:xfrm>
            <a:off x="8877301" y="6236602"/>
            <a:ext cx="2476500" cy="369332"/>
          </a:xfrm>
          <a:prstGeom prst="rect">
            <a:avLst/>
          </a:prstGeom>
          <a:noFill/>
        </p:spPr>
        <p:txBody>
          <a:bodyPr wrap="square" rtlCol="0">
            <a:spAutoFit/>
          </a:bodyPr>
          <a:lstStyle/>
          <a:p>
            <a:r>
              <a:rPr kumimoji="1" lang="ja-JP" altLang="en-US" dirty="0"/>
              <a:t>（　　　　　　　　）</a:t>
            </a:r>
          </a:p>
        </p:txBody>
      </p:sp>
      <p:sp>
        <p:nvSpPr>
          <p:cNvPr id="25" name="テキスト ボックス 24">
            <a:extLst>
              <a:ext uri="{FF2B5EF4-FFF2-40B4-BE49-F238E27FC236}">
                <a16:creationId xmlns:a16="http://schemas.microsoft.com/office/drawing/2014/main" id="{AF1DF8E0-8C11-478E-A5BD-6386D5C068E3}"/>
              </a:ext>
            </a:extLst>
          </p:cNvPr>
          <p:cNvSpPr txBox="1"/>
          <p:nvPr/>
        </p:nvSpPr>
        <p:spPr>
          <a:xfrm>
            <a:off x="8934451" y="2933570"/>
            <a:ext cx="2476500" cy="369332"/>
          </a:xfrm>
          <a:prstGeom prst="rect">
            <a:avLst/>
          </a:prstGeom>
          <a:noFill/>
        </p:spPr>
        <p:txBody>
          <a:bodyPr wrap="square" rtlCol="0">
            <a:spAutoFit/>
          </a:bodyPr>
          <a:lstStyle/>
          <a:p>
            <a:r>
              <a:rPr kumimoji="1" lang="ja-JP" altLang="en-US" dirty="0"/>
              <a:t>（　　　　　　　　）</a:t>
            </a:r>
          </a:p>
        </p:txBody>
      </p:sp>
      <p:sp>
        <p:nvSpPr>
          <p:cNvPr id="27" name="テキスト ボックス 26">
            <a:extLst>
              <a:ext uri="{FF2B5EF4-FFF2-40B4-BE49-F238E27FC236}">
                <a16:creationId xmlns:a16="http://schemas.microsoft.com/office/drawing/2014/main" id="{C1E9E85F-2966-4CE3-97A0-5ABA1204E799}"/>
              </a:ext>
            </a:extLst>
          </p:cNvPr>
          <p:cNvSpPr txBox="1"/>
          <p:nvPr/>
        </p:nvSpPr>
        <p:spPr>
          <a:xfrm>
            <a:off x="3925818" y="439833"/>
            <a:ext cx="4312660" cy="646331"/>
          </a:xfrm>
          <a:prstGeom prst="rect">
            <a:avLst/>
          </a:prstGeom>
          <a:noFill/>
        </p:spPr>
        <p:txBody>
          <a:bodyPr wrap="square" rtlCol="0">
            <a:spAutoFit/>
          </a:bodyPr>
          <a:lstStyle/>
          <a:p>
            <a:r>
              <a:rPr kumimoji="1" lang="en-US" altLang="ja-JP" dirty="0">
                <a:latin typeface="ＭＳ Ｐゴシック" panose="020B0600070205080204" pitchFamily="50" charset="-128"/>
                <a:ea typeface="ＭＳ Ｐゴシック" panose="020B0600070205080204" pitchFamily="50" charset="-128"/>
              </a:rPr>
              <a:t>LAN</a:t>
            </a:r>
            <a:r>
              <a:rPr lang="ja-JP" altLang="en-US" dirty="0">
                <a:latin typeface="ＭＳ Ｐゴシック" panose="020B0600070205080204" pitchFamily="50" charset="-128"/>
                <a:ea typeface="ＭＳ Ｐゴシック" panose="020B0600070205080204" pitchFamily="50" charset="-128"/>
              </a:rPr>
              <a:t>同士を広域でつなげるネットワーク</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t>（　　　　　　　　）</a:t>
            </a:r>
          </a:p>
        </p:txBody>
      </p:sp>
      <p:sp>
        <p:nvSpPr>
          <p:cNvPr id="29" name="テキスト ボックス 28">
            <a:extLst>
              <a:ext uri="{FF2B5EF4-FFF2-40B4-BE49-F238E27FC236}">
                <a16:creationId xmlns:a16="http://schemas.microsoft.com/office/drawing/2014/main" id="{CEDB2576-8014-4EDF-B0D1-81581CECBC00}"/>
              </a:ext>
            </a:extLst>
          </p:cNvPr>
          <p:cNvSpPr txBox="1"/>
          <p:nvPr/>
        </p:nvSpPr>
        <p:spPr>
          <a:xfrm>
            <a:off x="3848943" y="5931456"/>
            <a:ext cx="4609638" cy="646331"/>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世界規模でつながるコンピュータネットワーク</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r>
              <a:rPr kumimoji="1" lang="ja-JP" altLang="en-US" dirty="0"/>
              <a:t>）</a:t>
            </a:r>
          </a:p>
        </p:txBody>
      </p:sp>
      <p:sp>
        <p:nvSpPr>
          <p:cNvPr id="30" name="楕円 29">
            <a:extLst>
              <a:ext uri="{FF2B5EF4-FFF2-40B4-BE49-F238E27FC236}">
                <a16:creationId xmlns:a16="http://schemas.microsoft.com/office/drawing/2014/main" id="{87892DAC-4E7C-4D5B-A7BF-E681EBB3EB75}"/>
              </a:ext>
            </a:extLst>
          </p:cNvPr>
          <p:cNvSpPr/>
          <p:nvPr/>
        </p:nvSpPr>
        <p:spPr>
          <a:xfrm>
            <a:off x="4171951" y="1433620"/>
            <a:ext cx="3738563" cy="37385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a:extLst>
              <a:ext uri="{FF2B5EF4-FFF2-40B4-BE49-F238E27FC236}">
                <a16:creationId xmlns:a16="http://schemas.microsoft.com/office/drawing/2014/main" id="{89E211AE-CA55-4F0C-9D4B-322063A8B7AB}"/>
              </a:ext>
            </a:extLst>
          </p:cNvPr>
          <p:cNvCxnSpPr>
            <a:cxnSpLocks/>
          </p:cNvCxnSpPr>
          <p:nvPr/>
        </p:nvCxnSpPr>
        <p:spPr>
          <a:xfrm>
            <a:off x="4648470" y="2166196"/>
            <a:ext cx="805783" cy="4696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5F1C61C-8BA5-4259-9ACE-B4E48B18F86C}"/>
              </a:ext>
            </a:extLst>
          </p:cNvPr>
          <p:cNvCxnSpPr>
            <a:cxnSpLocks/>
            <a:stCxn id="44" idx="5"/>
            <a:endCxn id="42" idx="1"/>
          </p:cNvCxnSpPr>
          <p:nvPr/>
        </p:nvCxnSpPr>
        <p:spPr>
          <a:xfrm>
            <a:off x="5442615" y="2726144"/>
            <a:ext cx="1368684" cy="7928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B1BE7E-0C36-4F8D-A428-0C611903D016}"/>
              </a:ext>
            </a:extLst>
          </p:cNvPr>
          <p:cNvCxnSpPr>
            <a:cxnSpLocks/>
            <a:stCxn id="44" idx="4"/>
            <a:endCxn id="41" idx="6"/>
          </p:cNvCxnSpPr>
          <p:nvPr/>
        </p:nvCxnSpPr>
        <p:spPr>
          <a:xfrm>
            <a:off x="5368528" y="2759622"/>
            <a:ext cx="436693" cy="11628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B812C39F-CA4F-4DAA-8147-FD608D831CD2}"/>
              </a:ext>
            </a:extLst>
          </p:cNvPr>
          <p:cNvCxnSpPr>
            <a:cxnSpLocks/>
            <a:stCxn id="49" idx="6"/>
            <a:endCxn id="41" idx="2"/>
          </p:cNvCxnSpPr>
          <p:nvPr/>
        </p:nvCxnSpPr>
        <p:spPr>
          <a:xfrm>
            <a:off x="4381500" y="3857024"/>
            <a:ext cx="1214171" cy="654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2E2D95-04CD-4F81-B63D-9E5050FB7A44}"/>
              </a:ext>
            </a:extLst>
          </p:cNvPr>
          <p:cNvCxnSpPr>
            <a:cxnSpLocks/>
            <a:stCxn id="41" idx="6"/>
            <a:endCxn id="45" idx="5"/>
          </p:cNvCxnSpPr>
          <p:nvPr/>
        </p:nvCxnSpPr>
        <p:spPr>
          <a:xfrm>
            <a:off x="5805221" y="3922481"/>
            <a:ext cx="1779062" cy="5351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8B6D3FE2-4A49-4423-9DF7-405844BE3F05}"/>
              </a:ext>
            </a:extLst>
          </p:cNvPr>
          <p:cNvCxnSpPr>
            <a:cxnSpLocks/>
            <a:stCxn id="45" idx="4"/>
            <a:endCxn id="42" idx="5"/>
          </p:cNvCxnSpPr>
          <p:nvPr/>
        </p:nvCxnSpPr>
        <p:spPr>
          <a:xfrm flipH="1" flipV="1">
            <a:off x="6959473" y="3680671"/>
            <a:ext cx="550723" cy="8104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4BE09B83-7283-417B-B084-076F831F7339}"/>
              </a:ext>
            </a:extLst>
          </p:cNvPr>
          <p:cNvSpPr/>
          <p:nvPr/>
        </p:nvSpPr>
        <p:spPr>
          <a:xfrm>
            <a:off x="5595671" y="3808181"/>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楕円 43">
            <a:extLst>
              <a:ext uri="{FF2B5EF4-FFF2-40B4-BE49-F238E27FC236}">
                <a16:creationId xmlns:a16="http://schemas.microsoft.com/office/drawing/2014/main" id="{41772ECC-4B99-4CD8-B641-DB401AE325F6}"/>
              </a:ext>
            </a:extLst>
          </p:cNvPr>
          <p:cNvSpPr/>
          <p:nvPr/>
        </p:nvSpPr>
        <p:spPr>
          <a:xfrm>
            <a:off x="5263753" y="2531022"/>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楕円 44">
            <a:extLst>
              <a:ext uri="{FF2B5EF4-FFF2-40B4-BE49-F238E27FC236}">
                <a16:creationId xmlns:a16="http://schemas.microsoft.com/office/drawing/2014/main" id="{6DB407BE-F280-467D-8237-B35D249961FC}"/>
              </a:ext>
            </a:extLst>
          </p:cNvPr>
          <p:cNvSpPr/>
          <p:nvPr/>
        </p:nvSpPr>
        <p:spPr>
          <a:xfrm>
            <a:off x="7405421" y="4262545"/>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楕円 48">
            <a:extLst>
              <a:ext uri="{FF2B5EF4-FFF2-40B4-BE49-F238E27FC236}">
                <a16:creationId xmlns:a16="http://schemas.microsoft.com/office/drawing/2014/main" id="{054A5266-257A-45AD-8A72-5A380A120859}"/>
              </a:ext>
            </a:extLst>
          </p:cNvPr>
          <p:cNvSpPr/>
          <p:nvPr/>
        </p:nvSpPr>
        <p:spPr>
          <a:xfrm>
            <a:off x="4171950" y="3742724"/>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楕円 49">
            <a:extLst>
              <a:ext uri="{FF2B5EF4-FFF2-40B4-BE49-F238E27FC236}">
                <a16:creationId xmlns:a16="http://schemas.microsoft.com/office/drawing/2014/main" id="{FE1B8E7C-C475-4FAC-8EAC-572E9DF02DDD}"/>
              </a:ext>
            </a:extLst>
          </p:cNvPr>
          <p:cNvSpPr/>
          <p:nvPr/>
        </p:nvSpPr>
        <p:spPr>
          <a:xfrm>
            <a:off x="5263753" y="4900720"/>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1" name="直線コネクタ 50">
            <a:extLst>
              <a:ext uri="{FF2B5EF4-FFF2-40B4-BE49-F238E27FC236}">
                <a16:creationId xmlns:a16="http://schemas.microsoft.com/office/drawing/2014/main" id="{0A510BB7-C154-4AAF-9873-1C5E7E3BE976}"/>
              </a:ext>
            </a:extLst>
          </p:cNvPr>
          <p:cNvCxnSpPr>
            <a:cxnSpLocks/>
            <a:stCxn id="42" idx="7"/>
            <a:endCxn id="46" idx="3"/>
          </p:cNvCxnSpPr>
          <p:nvPr/>
        </p:nvCxnSpPr>
        <p:spPr>
          <a:xfrm flipV="1">
            <a:off x="6959473" y="2409792"/>
            <a:ext cx="550723" cy="11092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55F0C23-9C96-42E8-A91A-0B3731B37276}"/>
              </a:ext>
            </a:extLst>
          </p:cNvPr>
          <p:cNvCxnSpPr>
            <a:cxnSpLocks/>
            <a:stCxn id="41" idx="6"/>
            <a:endCxn id="42" idx="3"/>
          </p:cNvCxnSpPr>
          <p:nvPr/>
        </p:nvCxnSpPr>
        <p:spPr>
          <a:xfrm flipV="1">
            <a:off x="5805221" y="3680671"/>
            <a:ext cx="1006078" cy="2418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2178DB2-4B16-46CA-81A9-40E6CD011737}"/>
              </a:ext>
            </a:extLst>
          </p:cNvPr>
          <p:cNvCxnSpPr>
            <a:cxnSpLocks/>
            <a:stCxn id="45" idx="5"/>
          </p:cNvCxnSpPr>
          <p:nvPr/>
        </p:nvCxnSpPr>
        <p:spPr>
          <a:xfrm>
            <a:off x="7584283" y="4457667"/>
            <a:ext cx="1393031" cy="12421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D9348BE-2D55-4167-B016-2909E1ACAB8E}"/>
              </a:ext>
            </a:extLst>
          </p:cNvPr>
          <p:cNvCxnSpPr>
            <a:cxnSpLocks/>
            <a:stCxn id="46" idx="2"/>
          </p:cNvCxnSpPr>
          <p:nvPr/>
        </p:nvCxnSpPr>
        <p:spPr>
          <a:xfrm flipV="1">
            <a:off x="7479508" y="1731146"/>
            <a:ext cx="1726636" cy="5978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D99EDFF-8D2F-4D21-B5BA-E68C7E21B44B}"/>
              </a:ext>
            </a:extLst>
          </p:cNvPr>
          <p:cNvCxnSpPr>
            <a:cxnSpLocks/>
            <a:stCxn id="49" idx="3"/>
          </p:cNvCxnSpPr>
          <p:nvPr/>
        </p:nvCxnSpPr>
        <p:spPr>
          <a:xfrm flipH="1">
            <a:off x="2800350" y="3937846"/>
            <a:ext cx="1402288" cy="9294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フリーフォーム: 図形 58">
            <a:extLst>
              <a:ext uri="{FF2B5EF4-FFF2-40B4-BE49-F238E27FC236}">
                <a16:creationId xmlns:a16="http://schemas.microsoft.com/office/drawing/2014/main" id="{CAF0F5FD-9551-4345-8B75-A0A9CC39F45D}"/>
              </a:ext>
            </a:extLst>
          </p:cNvPr>
          <p:cNvSpPr/>
          <p:nvPr/>
        </p:nvSpPr>
        <p:spPr>
          <a:xfrm>
            <a:off x="878889" y="590550"/>
            <a:ext cx="10360241" cy="2305050"/>
          </a:xfrm>
          <a:custGeom>
            <a:avLst/>
            <a:gdLst>
              <a:gd name="connsiteX0" fmla="*/ 2486025 w 10953750"/>
              <a:gd name="connsiteY0" fmla="*/ 200025 h 2305050"/>
              <a:gd name="connsiteX1" fmla="*/ 2838450 w 10953750"/>
              <a:gd name="connsiteY1" fmla="*/ 914400 h 2305050"/>
              <a:gd name="connsiteX2" fmla="*/ 4343400 w 10953750"/>
              <a:gd name="connsiteY2" fmla="*/ 1333500 h 2305050"/>
              <a:gd name="connsiteX3" fmla="*/ 4848225 w 10953750"/>
              <a:gd name="connsiteY3" fmla="*/ 1666875 h 2305050"/>
              <a:gd name="connsiteX4" fmla="*/ 7048500 w 10953750"/>
              <a:gd name="connsiteY4" fmla="*/ 1381125 h 2305050"/>
              <a:gd name="connsiteX5" fmla="*/ 8401050 w 10953750"/>
              <a:gd name="connsiteY5" fmla="*/ 666750 h 2305050"/>
              <a:gd name="connsiteX6" fmla="*/ 8372475 w 10953750"/>
              <a:gd name="connsiteY6" fmla="*/ 0 h 2305050"/>
              <a:gd name="connsiteX7" fmla="*/ 10953750 w 10953750"/>
              <a:gd name="connsiteY7" fmla="*/ 19050 h 2305050"/>
              <a:gd name="connsiteX8" fmla="*/ 10953750 w 10953750"/>
              <a:gd name="connsiteY8" fmla="*/ 2247900 h 2305050"/>
              <a:gd name="connsiteX9" fmla="*/ 8515350 w 10953750"/>
              <a:gd name="connsiteY9" fmla="*/ 2171700 h 2305050"/>
              <a:gd name="connsiteX10" fmla="*/ 8058150 w 10953750"/>
              <a:gd name="connsiteY10" fmla="*/ 1619250 h 2305050"/>
              <a:gd name="connsiteX11" fmla="*/ 6924675 w 10953750"/>
              <a:gd name="connsiteY11" fmla="*/ 2028825 h 2305050"/>
              <a:gd name="connsiteX12" fmla="*/ 4667250 w 10953750"/>
              <a:gd name="connsiteY12" fmla="*/ 2305050 h 2305050"/>
              <a:gd name="connsiteX13" fmla="*/ 3600450 w 10953750"/>
              <a:gd name="connsiteY13" fmla="*/ 1800225 h 2305050"/>
              <a:gd name="connsiteX14" fmla="*/ 2809875 w 10953750"/>
              <a:gd name="connsiteY14" fmla="*/ 1485900 h 2305050"/>
              <a:gd name="connsiteX15" fmla="*/ 2447925 w 10953750"/>
              <a:gd name="connsiteY15" fmla="*/ 2133600 h 2305050"/>
              <a:gd name="connsiteX16" fmla="*/ 28575 w 10953750"/>
              <a:gd name="connsiteY16" fmla="*/ 2171700 h 2305050"/>
              <a:gd name="connsiteX17" fmla="*/ 0 w 10953750"/>
              <a:gd name="connsiteY17" fmla="*/ 85725 h 2305050"/>
              <a:gd name="connsiteX18" fmla="*/ 2457450 w 10953750"/>
              <a:gd name="connsiteY18" fmla="*/ 95250 h 2305050"/>
              <a:gd name="connsiteX19" fmla="*/ 2543175 w 10953750"/>
              <a:gd name="connsiteY19" fmla="*/ 323850 h 2305050"/>
              <a:gd name="connsiteX20" fmla="*/ 2771775 w 10953750"/>
              <a:gd name="connsiteY20" fmla="*/ 781050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750" h="2305050">
                <a:moveTo>
                  <a:pt x="2486025" y="200025"/>
                </a:moveTo>
                <a:lnTo>
                  <a:pt x="2838450" y="914400"/>
                </a:lnTo>
                <a:lnTo>
                  <a:pt x="4343400" y="1333500"/>
                </a:lnTo>
                <a:lnTo>
                  <a:pt x="4848225" y="1666875"/>
                </a:lnTo>
                <a:lnTo>
                  <a:pt x="7048500" y="1381125"/>
                </a:lnTo>
                <a:lnTo>
                  <a:pt x="8401050" y="666750"/>
                </a:lnTo>
                <a:lnTo>
                  <a:pt x="8372475" y="0"/>
                </a:lnTo>
                <a:lnTo>
                  <a:pt x="10953750" y="19050"/>
                </a:lnTo>
                <a:lnTo>
                  <a:pt x="10953750" y="2247900"/>
                </a:lnTo>
                <a:lnTo>
                  <a:pt x="8515350" y="2171700"/>
                </a:lnTo>
                <a:lnTo>
                  <a:pt x="8058150" y="1619250"/>
                </a:lnTo>
                <a:lnTo>
                  <a:pt x="6924675" y="2028825"/>
                </a:lnTo>
                <a:lnTo>
                  <a:pt x="4667250" y="2305050"/>
                </a:lnTo>
                <a:lnTo>
                  <a:pt x="3600450" y="1800225"/>
                </a:lnTo>
                <a:lnTo>
                  <a:pt x="2809875" y="1485900"/>
                </a:lnTo>
                <a:lnTo>
                  <a:pt x="2447925" y="2133600"/>
                </a:lnTo>
                <a:lnTo>
                  <a:pt x="28575" y="2171700"/>
                </a:lnTo>
                <a:lnTo>
                  <a:pt x="0" y="85725"/>
                </a:lnTo>
                <a:lnTo>
                  <a:pt x="2457450" y="95250"/>
                </a:lnTo>
                <a:lnTo>
                  <a:pt x="2543175" y="323850"/>
                </a:lnTo>
                <a:lnTo>
                  <a:pt x="2771775" y="781050"/>
                </a:lnTo>
              </a:path>
            </a:pathLst>
          </a:cu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a:extLst>
              <a:ext uri="{FF2B5EF4-FFF2-40B4-BE49-F238E27FC236}">
                <a16:creationId xmlns:a16="http://schemas.microsoft.com/office/drawing/2014/main" id="{565C715F-8AEF-4606-98D0-6254BD7513B8}"/>
              </a:ext>
            </a:extLst>
          </p:cNvPr>
          <p:cNvSpPr txBox="1"/>
          <p:nvPr/>
        </p:nvSpPr>
        <p:spPr>
          <a:xfrm>
            <a:off x="4623107" y="729727"/>
            <a:ext cx="975390" cy="400110"/>
          </a:xfrm>
          <a:prstGeom prst="rect">
            <a:avLst/>
          </a:prstGeom>
          <a:noFill/>
        </p:spPr>
        <p:txBody>
          <a:bodyPr wrap="square" rtlCol="0">
            <a:spAutoFit/>
          </a:bodyPr>
          <a:lstStyle/>
          <a:p>
            <a:r>
              <a:rPr kumimoji="1" lang="en-US" altLang="ja-JP" sz="2000" dirty="0">
                <a:solidFill>
                  <a:srgbClr val="FF0000"/>
                </a:solidFill>
                <a:latin typeface="ＭＳ Ｐゴシック" panose="020B0600070205080204" pitchFamily="50" charset="-128"/>
                <a:ea typeface="ＭＳ Ｐゴシック" panose="020B0600070205080204" pitchFamily="50" charset="-128"/>
              </a:rPr>
              <a:t>WAN</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62" name="テキスト ボックス 61">
            <a:extLst>
              <a:ext uri="{FF2B5EF4-FFF2-40B4-BE49-F238E27FC236}">
                <a16:creationId xmlns:a16="http://schemas.microsoft.com/office/drawing/2014/main" id="{03ADC74F-2C46-4F4A-94F7-0D149CE3A2DE}"/>
              </a:ext>
            </a:extLst>
          </p:cNvPr>
          <p:cNvSpPr txBox="1"/>
          <p:nvPr/>
        </p:nvSpPr>
        <p:spPr>
          <a:xfrm>
            <a:off x="1094638" y="3009003"/>
            <a:ext cx="1486302" cy="400110"/>
          </a:xfrm>
          <a:prstGeom prst="rect">
            <a:avLst/>
          </a:prstGeom>
          <a:noFill/>
        </p:spPr>
        <p:txBody>
          <a:bodyPr wrap="square" rtlCol="0">
            <a:spAutoFit/>
          </a:bodyPr>
          <a:lstStyle/>
          <a:p>
            <a:r>
              <a:rPr kumimoji="1" lang="ja-JP" altLang="en-US" sz="2000" dirty="0">
                <a:solidFill>
                  <a:srgbClr val="FF0000"/>
                </a:solidFill>
                <a:latin typeface="ＭＳ Ｐゴシック" panose="020B0600070205080204" pitchFamily="50" charset="-128"/>
                <a:ea typeface="ＭＳ Ｐゴシック" panose="020B0600070205080204" pitchFamily="50" charset="-128"/>
              </a:rPr>
              <a:t>社内</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LAN</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E1574D3E-DBB0-4FD7-A366-2EF64F4CD6A3}"/>
              </a:ext>
            </a:extLst>
          </p:cNvPr>
          <p:cNvSpPr txBox="1"/>
          <p:nvPr/>
        </p:nvSpPr>
        <p:spPr>
          <a:xfrm>
            <a:off x="9396263" y="2874132"/>
            <a:ext cx="1486302" cy="400110"/>
          </a:xfrm>
          <a:prstGeom prst="rect">
            <a:avLst/>
          </a:prstGeom>
          <a:noFill/>
        </p:spPr>
        <p:txBody>
          <a:bodyPr wrap="square" rtlCol="0">
            <a:spAutoFit/>
          </a:bodyPr>
          <a:lstStyle/>
          <a:p>
            <a:r>
              <a:rPr kumimoji="1" lang="ja-JP" altLang="en-US" sz="2000" dirty="0">
                <a:solidFill>
                  <a:srgbClr val="FF0000"/>
                </a:solidFill>
                <a:latin typeface="ＭＳ Ｐゴシック" panose="020B0600070205080204" pitchFamily="50" charset="-128"/>
                <a:ea typeface="ＭＳ Ｐゴシック" panose="020B0600070205080204" pitchFamily="50" charset="-128"/>
              </a:rPr>
              <a:t>社内</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LAN</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64" name="テキスト ボックス 63">
            <a:extLst>
              <a:ext uri="{FF2B5EF4-FFF2-40B4-BE49-F238E27FC236}">
                <a16:creationId xmlns:a16="http://schemas.microsoft.com/office/drawing/2014/main" id="{811255BB-FD03-402A-9E13-6EE55278237A}"/>
              </a:ext>
            </a:extLst>
          </p:cNvPr>
          <p:cNvSpPr txBox="1"/>
          <p:nvPr/>
        </p:nvSpPr>
        <p:spPr>
          <a:xfrm>
            <a:off x="9379802" y="6207836"/>
            <a:ext cx="1486302" cy="400110"/>
          </a:xfrm>
          <a:prstGeom prst="rect">
            <a:avLst/>
          </a:prstGeom>
          <a:noFill/>
        </p:spPr>
        <p:txBody>
          <a:bodyPr wrap="square" rtlCol="0">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校</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内</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LAN</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a16="http://schemas.microsoft.com/office/drawing/2014/main" id="{89AF3492-E4C4-4F9E-B3C8-03AD40A86749}"/>
              </a:ext>
            </a:extLst>
          </p:cNvPr>
          <p:cNvSpPr txBox="1"/>
          <p:nvPr/>
        </p:nvSpPr>
        <p:spPr>
          <a:xfrm>
            <a:off x="1304725" y="6221213"/>
            <a:ext cx="1486302" cy="400110"/>
          </a:xfrm>
          <a:prstGeom prst="rect">
            <a:avLst/>
          </a:prstGeom>
          <a:noFill/>
        </p:spPr>
        <p:txBody>
          <a:bodyPr wrap="square" rtlCol="0">
            <a:spAutoFit/>
          </a:bodyPr>
          <a:lstStyle/>
          <a:p>
            <a:r>
              <a:rPr kumimoji="1" lang="ja-JP" altLang="en-US" sz="2000" dirty="0">
                <a:solidFill>
                  <a:srgbClr val="FF0000"/>
                </a:solidFill>
                <a:latin typeface="ＭＳ Ｐゴシック" panose="020B0600070205080204" pitchFamily="50" charset="-128"/>
                <a:ea typeface="ＭＳ Ｐゴシック" panose="020B0600070205080204" pitchFamily="50" charset="-128"/>
              </a:rPr>
              <a:t>家庭内</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LAN</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66" name="テキスト ボックス 65">
            <a:extLst>
              <a:ext uri="{FF2B5EF4-FFF2-40B4-BE49-F238E27FC236}">
                <a16:creationId xmlns:a16="http://schemas.microsoft.com/office/drawing/2014/main" id="{C4A09226-A342-4610-B4FF-CF3EF362B938}"/>
              </a:ext>
            </a:extLst>
          </p:cNvPr>
          <p:cNvSpPr txBox="1"/>
          <p:nvPr/>
        </p:nvSpPr>
        <p:spPr>
          <a:xfrm>
            <a:off x="4205683" y="6163533"/>
            <a:ext cx="1988612" cy="400110"/>
          </a:xfrm>
          <a:prstGeom prst="rect">
            <a:avLst/>
          </a:prstGeom>
          <a:noFill/>
        </p:spPr>
        <p:txBody>
          <a:bodyPr wrap="square" rtlCol="0">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インターネット</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67" name="直線コネクタ 66">
            <a:extLst>
              <a:ext uri="{FF2B5EF4-FFF2-40B4-BE49-F238E27FC236}">
                <a16:creationId xmlns:a16="http://schemas.microsoft.com/office/drawing/2014/main" id="{02C2C320-90F8-4789-9D77-CC7A7300E41F}"/>
              </a:ext>
            </a:extLst>
          </p:cNvPr>
          <p:cNvCxnSpPr>
            <a:cxnSpLocks/>
            <a:stCxn id="41" idx="3"/>
            <a:endCxn id="50" idx="0"/>
          </p:cNvCxnSpPr>
          <p:nvPr/>
        </p:nvCxnSpPr>
        <p:spPr>
          <a:xfrm flipH="1">
            <a:off x="5368528" y="4003303"/>
            <a:ext cx="257831" cy="89741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1F16411C-974D-4C75-BA74-367C8A35A48A}"/>
              </a:ext>
            </a:extLst>
          </p:cNvPr>
          <p:cNvCxnSpPr>
            <a:cxnSpLocks/>
          </p:cNvCxnSpPr>
          <p:nvPr/>
        </p:nvCxnSpPr>
        <p:spPr>
          <a:xfrm flipH="1">
            <a:off x="3834972" y="1083564"/>
            <a:ext cx="842565" cy="4682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9" name="直線コネクタ 8">
            <a:extLst>
              <a:ext uri="{FF2B5EF4-FFF2-40B4-BE49-F238E27FC236}">
                <a16:creationId xmlns:a16="http://schemas.microsoft.com/office/drawing/2014/main" id="{CA8C79CF-A1F5-856F-DCE9-E1EE7F6C2359}"/>
              </a:ext>
            </a:extLst>
          </p:cNvPr>
          <p:cNvCxnSpPr>
            <a:cxnSpLocks/>
            <a:stCxn id="44" idx="6"/>
          </p:cNvCxnSpPr>
          <p:nvPr/>
        </p:nvCxnSpPr>
        <p:spPr>
          <a:xfrm flipV="1">
            <a:off x="5473303" y="2304288"/>
            <a:ext cx="1957721" cy="3410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E12CACBF-CBD1-45D2-965B-9C688EDAD6A7}"/>
              </a:ext>
            </a:extLst>
          </p:cNvPr>
          <p:cNvCxnSpPr>
            <a:cxnSpLocks/>
            <a:stCxn id="47" idx="5"/>
          </p:cNvCxnSpPr>
          <p:nvPr/>
        </p:nvCxnSpPr>
        <p:spPr>
          <a:xfrm flipH="1" flipV="1">
            <a:off x="3053386" y="1766656"/>
            <a:ext cx="1614134" cy="4090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楕円 46">
            <a:extLst>
              <a:ext uri="{FF2B5EF4-FFF2-40B4-BE49-F238E27FC236}">
                <a16:creationId xmlns:a16="http://schemas.microsoft.com/office/drawing/2014/main" id="{7623C909-069F-41E1-BBE4-57EFF0FA6932}"/>
              </a:ext>
            </a:extLst>
          </p:cNvPr>
          <p:cNvSpPr/>
          <p:nvPr/>
        </p:nvSpPr>
        <p:spPr>
          <a:xfrm>
            <a:off x="4488658" y="1980599"/>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楕円 45">
            <a:extLst>
              <a:ext uri="{FF2B5EF4-FFF2-40B4-BE49-F238E27FC236}">
                <a16:creationId xmlns:a16="http://schemas.microsoft.com/office/drawing/2014/main" id="{33367EB5-D344-41B1-AF1D-74A44CC0557A}"/>
              </a:ext>
            </a:extLst>
          </p:cNvPr>
          <p:cNvSpPr/>
          <p:nvPr/>
        </p:nvSpPr>
        <p:spPr>
          <a:xfrm>
            <a:off x="7479508" y="2214670"/>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42B9E7A0-BB8F-426A-997F-E9F86BDC2DB9}"/>
              </a:ext>
            </a:extLst>
          </p:cNvPr>
          <p:cNvSpPr/>
          <p:nvPr/>
        </p:nvSpPr>
        <p:spPr>
          <a:xfrm>
            <a:off x="6780611" y="3485549"/>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91B81D3-DC2B-CCC9-E5FE-5C9402327E8A}"/>
              </a:ext>
            </a:extLst>
          </p:cNvPr>
          <p:cNvSpPr/>
          <p:nvPr/>
        </p:nvSpPr>
        <p:spPr>
          <a:xfrm>
            <a:off x="4050649" y="5333536"/>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BBEF4A08-A960-DF3C-4C8F-CCC742D52254}"/>
              </a:ext>
            </a:extLst>
          </p:cNvPr>
          <p:cNvSpPr txBox="1"/>
          <p:nvPr/>
        </p:nvSpPr>
        <p:spPr>
          <a:xfrm>
            <a:off x="4242258" y="5224749"/>
            <a:ext cx="2966409" cy="400110"/>
          </a:xfrm>
          <a:prstGeom prst="rect">
            <a:avLst/>
          </a:prstGeom>
          <a:noFill/>
        </p:spPr>
        <p:txBody>
          <a:bodyPr wrap="square" rtlCol="0">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ルータ</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26" name="直線コネクタ 25">
            <a:extLst>
              <a:ext uri="{FF2B5EF4-FFF2-40B4-BE49-F238E27FC236}">
                <a16:creationId xmlns:a16="http://schemas.microsoft.com/office/drawing/2014/main" id="{EB29BF3C-E31A-200B-6EE4-4F3CB3ADD960}"/>
              </a:ext>
            </a:extLst>
          </p:cNvPr>
          <p:cNvCxnSpPr>
            <a:cxnSpLocks/>
            <a:stCxn id="44" idx="3"/>
          </p:cNvCxnSpPr>
          <p:nvPr/>
        </p:nvCxnSpPr>
        <p:spPr>
          <a:xfrm flipH="1">
            <a:off x="4399280" y="2726144"/>
            <a:ext cx="895161" cy="111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1767963"/>
      </p:ext>
    </p:extLst>
  </p:cSld>
  <p:clrMapOvr>
    <a:masterClrMapping/>
  </p:clrMapOvr>
  <mc:AlternateContent xmlns:mc="http://schemas.openxmlformats.org/markup-compatibility/2006" xmlns:p14="http://schemas.microsoft.com/office/powerpoint/2010/main">
    <mc:Choice Requires="p14">
      <p:transition spd="slow" p14:dur="2000" advTm="80684"/>
    </mc:Choice>
    <mc:Fallback xmlns="">
      <p:transition spd="slow" advTm="806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41" grpId="0" animBg="1"/>
      <p:bldP spid="44" grpId="0" animBg="1"/>
      <p:bldP spid="45" grpId="0" animBg="1"/>
      <p:bldP spid="49" grpId="0" animBg="1"/>
      <p:bldP spid="50" grpId="0" animBg="1"/>
      <p:bldP spid="59" grpId="0" animBg="1"/>
      <p:bldP spid="60" grpId="0"/>
      <p:bldP spid="62" grpId="0"/>
      <p:bldP spid="63" grpId="0"/>
      <p:bldP spid="64" grpId="0"/>
      <p:bldP spid="65" grpId="0"/>
      <p:bldP spid="47" grpId="0" animBg="1"/>
      <p:bldP spid="46" grpId="0" animBg="1"/>
      <p:bldP spid="42" grpId="0" animBg="1"/>
      <p:bldP spid="21" grpId="0" animBg="1"/>
      <p:bldP spid="23" grpId="0"/>
    </p:bldLst>
  </p:timing>
  <p:extLst>
    <p:ext uri="{3A86A75C-4F4B-4683-9AE1-C65F6400EC91}">
      <p14:laserTraceLst xmlns:p14="http://schemas.microsoft.com/office/powerpoint/2010/main">
        <p14:tracePtLst>
          <p14:tracePt t="39431" x="4384675" y="1504950"/>
          <p14:tracePt t="44022" x="0" y="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D82C372E-681E-9A22-8218-994463669A32}"/>
              </a:ext>
            </a:extLst>
          </p:cNvPr>
          <p:cNvPicPr>
            <a:picLocks noChangeAspect="1"/>
          </p:cNvPicPr>
          <p:nvPr/>
        </p:nvPicPr>
        <p:blipFill rotWithShape="1">
          <a:blip r:embed="rId3"/>
          <a:srcRect t="52866" r="23009" b="10247"/>
          <a:stretch/>
        </p:blipFill>
        <p:spPr>
          <a:xfrm>
            <a:off x="631573" y="2727217"/>
            <a:ext cx="11014272" cy="1278385"/>
          </a:xfrm>
          <a:prstGeom prst="rect">
            <a:avLst/>
          </a:prstGeom>
        </p:spPr>
      </p:pic>
      <p:pic>
        <p:nvPicPr>
          <p:cNvPr id="13" name="図 12">
            <a:extLst>
              <a:ext uri="{FF2B5EF4-FFF2-40B4-BE49-F238E27FC236}">
                <a16:creationId xmlns:a16="http://schemas.microsoft.com/office/drawing/2014/main" id="{DD9A5141-0FA4-5A1E-1CB3-4BB9C682F69E}"/>
              </a:ext>
            </a:extLst>
          </p:cNvPr>
          <p:cNvPicPr>
            <a:picLocks noChangeAspect="1"/>
          </p:cNvPicPr>
          <p:nvPr/>
        </p:nvPicPr>
        <p:blipFill rotWithShape="1">
          <a:blip r:embed="rId3"/>
          <a:srcRect t="12431" r="23009" b="50982"/>
          <a:stretch/>
        </p:blipFill>
        <p:spPr>
          <a:xfrm>
            <a:off x="631573" y="1642368"/>
            <a:ext cx="11027436" cy="1269508"/>
          </a:xfrm>
          <a:prstGeom prst="rect">
            <a:avLst/>
          </a:prstGeom>
        </p:spPr>
      </p:pic>
      <p:sp>
        <p:nvSpPr>
          <p:cNvPr id="15" name="四角形: 角を丸くする 14">
            <a:extLst>
              <a:ext uri="{FF2B5EF4-FFF2-40B4-BE49-F238E27FC236}">
                <a16:creationId xmlns:a16="http://schemas.microsoft.com/office/drawing/2014/main" id="{AD749C64-B7B0-F2DB-70BA-03D706ADEE8F}"/>
              </a:ext>
            </a:extLst>
          </p:cNvPr>
          <p:cNvSpPr/>
          <p:nvPr/>
        </p:nvSpPr>
        <p:spPr>
          <a:xfrm>
            <a:off x="3116063" y="3178206"/>
            <a:ext cx="701335" cy="77235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7C040EEF-EAF9-CCA2-6599-10334371ADA5}"/>
              </a:ext>
            </a:extLst>
          </p:cNvPr>
          <p:cNvSpPr/>
          <p:nvPr/>
        </p:nvSpPr>
        <p:spPr>
          <a:xfrm>
            <a:off x="10317334" y="3204838"/>
            <a:ext cx="904042" cy="55189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6EDE82D7-8110-7A59-ACA1-2A7F7EE90F98}"/>
              </a:ext>
            </a:extLst>
          </p:cNvPr>
          <p:cNvPicPr>
            <a:picLocks noChangeAspect="1"/>
          </p:cNvPicPr>
          <p:nvPr/>
        </p:nvPicPr>
        <p:blipFill rotWithShape="1">
          <a:blip r:embed="rId4"/>
          <a:srcRect t="57423" r="22745" b="11324"/>
          <a:stretch/>
        </p:blipFill>
        <p:spPr>
          <a:xfrm>
            <a:off x="587185" y="5513033"/>
            <a:ext cx="11051442" cy="1083076"/>
          </a:xfrm>
          <a:prstGeom prst="rect">
            <a:avLst/>
          </a:prstGeom>
        </p:spPr>
      </p:pic>
      <p:sp>
        <p:nvSpPr>
          <p:cNvPr id="19" name="テキスト ボックス 18">
            <a:extLst>
              <a:ext uri="{FF2B5EF4-FFF2-40B4-BE49-F238E27FC236}">
                <a16:creationId xmlns:a16="http://schemas.microsoft.com/office/drawing/2014/main" id="{EB752ADC-A10E-E6A9-CF7E-1F929B22484D}"/>
              </a:ext>
            </a:extLst>
          </p:cNvPr>
          <p:cNvSpPr txBox="1"/>
          <p:nvPr/>
        </p:nvSpPr>
        <p:spPr>
          <a:xfrm>
            <a:off x="328473" y="159798"/>
            <a:ext cx="11754035" cy="138499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パリティビット：ビット列に追加して受信データの正誤を確認</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en-US" altLang="ja-JP" sz="2000" dirty="0">
                <a:latin typeface="ＭＳ Ｐゴシック" panose="020B0600070205080204" pitchFamily="50" charset="-128"/>
                <a:ea typeface="ＭＳ Ｐゴシック" panose="020B0600070205080204" pitchFamily="50" charset="-128"/>
              </a:rPr>
              <a:t>8 </a:t>
            </a:r>
            <a:r>
              <a:rPr kumimoji="1" lang="ja-JP" altLang="en-US" sz="2000" dirty="0">
                <a:latin typeface="ＭＳ Ｐゴシック" panose="020B0600070205080204" pitchFamily="50" charset="-128"/>
                <a:ea typeface="ＭＳ Ｐゴシック" panose="020B0600070205080204" pitchFamily="50" charset="-128"/>
              </a:rPr>
              <a:t>ビット毎にパリティビットを設定，</a:t>
            </a:r>
            <a:r>
              <a:rPr kumimoji="1" lang="en-US" altLang="ja-JP" sz="2000" b="1" dirty="0">
                <a:solidFill>
                  <a:srgbClr val="FF0000"/>
                </a:solidFill>
                <a:latin typeface="ＭＳ Ｐゴシック" panose="020B0600070205080204" pitchFamily="50" charset="-128"/>
                <a:ea typeface="ＭＳ Ｐゴシック" panose="020B0600070205080204" pitchFamily="50" charset="-128"/>
              </a:rPr>
              <a:t>1 </a:t>
            </a:r>
            <a:r>
              <a:rPr kumimoji="1" lang="ja-JP" altLang="en-US" sz="2000" b="1" dirty="0">
                <a:solidFill>
                  <a:srgbClr val="FF0000"/>
                </a:solidFill>
                <a:latin typeface="ＭＳ Ｐゴシック" panose="020B0600070205080204" pitchFamily="50" charset="-128"/>
                <a:ea typeface="ＭＳ Ｐゴシック" panose="020B0600070205080204" pitchFamily="50" charset="-128"/>
              </a:rPr>
              <a:t>の個数が奇数のときパリティビットを「</a:t>
            </a:r>
            <a:r>
              <a:rPr kumimoji="1" lang="en-US" altLang="ja-JP" sz="2000" b="1" dirty="0">
                <a:solidFill>
                  <a:srgbClr val="FF0000"/>
                </a:solidFill>
                <a:latin typeface="ＭＳ Ｐゴシック" panose="020B0600070205080204" pitchFamily="50" charset="-128"/>
                <a:ea typeface="ＭＳ Ｐゴシック" panose="020B0600070205080204" pitchFamily="50" charset="-128"/>
              </a:rPr>
              <a:t>1</a:t>
            </a:r>
            <a:r>
              <a:rPr kumimoji="1" lang="ja-JP" altLang="en-US" sz="2000" b="1" dirty="0">
                <a:solidFill>
                  <a:srgbClr val="FF0000"/>
                </a:solidFill>
                <a:latin typeface="ＭＳ Ｐゴシック" panose="020B0600070205080204" pitchFamily="50" charset="-128"/>
                <a:ea typeface="ＭＳ Ｐゴシック" panose="020B0600070205080204" pitchFamily="50" charset="-128"/>
              </a:rPr>
              <a:t>」， 偶数のときパリティビットを「</a:t>
            </a:r>
            <a:r>
              <a:rPr kumimoji="1" lang="en-US" altLang="ja-JP" sz="2000" b="1" dirty="0">
                <a:solidFill>
                  <a:srgbClr val="FF0000"/>
                </a:solidFill>
                <a:latin typeface="ＭＳ Ｐゴシック" panose="020B0600070205080204" pitchFamily="50" charset="-128"/>
                <a:ea typeface="ＭＳ Ｐゴシック" panose="020B0600070205080204" pitchFamily="50" charset="-128"/>
              </a:rPr>
              <a:t>0</a:t>
            </a:r>
            <a:r>
              <a:rPr kumimoji="1" lang="ja-JP" altLang="en-US" sz="2000" b="1" dirty="0">
                <a:solidFill>
                  <a:srgbClr val="FF0000"/>
                </a:solidFill>
                <a:latin typeface="ＭＳ Ｐゴシック" panose="020B0600070205080204" pitchFamily="50" charset="-128"/>
                <a:ea typeface="ＭＳ Ｐゴシック" panose="020B0600070205080204" pitchFamily="50" charset="-128"/>
              </a:rPr>
              <a:t>」➡送信データ中の</a:t>
            </a:r>
            <a:r>
              <a:rPr kumimoji="1" lang="en-US" altLang="ja-JP" sz="2000" b="1" dirty="0">
                <a:solidFill>
                  <a:srgbClr val="FF0000"/>
                </a:solidFill>
                <a:latin typeface="ＭＳ Ｐゴシック" panose="020B0600070205080204" pitchFamily="50" charset="-128"/>
                <a:ea typeface="ＭＳ Ｐゴシック" panose="020B0600070205080204" pitchFamily="50" charset="-128"/>
              </a:rPr>
              <a:t>1</a:t>
            </a:r>
            <a:r>
              <a:rPr kumimoji="1" lang="ja-JP" altLang="en-US" sz="2000" b="1" dirty="0">
                <a:solidFill>
                  <a:srgbClr val="FF0000"/>
                </a:solidFill>
                <a:latin typeface="ＭＳ Ｐゴシック" panose="020B0600070205080204" pitchFamily="50" charset="-128"/>
                <a:ea typeface="ＭＳ Ｐゴシック" panose="020B0600070205080204" pitchFamily="50" charset="-128"/>
              </a:rPr>
              <a:t>の個数は偶数。</a:t>
            </a:r>
            <a:endParaRPr kumimoji="1" lang="en-US" altLang="ja-JP" sz="2000" b="1"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000" b="1" dirty="0">
                <a:solidFill>
                  <a:srgbClr val="7030A0"/>
                </a:solidFill>
                <a:latin typeface="ＭＳ Ｐゴシック" panose="020B0600070205080204" pitchFamily="50" charset="-128"/>
                <a:ea typeface="ＭＳ Ｐゴシック" panose="020B0600070205080204" pitchFamily="50" charset="-128"/>
              </a:rPr>
              <a:t>合計</a:t>
            </a:r>
            <a:r>
              <a:rPr kumimoji="1" lang="en-US" altLang="ja-JP" sz="2000" b="1" dirty="0">
                <a:solidFill>
                  <a:srgbClr val="7030A0"/>
                </a:solidFill>
                <a:latin typeface="ＭＳ Ｐゴシック" panose="020B0600070205080204" pitchFamily="50" charset="-128"/>
                <a:ea typeface="ＭＳ Ｐゴシック" panose="020B0600070205080204" pitchFamily="50" charset="-128"/>
              </a:rPr>
              <a:t>9 </a:t>
            </a:r>
            <a:r>
              <a:rPr kumimoji="1" lang="ja-JP" altLang="en-US" sz="2000" b="1" dirty="0">
                <a:solidFill>
                  <a:srgbClr val="7030A0"/>
                </a:solidFill>
                <a:latin typeface="ＭＳ Ｐゴシック" panose="020B0600070205080204" pitchFamily="50" charset="-128"/>
                <a:ea typeface="ＭＳ Ｐゴシック" panose="020B0600070205080204" pitchFamily="50" charset="-128"/>
              </a:rPr>
              <a:t>ビットの受信データ中に </a:t>
            </a:r>
            <a:r>
              <a:rPr kumimoji="1" lang="en-US" altLang="ja-JP" sz="2000" b="1" dirty="0">
                <a:solidFill>
                  <a:srgbClr val="7030A0"/>
                </a:solidFill>
                <a:latin typeface="ＭＳ Ｐゴシック" panose="020B0600070205080204" pitchFamily="50" charset="-128"/>
                <a:ea typeface="ＭＳ Ｐゴシック" panose="020B0600070205080204" pitchFamily="50" charset="-128"/>
              </a:rPr>
              <a:t>1 </a:t>
            </a:r>
            <a:r>
              <a:rPr kumimoji="1" lang="ja-JP" altLang="en-US" sz="2000" b="1" dirty="0">
                <a:solidFill>
                  <a:srgbClr val="7030A0"/>
                </a:solidFill>
                <a:latin typeface="ＭＳ Ｐゴシック" panose="020B0600070205080204" pitchFamily="50" charset="-128"/>
                <a:ea typeface="ＭＳ Ｐゴシック" panose="020B0600070205080204" pitchFamily="50" charset="-128"/>
              </a:rPr>
              <a:t>が偶数個あればデータは正しく，</a:t>
            </a:r>
            <a:r>
              <a:rPr kumimoji="1" lang="en-US" altLang="ja-JP" sz="2000" b="1" dirty="0">
                <a:solidFill>
                  <a:srgbClr val="7030A0"/>
                </a:solidFill>
                <a:latin typeface="ＭＳ Ｐゴシック" panose="020B0600070205080204" pitchFamily="50" charset="-128"/>
                <a:ea typeface="ＭＳ Ｐゴシック" panose="020B0600070205080204" pitchFamily="50" charset="-128"/>
              </a:rPr>
              <a:t>1 </a:t>
            </a:r>
            <a:r>
              <a:rPr kumimoji="1" lang="ja-JP" altLang="en-US" sz="2000" b="1" dirty="0">
                <a:solidFill>
                  <a:srgbClr val="7030A0"/>
                </a:solidFill>
                <a:latin typeface="ＭＳ Ｐゴシック" panose="020B0600070205080204" pitchFamily="50" charset="-128"/>
                <a:ea typeface="ＭＳ Ｐゴシック" panose="020B0600070205080204" pitchFamily="50" charset="-128"/>
              </a:rPr>
              <a:t>が奇数個あればデータに誤りがある</a:t>
            </a:r>
          </a:p>
        </p:txBody>
      </p:sp>
      <p:sp>
        <p:nvSpPr>
          <p:cNvPr id="20" name="四角形: 角を丸くする 19">
            <a:extLst>
              <a:ext uri="{FF2B5EF4-FFF2-40B4-BE49-F238E27FC236}">
                <a16:creationId xmlns:a16="http://schemas.microsoft.com/office/drawing/2014/main" id="{99B27EB4-B960-A02E-177C-FAD4383CD968}"/>
              </a:ext>
            </a:extLst>
          </p:cNvPr>
          <p:cNvSpPr/>
          <p:nvPr/>
        </p:nvSpPr>
        <p:spPr>
          <a:xfrm>
            <a:off x="10301058" y="5834108"/>
            <a:ext cx="904042" cy="55189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C082BD51-8504-5266-70A5-9FDF051E04E3}"/>
              </a:ext>
            </a:extLst>
          </p:cNvPr>
          <p:cNvPicPr>
            <a:picLocks noChangeAspect="1"/>
          </p:cNvPicPr>
          <p:nvPr/>
        </p:nvPicPr>
        <p:blipFill rotWithShape="1">
          <a:blip r:embed="rId5"/>
          <a:srcRect r="24323" b="53207"/>
          <a:stretch/>
        </p:blipFill>
        <p:spPr>
          <a:xfrm>
            <a:off x="587234" y="4359025"/>
            <a:ext cx="10856083" cy="1171763"/>
          </a:xfrm>
          <a:prstGeom prst="rect">
            <a:avLst/>
          </a:prstGeom>
        </p:spPr>
      </p:pic>
      <p:sp>
        <p:nvSpPr>
          <p:cNvPr id="25" name="四角形: 角を丸くする 24">
            <a:extLst>
              <a:ext uri="{FF2B5EF4-FFF2-40B4-BE49-F238E27FC236}">
                <a16:creationId xmlns:a16="http://schemas.microsoft.com/office/drawing/2014/main" id="{9B458AF3-3585-C480-FD77-53CB02482EB1}"/>
              </a:ext>
            </a:extLst>
          </p:cNvPr>
          <p:cNvSpPr/>
          <p:nvPr/>
        </p:nvSpPr>
        <p:spPr>
          <a:xfrm>
            <a:off x="4351539" y="5807476"/>
            <a:ext cx="701335" cy="77235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415424241"/>
      </p:ext>
    </p:extLst>
  </p:cSld>
  <p:clrMapOvr>
    <a:masterClrMapping/>
  </p:clrMapOvr>
  <mc:AlternateContent xmlns:mc="http://schemas.openxmlformats.org/markup-compatibility/2006" xmlns:p14="http://schemas.microsoft.com/office/powerpoint/2010/main">
    <mc:Choice Requires="p14">
      <p:transition spd="slow" p14:dur="2000" advTm="119645"/>
    </mc:Choice>
    <mc:Fallback xmlns="">
      <p:transition spd="slow" advTm="119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5ACA9-A3C4-4DBD-A4C0-1BDF0C5C12B0}"/>
              </a:ext>
            </a:extLst>
          </p:cNvPr>
          <p:cNvSpPr>
            <a:spLocks noGrp="1"/>
          </p:cNvSpPr>
          <p:nvPr>
            <p:ph type="title"/>
          </p:nvPr>
        </p:nvSpPr>
        <p:spPr>
          <a:xfrm>
            <a:off x="600075" y="365126"/>
            <a:ext cx="10515600" cy="315912"/>
          </a:xfrm>
        </p:spPr>
        <p:txBody>
          <a:bodyPr>
            <a:noAutofit/>
          </a:bodyPr>
          <a:lstStyle/>
          <a:p>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2-1-8</a:t>
            </a:r>
            <a:r>
              <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IP</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800" dirty="0">
                <a:latin typeface="ＭＳ Ｐゴシック" panose="020B0600070205080204" pitchFamily="50" charset="-128"/>
                <a:ea typeface="ＭＳ Ｐゴシック" panose="020B0600070205080204" pitchFamily="50" charset="-128"/>
              </a:rPr>
              <a:t> Internet Protocol </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F412E0EC-CE64-402E-8AEB-98F056C7BD02}"/>
              </a:ext>
            </a:extLst>
          </p:cNvPr>
          <p:cNvSpPr>
            <a:spLocks noGrp="1"/>
          </p:cNvSpPr>
          <p:nvPr>
            <p:ph idx="1"/>
          </p:nvPr>
        </p:nvSpPr>
        <p:spPr>
          <a:xfrm>
            <a:off x="457199" y="895739"/>
            <a:ext cx="11103429" cy="5281224"/>
          </a:xfrm>
        </p:spPr>
        <p:txBody>
          <a:bodyPr>
            <a:normAutofit/>
          </a:bodyPr>
          <a:lstStyle/>
          <a:p>
            <a:pPr marL="0" indent="0">
              <a:buNone/>
            </a:pPr>
            <a:r>
              <a:rPr kumimoji="1" lang="ja-JP" altLang="en-US" sz="2400" dirty="0">
                <a:latin typeface="ＭＳ Ｐゴシック" panose="020B0600070205080204" pitchFamily="50" charset="-128"/>
                <a:ea typeface="ＭＳ Ｐゴシック" panose="020B0600070205080204" pitchFamily="50" charset="-128"/>
              </a:rPr>
              <a:t>・インターネット上のコンピュータが持つ固有の番号：</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アドレス</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これを互いに認識して通信を行う。</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Internet Protocol version4</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規格➡</a:t>
            </a:r>
            <a:r>
              <a:rPr kumimoji="1" lang="en-US" altLang="ja-JP" sz="2400" dirty="0">
                <a:latin typeface="ＭＳ Ｐゴシック" panose="020B0600070205080204" pitchFamily="50" charset="-128"/>
                <a:ea typeface="ＭＳ Ｐゴシック" panose="020B0600070205080204" pitchFamily="50" charset="-128"/>
              </a:rPr>
              <a:t>32</a:t>
            </a:r>
            <a:r>
              <a:rPr kumimoji="1" lang="ja-JP" altLang="en-US" sz="2400" dirty="0">
                <a:latin typeface="ＭＳ Ｐゴシック" panose="020B0600070205080204" pitchFamily="50" charset="-128"/>
                <a:ea typeface="ＭＳ Ｐゴシック" panose="020B0600070205080204" pitchFamily="50" charset="-128"/>
              </a:rPr>
              <a:t>ビット構成➡</a:t>
            </a:r>
            <a:r>
              <a:rPr kumimoji="1" lang="en-US" altLang="ja-JP" sz="2400" dirty="0">
                <a:latin typeface="ＭＳ Ｐゴシック" panose="020B0600070205080204" pitchFamily="50" charset="-128"/>
                <a:ea typeface="ＭＳ Ｐゴシック" panose="020B0600070205080204" pitchFamily="50" charset="-128"/>
              </a:rPr>
              <a:t>8</a:t>
            </a:r>
            <a:r>
              <a:rPr kumimoji="1" lang="ja-JP" altLang="en-US" sz="2400" dirty="0">
                <a:latin typeface="ＭＳ Ｐゴシック" panose="020B0600070205080204" pitchFamily="50" charset="-128"/>
                <a:ea typeface="ＭＳ Ｐゴシック" panose="020B0600070205080204" pitchFamily="50" charset="-128"/>
              </a:rPr>
              <a:t>ビット</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kumimoji="1" lang="ja-JP" altLang="en-US" sz="2400" dirty="0">
                <a:latin typeface="ＭＳ Ｐゴシック" panose="020B0600070205080204" pitchFamily="50" charset="-128"/>
                <a:ea typeface="ＭＳ Ｐゴシック" panose="020B0600070205080204" pitchFamily="50" charset="-128"/>
              </a:rPr>
              <a:t>　ずつ区切り、</a:t>
            </a:r>
            <a:r>
              <a:rPr kumimoji="1" lang="en-US" altLang="ja-JP" sz="2400" dirty="0">
                <a:latin typeface="ＭＳ Ｐゴシック" panose="020B0600070205080204" pitchFamily="50" charset="-128"/>
                <a:ea typeface="ＭＳ Ｐゴシック" panose="020B0600070205080204" pitchFamily="50" charset="-128"/>
              </a:rPr>
              <a:t>0</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255</a:t>
            </a:r>
            <a:r>
              <a:rPr kumimoji="1" lang="ja-JP" altLang="en-US" sz="2400" dirty="0">
                <a:latin typeface="ＭＳ Ｐゴシック" panose="020B0600070205080204" pitchFamily="50" charset="-128"/>
                <a:ea typeface="ＭＳ Ｐゴシック" panose="020B0600070205080204" pitchFamily="50" charset="-128"/>
              </a:rPr>
              <a:t>の</a:t>
            </a:r>
            <a:r>
              <a:rPr kumimoji="1" lang="en-US" altLang="ja-JP" sz="2400" dirty="0">
                <a:latin typeface="ＭＳ Ｐゴシック" panose="020B0600070205080204" pitchFamily="50" charset="-128"/>
                <a:ea typeface="ＭＳ Ｐゴシック" panose="020B0600070205080204" pitchFamily="50" charset="-128"/>
              </a:rPr>
              <a:t>4</a:t>
            </a:r>
            <a:r>
              <a:rPr kumimoji="1" lang="ja-JP" altLang="en-US" sz="2400" dirty="0">
                <a:latin typeface="ＭＳ Ｐゴシック" panose="020B0600070205080204" pitchFamily="50" charset="-128"/>
                <a:ea typeface="ＭＳ Ｐゴシック" panose="020B0600070205080204" pitchFamily="50" charset="-128"/>
              </a:rPr>
              <a:t>つの</a:t>
            </a:r>
            <a:r>
              <a:rPr kumimoji="1" lang="en-US" altLang="ja-JP" sz="2400" dirty="0">
                <a:latin typeface="ＭＳ Ｐゴシック" panose="020B0600070205080204" pitchFamily="50" charset="-128"/>
                <a:ea typeface="ＭＳ Ｐゴシック" panose="020B0600070205080204" pitchFamily="50" charset="-128"/>
              </a:rPr>
              <a:t>10</a:t>
            </a:r>
            <a:r>
              <a:rPr kumimoji="1" lang="ja-JP" altLang="en-US" sz="2400" dirty="0">
                <a:latin typeface="ＭＳ Ｐゴシック" panose="020B0600070205080204" pitchFamily="50" charset="-128"/>
                <a:ea typeface="ＭＳ Ｐゴシック" panose="020B0600070205080204" pitchFamily="50" charset="-128"/>
              </a:rPr>
              <a:t>進数で表現</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IP</a:t>
            </a:r>
            <a:r>
              <a:rPr kumimoji="1" lang="ja-JP" altLang="en-US" sz="2400" dirty="0">
                <a:latin typeface="ＭＳ Ｐゴシック" panose="020B0600070205080204" pitchFamily="50" charset="-128"/>
                <a:ea typeface="ＭＳ Ｐゴシック" panose="020B0600070205080204" pitchFamily="50" charset="-128"/>
              </a:rPr>
              <a:t>アドレス</a:t>
            </a:r>
            <a:r>
              <a:rPr kumimoji="1" lang="en-US" altLang="ja-JP" sz="2400" dirty="0">
                <a:latin typeface="ＭＳ Ｐゴシック" panose="020B0600070205080204" pitchFamily="50" charset="-128"/>
                <a:ea typeface="ＭＳ Ｐゴシック" panose="020B0600070205080204" pitchFamily="50" charset="-128"/>
              </a:rPr>
              <a:t>32</a:t>
            </a:r>
            <a:r>
              <a:rPr kumimoji="1" lang="ja-JP" altLang="en-US" sz="2400" dirty="0">
                <a:latin typeface="ＭＳ Ｐゴシック" panose="020B0600070205080204" pitchFamily="50" charset="-128"/>
                <a:ea typeface="ＭＳ Ｐゴシック" panose="020B0600070205080204" pitchFamily="50" charset="-128"/>
              </a:rPr>
              <a:t>ビット➡</a:t>
            </a:r>
            <a:r>
              <a:rPr kumimoji="1" lang="en-US" altLang="ja-JP" sz="2400" dirty="0">
                <a:latin typeface="ＭＳ Ｐゴシック" panose="020B0600070205080204" pitchFamily="50" charset="-128"/>
                <a:ea typeface="ＭＳ Ｐゴシック" panose="020B0600070205080204" pitchFamily="50" charset="-128"/>
              </a:rPr>
              <a:t>2</a:t>
            </a:r>
            <a:r>
              <a:rPr kumimoji="1" lang="en-US" altLang="ja-JP" sz="2400" baseline="30000" dirty="0">
                <a:latin typeface="ＭＳ Ｐゴシック" panose="020B0600070205080204" pitchFamily="50" charset="-128"/>
                <a:ea typeface="ＭＳ Ｐゴシック" panose="020B0600070205080204" pitchFamily="50" charset="-128"/>
              </a:rPr>
              <a:t>32</a:t>
            </a:r>
            <a:r>
              <a:rPr kumimoji="1" lang="en-US" altLang="zh-TW" sz="2400" dirty="0">
                <a:latin typeface="ＭＳ Ｐゴシック" panose="020B0600070205080204" pitchFamily="50" charset="-128"/>
                <a:ea typeface="ＭＳ Ｐゴシック" panose="020B0600070205080204" pitchFamily="50" charset="-128"/>
              </a:rPr>
              <a:t>=</a:t>
            </a:r>
            <a:r>
              <a:rPr kumimoji="1" lang="zh-TW" altLang="en-US" sz="2400" dirty="0">
                <a:latin typeface="ＭＳ Ｐゴシック" panose="020B0600070205080204" pitchFamily="50" charset="-128"/>
                <a:ea typeface="ＭＳ Ｐゴシック" panose="020B0600070205080204" pitchFamily="50" charset="-128"/>
              </a:rPr>
              <a:t>約</a:t>
            </a:r>
            <a:r>
              <a:rPr kumimoji="1" lang="en-US" altLang="zh-TW" sz="2400" dirty="0">
                <a:latin typeface="ＭＳ Ｐゴシック" panose="020B0600070205080204" pitchFamily="50" charset="-128"/>
                <a:ea typeface="ＭＳ Ｐゴシック" panose="020B0600070205080204" pitchFamily="50" charset="-128"/>
              </a:rPr>
              <a:t>43</a:t>
            </a:r>
            <a:r>
              <a:rPr kumimoji="1" lang="zh-TW" altLang="en-US" sz="2400" dirty="0">
                <a:latin typeface="ＭＳ Ｐゴシック" panose="020B0600070205080204" pitchFamily="50" charset="-128"/>
                <a:ea typeface="ＭＳ Ｐゴシック" panose="020B0600070205080204" pitchFamily="50" charset="-128"/>
              </a:rPr>
              <a:t>億個</a:t>
            </a:r>
            <a:r>
              <a:rPr kumimoji="1" lang="ja-JP" altLang="en-US" sz="2400" dirty="0">
                <a:latin typeface="ＭＳ Ｐゴシック" panose="020B0600070205080204" pitchFamily="50" charset="-128"/>
                <a:ea typeface="ＭＳ Ｐゴシック" panose="020B0600070205080204" pitchFamily="50" charset="-128"/>
              </a:rPr>
              <a:t>接続➡不足</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Internet Protocol version6</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規格</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 IP</a:t>
            </a:r>
            <a:r>
              <a:rPr kumimoji="1" lang="ja-JP" altLang="en-US" sz="2400" dirty="0">
                <a:latin typeface="ＭＳ Ｐゴシック" panose="020B0600070205080204" pitchFamily="50" charset="-128"/>
                <a:ea typeface="ＭＳ Ｐゴシック" panose="020B0600070205080204" pitchFamily="50" charset="-128"/>
              </a:rPr>
              <a:t>アドレス</a:t>
            </a:r>
            <a:r>
              <a:rPr kumimoji="1" lang="en-US" altLang="ja-JP" sz="2400" dirty="0">
                <a:latin typeface="ＭＳ Ｐゴシック" panose="020B0600070205080204" pitchFamily="50" charset="-128"/>
                <a:ea typeface="ＭＳ Ｐゴシック" panose="020B0600070205080204" pitchFamily="50" charset="-128"/>
              </a:rPr>
              <a:t>128</a:t>
            </a:r>
            <a:r>
              <a:rPr kumimoji="1" lang="ja-JP" altLang="en-US" sz="2400" dirty="0">
                <a:latin typeface="ＭＳ Ｐゴシック" panose="020B0600070205080204" pitchFamily="50" charset="-128"/>
                <a:ea typeface="ＭＳ Ｐゴシック" panose="020B0600070205080204" pitchFamily="50" charset="-128"/>
              </a:rPr>
              <a:t>ビット➡</a:t>
            </a:r>
            <a:r>
              <a:rPr kumimoji="1" lang="en-US" altLang="ja-JP" sz="2400" dirty="0">
                <a:latin typeface="ＭＳ Ｐゴシック" panose="020B0600070205080204" pitchFamily="50" charset="-128"/>
                <a:ea typeface="ＭＳ Ｐゴシック" panose="020B0600070205080204" pitchFamily="50" charset="-128"/>
              </a:rPr>
              <a:t>2</a:t>
            </a:r>
            <a:r>
              <a:rPr kumimoji="1" lang="en-US" altLang="ja-JP" sz="2400" baseline="30000" dirty="0">
                <a:latin typeface="ＭＳ Ｐゴシック" panose="020B0600070205080204" pitchFamily="50" charset="-128"/>
                <a:ea typeface="ＭＳ Ｐゴシック" panose="020B0600070205080204" pitchFamily="50" charset="-128"/>
              </a:rPr>
              <a:t>128</a:t>
            </a:r>
            <a:r>
              <a:rPr kumimoji="1" lang="en-US" altLang="zh-TW" sz="2400" dirty="0">
                <a:latin typeface="ＭＳ Ｐゴシック" panose="020B0600070205080204" pitchFamily="50" charset="-128"/>
                <a:ea typeface="ＭＳ Ｐゴシック" panose="020B0600070205080204" pitchFamily="50" charset="-128"/>
              </a:rPr>
              <a:t>=</a:t>
            </a:r>
            <a:r>
              <a:rPr kumimoji="1" lang="zh-TW" altLang="en-US" sz="2400" dirty="0">
                <a:latin typeface="ＭＳ Ｐゴシック" panose="020B0600070205080204" pitchFamily="50" charset="-128"/>
                <a:ea typeface="ＭＳ Ｐゴシック" panose="020B0600070205080204" pitchFamily="50" charset="-128"/>
              </a:rPr>
              <a:t>約</a:t>
            </a:r>
            <a:r>
              <a:rPr kumimoji="1" lang="en-US" altLang="zh-TW" sz="2400" dirty="0">
                <a:latin typeface="ＭＳ Ｐゴシック" panose="020B0600070205080204" pitchFamily="50" charset="-128"/>
                <a:ea typeface="ＭＳ Ｐゴシック" panose="020B0600070205080204" pitchFamily="50" charset="-128"/>
              </a:rPr>
              <a:t>340</a:t>
            </a:r>
            <a:r>
              <a:rPr kumimoji="1" lang="zh-TW" altLang="en-US" sz="2400" dirty="0">
                <a:latin typeface="ＭＳ Ｐゴシック" panose="020B0600070205080204" pitchFamily="50" charset="-128"/>
                <a:ea typeface="ＭＳ Ｐゴシック" panose="020B0600070205080204" pitchFamily="50" charset="-128"/>
              </a:rPr>
              <a:t>澗 </a:t>
            </a:r>
            <a:r>
              <a:rPr kumimoji="1" lang="en-US" altLang="zh-TW" sz="2400" dirty="0">
                <a:latin typeface="ＭＳ Ｐゴシック" panose="020B0600070205080204" pitchFamily="50" charset="-128"/>
                <a:ea typeface="ＭＳ Ｐゴシック" panose="020B0600070205080204" pitchFamily="50" charset="-128"/>
              </a:rPr>
              <a:t>= 3.4×10</a:t>
            </a:r>
            <a:r>
              <a:rPr kumimoji="1" lang="en-US" altLang="zh-TW" sz="2400" baseline="30000" dirty="0">
                <a:latin typeface="ＭＳ Ｐゴシック" panose="020B0600070205080204" pitchFamily="50" charset="-128"/>
                <a:ea typeface="ＭＳ Ｐゴシック" panose="020B0600070205080204" pitchFamily="50" charset="-128"/>
              </a:rPr>
              <a:t>3</a:t>
            </a:r>
            <a:r>
              <a:rPr kumimoji="1" lang="en-US" altLang="ja-JP" sz="2400" baseline="30000" dirty="0">
                <a:latin typeface="ＭＳ Ｐゴシック" panose="020B0600070205080204" pitchFamily="50" charset="-128"/>
                <a:ea typeface="ＭＳ Ｐゴシック" panose="020B0600070205080204" pitchFamily="50" charset="-128"/>
              </a:rPr>
              <a:t>6</a:t>
            </a:r>
            <a:r>
              <a:rPr kumimoji="1" lang="zh-TW" altLang="en-US" sz="2400" dirty="0">
                <a:latin typeface="ＭＳ Ｐゴシック" panose="020B0600070205080204" pitchFamily="50" charset="-128"/>
                <a:ea typeface="ＭＳ Ｐゴシック" panose="020B0600070205080204" pitchFamily="50" charset="-128"/>
              </a:rPr>
              <a:t>）個</a:t>
            </a:r>
            <a:r>
              <a:rPr kumimoji="1" lang="ja-JP" altLang="en-US" sz="2400" dirty="0">
                <a:latin typeface="ＭＳ Ｐゴシック" panose="020B0600070205080204" pitchFamily="50" charset="-128"/>
                <a:ea typeface="ＭＳ Ｐゴシック" panose="020B0600070205080204" pitchFamily="50" charset="-128"/>
              </a:rPr>
              <a:t>接続</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インターネット</a:t>
            </a:r>
            <a:r>
              <a:rPr kumimoji="1" lang="ja-JP" altLang="en-US" sz="2400" dirty="0">
                <a:latin typeface="ＭＳ Ｐゴシック" panose="020B0600070205080204" pitchFamily="50" charset="-128"/>
                <a:ea typeface="ＭＳ Ｐゴシック" panose="020B0600070205080204" pitchFamily="50" charset="-128"/>
              </a:rPr>
              <a:t>上に同じ</a:t>
            </a:r>
            <a:r>
              <a:rPr kumimoji="1" lang="en-US" altLang="ja-JP" sz="2400" dirty="0">
                <a:latin typeface="ＭＳ Ｐゴシック" panose="020B0600070205080204" pitchFamily="50" charset="-128"/>
                <a:ea typeface="ＭＳ Ｐゴシック" panose="020B0600070205080204" pitchFamily="50" charset="-128"/>
              </a:rPr>
              <a:t>IP</a:t>
            </a:r>
            <a:r>
              <a:rPr kumimoji="1" lang="ja-JP" altLang="en-US" sz="2400" dirty="0">
                <a:latin typeface="ＭＳ Ｐゴシック" panose="020B0600070205080204" pitchFamily="50" charset="-128"/>
                <a:ea typeface="ＭＳ Ｐゴシック" panose="020B0600070205080204" pitchFamily="50" charset="-128"/>
              </a:rPr>
              <a:t>アドレスはなく、これを</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 IP</a:t>
            </a:r>
            <a:r>
              <a:rPr kumimoji="1" lang="ja-JP" altLang="en-US" sz="2400" dirty="0">
                <a:latin typeface="ＭＳ Ｐゴシック" panose="020B0600070205080204" pitchFamily="50" charset="-128"/>
                <a:ea typeface="ＭＳ Ｐゴシック" panose="020B0600070205080204" pitchFamily="50" charset="-128"/>
              </a:rPr>
              <a:t>という</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例：</a:t>
            </a:r>
            <a:r>
              <a:rPr kumimoji="1" lang="en-US" altLang="ja-JP" sz="2400" dirty="0">
                <a:latin typeface="ＭＳ Ｐゴシック" panose="020B0600070205080204" pitchFamily="50" charset="-128"/>
                <a:ea typeface="ＭＳ Ｐゴシック" panose="020B0600070205080204" pitchFamily="50" charset="-128"/>
              </a:rPr>
              <a:t>133.11.52.1</a:t>
            </a:r>
          </a:p>
          <a:p>
            <a:r>
              <a:rPr kumimoji="1" lang="ja-JP" altLang="en-US" sz="2400" dirty="0">
                <a:latin typeface="ＭＳ Ｐゴシック" panose="020B0600070205080204" pitchFamily="50" charset="-128"/>
                <a:ea typeface="ＭＳ Ｐゴシック" panose="020B0600070205080204" pitchFamily="50" charset="-128"/>
              </a:rPr>
              <a:t>枯渇を避けるため</a:t>
            </a:r>
            <a:r>
              <a:rPr kumimoji="1" lang="en-US" altLang="ja-JP" sz="2400" dirty="0">
                <a:latin typeface="ＭＳ Ｐゴシック" panose="020B0600070205080204" pitchFamily="50" charset="-128"/>
                <a:ea typeface="ＭＳ Ｐゴシック" panose="020B0600070205080204" pitchFamily="50" charset="-128"/>
              </a:rPr>
              <a:t>LAN</a:t>
            </a:r>
            <a:r>
              <a:rPr kumimoji="1" lang="ja-JP" altLang="en-US" sz="2400" dirty="0">
                <a:latin typeface="ＭＳ Ｐゴシック" panose="020B0600070205080204" pitchFamily="50" charset="-128"/>
                <a:ea typeface="ＭＳ Ｐゴシック" panose="020B0600070205080204" pitchFamily="50" charset="-128"/>
              </a:rPr>
              <a:t>内では</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 IP</a:t>
            </a:r>
            <a:r>
              <a:rPr kumimoji="1" lang="ja-JP" altLang="en-US" sz="2400" dirty="0">
                <a:latin typeface="ＭＳ Ｐゴシック" panose="020B0600070205080204" pitchFamily="50" charset="-128"/>
                <a:ea typeface="ＭＳ Ｐゴシック" panose="020B0600070205080204" pitchFamily="50" charset="-128"/>
              </a:rPr>
              <a:t>が使われている。</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例</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192.168.10.1</a:t>
            </a:r>
            <a:endParaRPr kumimoji="1" lang="ja-JP" altLang="en-US" sz="2400" dirty="0">
              <a:latin typeface="ＭＳ Ｐゴシック" panose="020B0600070205080204" pitchFamily="50" charset="-128"/>
              <a:ea typeface="ＭＳ Ｐゴシック" panose="020B0600070205080204" pitchFamily="50" charset="-128"/>
            </a:endParaRPr>
          </a:p>
          <a:p>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AB96623D-D730-4F1A-862F-B1D66FC09917}"/>
              </a:ext>
            </a:extLst>
          </p:cNvPr>
          <p:cNvSpPr txBox="1"/>
          <p:nvPr/>
        </p:nvSpPr>
        <p:spPr>
          <a:xfrm>
            <a:off x="7446887" y="866419"/>
            <a:ext cx="746362" cy="461665"/>
          </a:xfrm>
          <a:prstGeom prst="rect">
            <a:avLst/>
          </a:prstGeom>
          <a:noFill/>
        </p:spPr>
        <p:txBody>
          <a:bodyPr wrap="square" rtlCol="0">
            <a:spAutoFit/>
          </a:bodyPr>
          <a:lstStyle/>
          <a:p>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IP</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53BB4C90-F7DF-4174-B507-78CE100A87AB}"/>
              </a:ext>
            </a:extLst>
          </p:cNvPr>
          <p:cNvSpPr txBox="1"/>
          <p:nvPr/>
        </p:nvSpPr>
        <p:spPr>
          <a:xfrm>
            <a:off x="4349901" y="1778840"/>
            <a:ext cx="1222224" cy="461665"/>
          </a:xfrm>
          <a:prstGeom prst="rect">
            <a:avLst/>
          </a:prstGeom>
          <a:noFill/>
        </p:spPr>
        <p:txBody>
          <a:bodyPr wrap="square" rtlCol="0">
            <a:spAutoFit/>
          </a:bodyPr>
          <a:lstStyle/>
          <a:p>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IPV4</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90E69EAB-5E6F-4A2D-B991-8C50A2021D18}"/>
              </a:ext>
            </a:extLst>
          </p:cNvPr>
          <p:cNvSpPr txBox="1"/>
          <p:nvPr/>
        </p:nvSpPr>
        <p:spPr>
          <a:xfrm>
            <a:off x="6886465" y="4030429"/>
            <a:ext cx="1731928" cy="461665"/>
          </a:xfrm>
          <a:prstGeom prst="rect">
            <a:avLst/>
          </a:prstGeom>
          <a:noFill/>
        </p:spPr>
        <p:txBody>
          <a:bodyPr wrap="square"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グローバル</a:t>
            </a:r>
          </a:p>
        </p:txBody>
      </p:sp>
      <p:sp>
        <p:nvSpPr>
          <p:cNvPr id="7" name="テキスト ボックス 6">
            <a:extLst>
              <a:ext uri="{FF2B5EF4-FFF2-40B4-BE49-F238E27FC236}">
                <a16:creationId xmlns:a16="http://schemas.microsoft.com/office/drawing/2014/main" id="{F43AA111-E823-4B9C-9254-8EA7D2B0966B}"/>
              </a:ext>
            </a:extLst>
          </p:cNvPr>
          <p:cNvSpPr txBox="1"/>
          <p:nvPr/>
        </p:nvSpPr>
        <p:spPr>
          <a:xfrm>
            <a:off x="4731041" y="5019813"/>
            <a:ext cx="2056325" cy="461665"/>
          </a:xfrm>
          <a:prstGeom prst="rect">
            <a:avLst/>
          </a:prstGeom>
          <a:noFill/>
        </p:spPr>
        <p:txBody>
          <a:bodyPr wrap="square"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プライベート</a:t>
            </a:r>
          </a:p>
        </p:txBody>
      </p:sp>
      <p:sp>
        <p:nvSpPr>
          <p:cNvPr id="8" name="テキスト ボックス 7">
            <a:extLst>
              <a:ext uri="{FF2B5EF4-FFF2-40B4-BE49-F238E27FC236}">
                <a16:creationId xmlns:a16="http://schemas.microsoft.com/office/drawing/2014/main" id="{FC118B3F-22BD-C2E5-D88C-C28F86299886}"/>
              </a:ext>
            </a:extLst>
          </p:cNvPr>
          <p:cNvSpPr txBox="1"/>
          <p:nvPr/>
        </p:nvSpPr>
        <p:spPr>
          <a:xfrm>
            <a:off x="4454676" y="3140915"/>
            <a:ext cx="1222224" cy="461665"/>
          </a:xfrm>
          <a:prstGeom prst="rect">
            <a:avLst/>
          </a:prstGeom>
          <a:noFill/>
        </p:spPr>
        <p:txBody>
          <a:bodyPr wrap="square" rtlCol="0">
            <a:spAutoFit/>
          </a:bodyPr>
          <a:lstStyle/>
          <a:p>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IPV6</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208346931"/>
      </p:ext>
    </p:extLst>
  </p:cSld>
  <p:clrMapOvr>
    <a:masterClrMapping/>
  </p:clrMapOvr>
  <mc:AlternateContent xmlns:mc="http://schemas.openxmlformats.org/markup-compatibility/2006" xmlns:p14="http://schemas.microsoft.com/office/powerpoint/2010/main">
    <mc:Choice Requires="p14">
      <p:transition spd="slow" p14:dur="2000" advTm="152518"/>
    </mc:Choice>
    <mc:Fallback xmlns="">
      <p:transition spd="slow" advTm="152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1B2FD-9851-4B32-A34A-5F107ECCDB0A}"/>
              </a:ext>
            </a:extLst>
          </p:cNvPr>
          <p:cNvSpPr>
            <a:spLocks noGrp="1"/>
          </p:cNvSpPr>
          <p:nvPr>
            <p:ph type="title"/>
          </p:nvPr>
        </p:nvSpPr>
        <p:spPr>
          <a:xfrm>
            <a:off x="323850" y="288926"/>
            <a:ext cx="11260684" cy="418646"/>
          </a:xfrm>
        </p:spPr>
        <p:txBody>
          <a:bodyPr>
            <a:noAutofit/>
          </a:bodyPr>
          <a:lstStyle/>
          <a:p>
            <a:r>
              <a:rPr kumimoji="1" lang="en-US" altLang="ja-JP" sz="2800" dirty="0">
                <a:latin typeface="ＭＳ Ｐゴシック" panose="020B0600070205080204" pitchFamily="50" charset="-128"/>
                <a:ea typeface="ＭＳ Ｐゴシック" panose="020B0600070205080204" pitchFamily="50" charset="-128"/>
              </a:rPr>
              <a:t>2-1-9</a:t>
            </a:r>
            <a:r>
              <a:rPr kumimoji="1" lang="ja-JP" altLang="en-US" sz="2800" dirty="0">
                <a:latin typeface="ＭＳ Ｐゴシック" panose="020B0600070205080204" pitchFamily="50" charset="-128"/>
                <a:ea typeface="ＭＳ Ｐゴシック" panose="020B0600070205080204" pitchFamily="50" charset="-128"/>
              </a:rPr>
              <a:t>　ドメイン名</a:t>
            </a:r>
          </a:p>
        </p:txBody>
      </p:sp>
      <p:sp>
        <p:nvSpPr>
          <p:cNvPr id="3" name="コンテンツ プレースホルダー 2">
            <a:extLst>
              <a:ext uri="{FF2B5EF4-FFF2-40B4-BE49-F238E27FC236}">
                <a16:creationId xmlns:a16="http://schemas.microsoft.com/office/drawing/2014/main" id="{DBC8301F-61C3-48B9-A1A0-FB79BF4BAFFD}"/>
              </a:ext>
            </a:extLst>
          </p:cNvPr>
          <p:cNvSpPr>
            <a:spLocks noGrp="1"/>
          </p:cNvSpPr>
          <p:nvPr>
            <p:ph idx="1"/>
          </p:nvPr>
        </p:nvSpPr>
        <p:spPr>
          <a:xfrm>
            <a:off x="238125" y="829219"/>
            <a:ext cx="11734800" cy="5066620"/>
          </a:xfrm>
        </p:spPr>
        <p:txBody>
          <a:bodyPr/>
          <a:lstStyle/>
          <a:p>
            <a:r>
              <a:rPr kumimoji="1" lang="en-US" altLang="ja-JP" sz="2400" dirty="0">
                <a:latin typeface="ＭＳ Ｐゴシック" panose="020B0600070205080204" pitchFamily="50" charset="-128"/>
                <a:ea typeface="ＭＳ Ｐゴシック" panose="020B0600070205080204" pitchFamily="50" charset="-128"/>
              </a:rPr>
              <a:t>IP</a:t>
            </a:r>
            <a:r>
              <a:rPr kumimoji="1" lang="ja-JP" altLang="en-US" sz="2400" dirty="0">
                <a:latin typeface="ＭＳ Ｐゴシック" panose="020B0600070205080204" pitchFamily="50" charset="-128"/>
                <a:ea typeface="ＭＳ Ｐゴシック" panose="020B0600070205080204" pitchFamily="50" charset="-128"/>
              </a:rPr>
              <a:t>アドレスは数字の羅列で人間にとって分かり難いので、人間が覚えやすい名前に付け替えたものを</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という。ドメイン名は一般に右側から、国別コード、組織区分、組織名、ホスト名で構成され、「</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」で区切られている。なお、国別コードや組織区分がないものもある。</a:t>
            </a:r>
            <a:endParaRPr kumimoji="1" lang="en-US" altLang="ja-JP" sz="2400" dirty="0">
              <a:latin typeface="ＭＳ Ｐゴシック" panose="020B0600070205080204" pitchFamily="50" charset="-128"/>
              <a:ea typeface="ＭＳ Ｐゴシック" panose="020B0600070205080204" pitchFamily="50" charset="-128"/>
            </a:endParaRPr>
          </a:p>
          <a:p>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構成要素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　　　　　　　－</a:t>
            </a:r>
          </a:p>
        </p:txBody>
      </p:sp>
      <p:sp>
        <p:nvSpPr>
          <p:cNvPr id="8" name="テキスト ボックス 7">
            <a:extLst>
              <a:ext uri="{FF2B5EF4-FFF2-40B4-BE49-F238E27FC236}">
                <a16:creationId xmlns:a16="http://schemas.microsoft.com/office/drawing/2014/main" id="{4848B91A-8167-48DE-AE60-800E4524348F}"/>
              </a:ext>
            </a:extLst>
          </p:cNvPr>
          <p:cNvSpPr txBox="1"/>
          <p:nvPr/>
        </p:nvSpPr>
        <p:spPr>
          <a:xfrm>
            <a:off x="2603827" y="2186833"/>
            <a:ext cx="1678610" cy="830997"/>
          </a:xfrm>
          <a:prstGeom prst="rect">
            <a:avLst/>
          </a:prstGeom>
          <a:noFill/>
        </p:spPr>
        <p:txBody>
          <a:bodyPr wrap="square" rtlCol="0">
            <a:spAutoFit/>
          </a:bodyPr>
          <a:lstStyle/>
          <a:p>
            <a:pPr algn="ct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ホスト名</a:t>
            </a:r>
            <a:endParaRPr kumimoji="1"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algn="ct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www</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BD7CEF0A-86E5-4D14-BDCF-05EA22225347}"/>
              </a:ext>
            </a:extLst>
          </p:cNvPr>
          <p:cNvSpPr txBox="1"/>
          <p:nvPr/>
        </p:nvSpPr>
        <p:spPr>
          <a:xfrm>
            <a:off x="4419609" y="2167783"/>
            <a:ext cx="1678610" cy="830997"/>
          </a:xfrm>
          <a:prstGeom prst="rect">
            <a:avLst/>
          </a:prstGeom>
          <a:noFill/>
        </p:spPr>
        <p:txBody>
          <a:bodyPr wrap="square" rtlCol="0">
            <a:spAutoFit/>
          </a:bodyPr>
          <a:lstStyle/>
          <a:p>
            <a:pPr algn="ct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組織名</a:t>
            </a:r>
            <a:r>
              <a:rPr kumimoji="1" lang="en-US" altLang="ja-JP" sz="2400" b="1" dirty="0" err="1">
                <a:solidFill>
                  <a:srgbClr val="FF0000"/>
                </a:solidFill>
                <a:latin typeface="ＭＳ Ｐゴシック" panose="020B0600070205080204" pitchFamily="50" charset="-128"/>
                <a:ea typeface="ＭＳ Ｐゴシック" panose="020B0600070205080204" pitchFamily="50" charset="-128"/>
              </a:rPr>
              <a:t>kantei</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39CFF6B5-79FB-4AB9-B6D0-E635D84BF637}"/>
              </a:ext>
            </a:extLst>
          </p:cNvPr>
          <p:cNvSpPr txBox="1"/>
          <p:nvPr/>
        </p:nvSpPr>
        <p:spPr>
          <a:xfrm>
            <a:off x="6161124" y="2082058"/>
            <a:ext cx="1678610" cy="830997"/>
          </a:xfrm>
          <a:prstGeom prst="rect">
            <a:avLst/>
          </a:prstGeom>
          <a:noFill/>
        </p:spPr>
        <p:txBody>
          <a:bodyPr wrap="square" rtlCol="0">
            <a:spAutoFit/>
          </a:bodyPr>
          <a:lstStyle/>
          <a:p>
            <a:pPr algn="ct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組織区分</a:t>
            </a:r>
            <a:endParaRPr kumimoji="1"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algn="ctr"/>
            <a:r>
              <a:rPr lang="en-US" altLang="ja-JP" sz="2400" b="1" dirty="0">
                <a:solidFill>
                  <a:srgbClr val="FF0000"/>
                </a:solidFill>
                <a:latin typeface="ＭＳ Ｐゴシック" panose="020B0600070205080204" pitchFamily="50" charset="-128"/>
                <a:ea typeface="ＭＳ Ｐゴシック" panose="020B0600070205080204" pitchFamily="50" charset="-128"/>
              </a:rPr>
              <a:t>go</a:t>
            </a:r>
            <a:endParaRPr kumimoji="1" lang="en-US" altLang="ja-JP"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7DF332A6-D24A-47EB-ACAA-18AAB979C5B9}"/>
              </a:ext>
            </a:extLst>
          </p:cNvPr>
          <p:cNvSpPr txBox="1"/>
          <p:nvPr/>
        </p:nvSpPr>
        <p:spPr>
          <a:xfrm>
            <a:off x="8683689" y="2167783"/>
            <a:ext cx="1981694" cy="461665"/>
          </a:xfrm>
          <a:prstGeom prst="rect">
            <a:avLst/>
          </a:prstGeom>
          <a:noFill/>
        </p:spPr>
        <p:txBody>
          <a:bodyPr wrap="square" rtlCol="0">
            <a:spAutoFit/>
          </a:bodyPr>
          <a:lstStyle/>
          <a:p>
            <a:pPr algn="ct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国別コード　</a:t>
            </a:r>
            <a:r>
              <a:rPr kumimoji="1" lang="en-US" altLang="ja-JP" sz="2400" b="1" dirty="0" err="1">
                <a:solidFill>
                  <a:srgbClr val="FF0000"/>
                </a:solidFill>
                <a:latin typeface="ＭＳ Ｐゴシック" panose="020B0600070205080204" pitchFamily="50" charset="-128"/>
                <a:ea typeface="ＭＳ Ｐゴシック" panose="020B0600070205080204" pitchFamily="50" charset="-128"/>
              </a:rPr>
              <a:t>jp</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5BAA119B-D22D-41A9-9FE7-BC18FBFC4DF4}"/>
              </a:ext>
            </a:extLst>
          </p:cNvPr>
          <p:cNvSpPr txBox="1"/>
          <p:nvPr/>
        </p:nvSpPr>
        <p:spPr>
          <a:xfrm>
            <a:off x="2315547" y="1139082"/>
            <a:ext cx="1678610" cy="461665"/>
          </a:xfrm>
          <a:prstGeom prst="rect">
            <a:avLst/>
          </a:prstGeom>
          <a:noFill/>
        </p:spPr>
        <p:txBody>
          <a:bodyPr wrap="square"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ドメイン名</a:t>
            </a:r>
          </a:p>
        </p:txBody>
      </p:sp>
      <p:sp>
        <p:nvSpPr>
          <p:cNvPr id="19" name="テキスト ボックス 18">
            <a:extLst>
              <a:ext uri="{FF2B5EF4-FFF2-40B4-BE49-F238E27FC236}">
                <a16:creationId xmlns:a16="http://schemas.microsoft.com/office/drawing/2014/main" id="{83833833-0585-4BC5-A2B4-1C00F7C1EEC8}"/>
              </a:ext>
            </a:extLst>
          </p:cNvPr>
          <p:cNvSpPr txBox="1"/>
          <p:nvPr/>
        </p:nvSpPr>
        <p:spPr>
          <a:xfrm>
            <a:off x="3363689" y="3079496"/>
            <a:ext cx="6209858" cy="461665"/>
          </a:xfrm>
          <a:prstGeom prst="rect">
            <a:avLst/>
          </a:prstGeom>
          <a:noFill/>
        </p:spPr>
        <p:txBody>
          <a:bodyPr wrap="square" rtlCol="0">
            <a:spAutoFit/>
          </a:bodyPr>
          <a:lstStyle/>
          <a:p>
            <a:pPr algn="ct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www.kantei.go.jp</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D95943B5-7D2E-4125-9791-231428697B36}"/>
              </a:ext>
            </a:extLst>
          </p:cNvPr>
          <p:cNvSpPr txBox="1"/>
          <p:nvPr/>
        </p:nvSpPr>
        <p:spPr>
          <a:xfrm>
            <a:off x="702716" y="4005764"/>
            <a:ext cx="4307434" cy="2677656"/>
          </a:xfrm>
          <a:prstGeom prst="rect">
            <a:avLst/>
          </a:prstGeom>
          <a:noFill/>
        </p:spPr>
        <p:txBody>
          <a:bodyPr wrap="square">
            <a:spAutoFit/>
          </a:bodyPr>
          <a:lstStyle/>
          <a:p>
            <a:pPr indent="133350" algn="just"/>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－大学・教育機関など</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一般</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企業</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－政府機関</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－非営利法人</a:t>
            </a:r>
            <a:endPar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413B270A-FA9E-4A68-80D4-C58414FCB4DF}"/>
              </a:ext>
            </a:extLst>
          </p:cNvPr>
          <p:cNvSpPr txBox="1"/>
          <p:nvPr/>
        </p:nvSpPr>
        <p:spPr>
          <a:xfrm>
            <a:off x="6092894" y="3954296"/>
            <a:ext cx="5327582" cy="2677656"/>
          </a:xfrm>
          <a:prstGeom prst="rect">
            <a:avLst/>
          </a:prstGeom>
          <a:noFill/>
        </p:spPr>
        <p:txBody>
          <a:bodyPr wrap="square">
            <a:spAutoFit/>
          </a:bodyPr>
          <a:lstStyle/>
          <a:p>
            <a:pPr indent="266700" algn="just"/>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Ad   </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JPNIC</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会員ネットワーク</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266700" algn="just"/>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－ネットワークサービス</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266700" algn="just"/>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gr   </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－任意団体</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266700" algn="just"/>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133350" algn="just"/>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－学校など</a:t>
            </a:r>
          </a:p>
        </p:txBody>
      </p:sp>
      <p:sp>
        <p:nvSpPr>
          <p:cNvPr id="24" name="テキスト ボックス 23">
            <a:extLst>
              <a:ext uri="{FF2B5EF4-FFF2-40B4-BE49-F238E27FC236}">
                <a16:creationId xmlns:a16="http://schemas.microsoft.com/office/drawing/2014/main" id="{6D855460-C7E2-4AC2-A3B5-C4547BBFF701}"/>
              </a:ext>
            </a:extLst>
          </p:cNvPr>
          <p:cNvSpPr txBox="1"/>
          <p:nvPr/>
        </p:nvSpPr>
        <p:spPr>
          <a:xfrm>
            <a:off x="683666" y="3951908"/>
            <a:ext cx="1419654" cy="461665"/>
          </a:xfrm>
          <a:prstGeom prst="rect">
            <a:avLst/>
          </a:prstGeom>
          <a:noFill/>
        </p:spPr>
        <p:txBody>
          <a:bodyPr wrap="square" rtlCol="0">
            <a:spAutoFit/>
          </a:bodyPr>
          <a:lstStyle/>
          <a:p>
            <a:pPr algn="ct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ac</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01CF4C05-FA5F-4D86-A2B2-09583AF42A68}"/>
              </a:ext>
            </a:extLst>
          </p:cNvPr>
          <p:cNvSpPr txBox="1"/>
          <p:nvPr/>
        </p:nvSpPr>
        <p:spPr>
          <a:xfrm>
            <a:off x="645566" y="4697546"/>
            <a:ext cx="1419654" cy="461665"/>
          </a:xfrm>
          <a:prstGeom prst="rect">
            <a:avLst/>
          </a:prstGeom>
          <a:noFill/>
        </p:spPr>
        <p:txBody>
          <a:bodyPr wrap="square" rtlCol="0">
            <a:spAutoFit/>
          </a:bodyPr>
          <a:lstStyle/>
          <a:p>
            <a:pPr algn="ct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co</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2FEB7694-9E59-4C32-98E2-60CEF368FE8C}"/>
              </a:ext>
            </a:extLst>
          </p:cNvPr>
          <p:cNvSpPr txBox="1"/>
          <p:nvPr/>
        </p:nvSpPr>
        <p:spPr>
          <a:xfrm>
            <a:off x="712241" y="5380680"/>
            <a:ext cx="1419654" cy="461665"/>
          </a:xfrm>
          <a:prstGeom prst="rect">
            <a:avLst/>
          </a:prstGeom>
          <a:noFill/>
        </p:spPr>
        <p:txBody>
          <a:bodyPr wrap="square" rtlCol="0">
            <a:spAutoFit/>
          </a:bodyPr>
          <a:lstStyle/>
          <a:p>
            <a:pPr algn="ct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go</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CD58F4EB-3D86-420B-A9AE-D50FA9CD3000}"/>
              </a:ext>
            </a:extLst>
          </p:cNvPr>
          <p:cNvSpPr txBox="1"/>
          <p:nvPr/>
        </p:nvSpPr>
        <p:spPr>
          <a:xfrm>
            <a:off x="6044491" y="4665128"/>
            <a:ext cx="1419654" cy="461665"/>
          </a:xfrm>
          <a:prstGeom prst="rect">
            <a:avLst/>
          </a:prstGeom>
          <a:noFill/>
        </p:spPr>
        <p:txBody>
          <a:bodyPr wrap="square" rtlCol="0">
            <a:spAutoFit/>
          </a:bodyPr>
          <a:lstStyle/>
          <a:p>
            <a:pPr algn="ct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ne</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0CDA8F8D-B811-484E-A511-513673200EC4}"/>
              </a:ext>
            </a:extLst>
          </p:cNvPr>
          <p:cNvSpPr txBox="1"/>
          <p:nvPr/>
        </p:nvSpPr>
        <p:spPr>
          <a:xfrm>
            <a:off x="6054016" y="6095021"/>
            <a:ext cx="1419654" cy="461665"/>
          </a:xfrm>
          <a:prstGeom prst="rect">
            <a:avLst/>
          </a:prstGeom>
          <a:noFill/>
        </p:spPr>
        <p:txBody>
          <a:bodyPr wrap="square" rtlCol="0">
            <a:spAutoFit/>
          </a:bodyPr>
          <a:lstStyle/>
          <a:p>
            <a:pPr algn="ct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ed</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B0F81413-0F4B-4176-B46E-13656BDC59D1}"/>
              </a:ext>
            </a:extLst>
          </p:cNvPr>
          <p:cNvSpPr txBox="1"/>
          <p:nvPr/>
        </p:nvSpPr>
        <p:spPr>
          <a:xfrm>
            <a:off x="712241" y="6172786"/>
            <a:ext cx="1419654" cy="461665"/>
          </a:xfrm>
          <a:prstGeom prst="rect">
            <a:avLst/>
          </a:prstGeom>
          <a:noFill/>
        </p:spPr>
        <p:txBody>
          <a:bodyPr wrap="square" rtlCol="0">
            <a:spAutoFit/>
          </a:bodyPr>
          <a:lstStyle/>
          <a:p>
            <a:pPr algn="ct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ad</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3375981488"/>
      </p:ext>
    </p:extLst>
  </p:cSld>
  <p:clrMapOvr>
    <a:masterClrMapping/>
  </p:clrMapOvr>
  <mc:AlternateContent xmlns:mc="http://schemas.openxmlformats.org/markup-compatibility/2006" xmlns:p14="http://schemas.microsoft.com/office/powerpoint/2010/main">
    <mc:Choice Requires="p14">
      <p:transition spd="slow" p14:dur="2000" advTm="73624"/>
    </mc:Choice>
    <mc:Fallback xmlns="">
      <p:transition spd="slow" advTm="736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8" grpId="0"/>
      <p:bldP spid="19" grpId="0"/>
      <p:bldP spid="24" grpId="0"/>
      <p:bldP spid="25"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355C66-AD91-4222-A091-78770344E90E}"/>
              </a:ext>
            </a:extLst>
          </p:cNvPr>
          <p:cNvSpPr>
            <a:spLocks noGrp="1"/>
          </p:cNvSpPr>
          <p:nvPr>
            <p:ph type="title"/>
          </p:nvPr>
        </p:nvSpPr>
        <p:spPr>
          <a:xfrm>
            <a:off x="245246" y="276349"/>
            <a:ext cx="11010900" cy="620527"/>
          </a:xfrm>
        </p:spPr>
        <p:txBody>
          <a:bodyPr>
            <a:normAutofit/>
          </a:bodyPr>
          <a:lstStyle/>
          <a:p>
            <a:r>
              <a:rPr lang="en-US" altLang="ja-JP" sz="2800" dirty="0">
                <a:latin typeface="ＭＳ Ｐゴシック" panose="020B0600070205080204" pitchFamily="50" charset="-128"/>
                <a:ea typeface="ＭＳ Ｐゴシック" panose="020B0600070205080204" pitchFamily="50" charset="-128"/>
              </a:rPr>
              <a:t>2-1-10</a:t>
            </a:r>
            <a:r>
              <a:rPr lang="ja-JP" altLang="en-US" sz="2800" dirty="0">
                <a:latin typeface="ＭＳ Ｐゴシック" panose="020B0600070205080204" pitchFamily="50" charset="-128"/>
                <a:ea typeface="ＭＳ Ｐゴシック" panose="020B0600070205080204" pitchFamily="50" charset="-128"/>
              </a:rPr>
              <a:t>　ドメインネームシステム　</a:t>
            </a:r>
            <a:r>
              <a:rPr lang="en-US" altLang="ja-JP" sz="28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Domain Name System</a:t>
            </a:r>
            <a:r>
              <a:rPr lang="ja-JP" altLang="en-US" sz="28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8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DNS</a:t>
            </a:r>
            <a:endParaRPr kumimoji="1" lang="ja-JP" altLang="en-US"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A407F7E-81E8-4BB0-8559-7F283004DC02}"/>
              </a:ext>
            </a:extLst>
          </p:cNvPr>
          <p:cNvSpPr>
            <a:spLocks noGrp="1"/>
          </p:cNvSpPr>
          <p:nvPr>
            <p:ph idx="1"/>
          </p:nvPr>
        </p:nvSpPr>
        <p:spPr>
          <a:xfrm>
            <a:off x="295274" y="1034761"/>
            <a:ext cx="11477625" cy="4846927"/>
          </a:xfrm>
        </p:spPr>
        <p:txBody>
          <a:bodyPr>
            <a:normAutofit/>
          </a:bodyPr>
          <a:lstStyle/>
          <a:p>
            <a:r>
              <a:rPr kumimoji="1" lang="ja-JP" altLang="en-US" sz="2400" dirty="0">
                <a:latin typeface="ＭＳ Ｐゴシック" panose="020B0600070205080204" pitchFamily="50" charset="-128"/>
                <a:ea typeface="ＭＳ Ｐゴシック" panose="020B0600070205080204" pitchFamily="50" charset="-128"/>
              </a:rPr>
              <a:t>コンピュータ間の通信にドメイン名は直接利用不可</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➡ユーザが指定したドメイン名を</a:t>
            </a:r>
            <a:r>
              <a:rPr kumimoji="1" lang="en-US" altLang="ja-JP" sz="2400" dirty="0">
                <a:latin typeface="ＭＳ Ｐゴシック" panose="020B0600070205080204" pitchFamily="50" charset="-128"/>
                <a:ea typeface="ＭＳ Ｐゴシック" panose="020B0600070205080204" pitchFamily="50" charset="-128"/>
              </a:rPr>
              <a:t>IP</a:t>
            </a:r>
            <a:r>
              <a:rPr kumimoji="1" lang="ja-JP" altLang="en-US" sz="2400" dirty="0">
                <a:latin typeface="ＭＳ Ｐゴシック" panose="020B0600070205080204" pitchFamily="50" charset="-128"/>
                <a:ea typeface="ＭＳ Ｐゴシック" panose="020B0600070205080204" pitchFamily="50" charset="-128"/>
              </a:rPr>
              <a:t>アドレスに変換する必要があり、</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kumimoji="1" lang="ja-JP" altLang="en-US" sz="2400" dirty="0">
                <a:latin typeface="ＭＳ Ｐゴシック" panose="020B0600070205080204" pitchFamily="50" charset="-128"/>
                <a:ea typeface="ＭＳ Ｐゴシック" panose="020B0600070205080204" pitchFamily="50" charset="-128"/>
              </a:rPr>
              <a:t>担うのが</a:t>
            </a:r>
            <a:r>
              <a:rPr kumimoji="1" lang="en-US" altLang="ja-JP" sz="2400" dirty="0">
                <a:latin typeface="ＭＳ Ｐゴシック" panose="020B0600070205080204" pitchFamily="50" charset="-128"/>
                <a:ea typeface="ＭＳ Ｐゴシック" panose="020B0600070205080204" pitchFamily="50" charset="-128"/>
              </a:rPr>
              <a:t>DNS</a:t>
            </a:r>
            <a:r>
              <a:rPr kumimoji="1" lang="ja-JP" altLang="en-US" sz="2400" dirty="0">
                <a:latin typeface="ＭＳ Ｐゴシック" panose="020B0600070205080204" pitchFamily="50" charset="-128"/>
                <a:ea typeface="ＭＳ Ｐゴシック" panose="020B0600070205080204" pitchFamily="50" charset="-128"/>
              </a:rPr>
              <a:t>サーバであり、ドメイン名と</a:t>
            </a:r>
            <a:r>
              <a:rPr kumimoji="1" lang="en-US" altLang="ja-JP" sz="2400" dirty="0">
                <a:latin typeface="ＭＳ Ｐゴシック" panose="020B0600070205080204" pitchFamily="50" charset="-128"/>
                <a:ea typeface="ＭＳ Ｐゴシック" panose="020B0600070205080204" pitchFamily="50" charset="-128"/>
              </a:rPr>
              <a:t>IP</a:t>
            </a:r>
            <a:r>
              <a:rPr kumimoji="1" lang="ja-JP" altLang="en-US" sz="2400" dirty="0">
                <a:latin typeface="ＭＳ Ｐゴシック" panose="020B0600070205080204" pitchFamily="50" charset="-128"/>
                <a:ea typeface="ＭＳ Ｐゴシック" panose="020B0600070205080204" pitchFamily="50" charset="-128"/>
              </a:rPr>
              <a:t>アドレスの対応表を保管する</a:t>
            </a:r>
          </a:p>
        </p:txBody>
      </p:sp>
      <p:sp>
        <p:nvSpPr>
          <p:cNvPr id="6" name="テキスト ボックス 5">
            <a:extLst>
              <a:ext uri="{FF2B5EF4-FFF2-40B4-BE49-F238E27FC236}">
                <a16:creationId xmlns:a16="http://schemas.microsoft.com/office/drawing/2014/main" id="{8CF365E6-B613-47AD-919E-7A6ECABDF9E9}"/>
              </a:ext>
            </a:extLst>
          </p:cNvPr>
          <p:cNvSpPr txBox="1"/>
          <p:nvPr/>
        </p:nvSpPr>
        <p:spPr>
          <a:xfrm>
            <a:off x="3135478" y="6268756"/>
            <a:ext cx="6097978" cy="461665"/>
          </a:xfrm>
          <a:prstGeom prst="rect">
            <a:avLst/>
          </a:prstGeom>
          <a:noFill/>
        </p:spPr>
        <p:txBody>
          <a:bodyPr wrap="square">
            <a:spAutoFit/>
          </a:bodyPr>
          <a:lstStyle/>
          <a:p>
            <a:pPr algn="just"/>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①ブラウザのアドレス欄にドメイン入力</a:t>
            </a:r>
          </a:p>
        </p:txBody>
      </p:sp>
      <p:sp>
        <p:nvSpPr>
          <p:cNvPr id="11" name="正方形/長方形 10">
            <a:extLst>
              <a:ext uri="{FF2B5EF4-FFF2-40B4-BE49-F238E27FC236}">
                <a16:creationId xmlns:a16="http://schemas.microsoft.com/office/drawing/2014/main" id="{E050F7F1-A54C-D13A-905C-31BB3BE6DC2E}"/>
              </a:ext>
            </a:extLst>
          </p:cNvPr>
          <p:cNvSpPr/>
          <p:nvPr/>
        </p:nvSpPr>
        <p:spPr>
          <a:xfrm>
            <a:off x="10218198" y="417249"/>
            <a:ext cx="1509203" cy="2681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r>
              <a:rPr lang="ja-JP" altLang="en-US" dirty="0">
                <a:latin typeface="ＭＳ Ｐゴシック" panose="020B0600070205080204" pitchFamily="50" charset="-128"/>
                <a:ea typeface="ＭＳ Ｐゴシック" panose="020B0600070205080204" pitchFamily="50" charset="-128"/>
              </a:rPr>
              <a:t>電話アプリ</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CEB10B53-C663-4F85-308D-96BDD124E001}"/>
              </a:ext>
            </a:extLst>
          </p:cNvPr>
          <p:cNvSpPr/>
          <p:nvPr/>
        </p:nvSpPr>
        <p:spPr>
          <a:xfrm>
            <a:off x="10324729" y="541537"/>
            <a:ext cx="1322774" cy="2086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電話</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織田信長</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小野妹子</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聖徳太子</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紫　式部</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6A33CFED-50F9-C048-E49A-881BFC59B6DA}"/>
              </a:ext>
            </a:extLst>
          </p:cNvPr>
          <p:cNvSpPr/>
          <p:nvPr/>
        </p:nvSpPr>
        <p:spPr>
          <a:xfrm>
            <a:off x="381740" y="3394553"/>
            <a:ext cx="1285135" cy="3068391"/>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2400" dirty="0">
                <a:latin typeface="ＭＳ Ｐゴシック" panose="020B0600070205080204" pitchFamily="50" charset="-128"/>
                <a:ea typeface="ＭＳ Ｐゴシック" panose="020B0600070205080204" pitchFamily="50" charset="-128"/>
              </a:rPr>
              <a:t>DNS</a:t>
            </a:r>
          </a:p>
          <a:p>
            <a:pPr algn="ctr"/>
            <a:r>
              <a:rPr kumimoji="1" lang="ja-JP" altLang="en-US" sz="2400" dirty="0">
                <a:latin typeface="ＭＳ Ｐゴシック" panose="020B0600070205080204" pitchFamily="50" charset="-128"/>
                <a:ea typeface="ＭＳ Ｐゴシック" panose="020B0600070205080204" pitchFamily="50" charset="-128"/>
              </a:rPr>
              <a:t>サーバ</a:t>
            </a:r>
            <a:endParaRPr kumimoji="1" lang="en-US" altLang="ja-JP" sz="2400" dirty="0">
              <a:latin typeface="ＭＳ Ｐゴシック" panose="020B0600070205080204" pitchFamily="50" charset="-128"/>
              <a:ea typeface="ＭＳ Ｐゴシック" panose="020B0600070205080204" pitchFamily="50" charset="-128"/>
            </a:endParaRPr>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17" name="正方形/長方形 16">
            <a:extLst>
              <a:ext uri="{FF2B5EF4-FFF2-40B4-BE49-F238E27FC236}">
                <a16:creationId xmlns:a16="http://schemas.microsoft.com/office/drawing/2014/main" id="{2C7613CC-CA6A-0A18-48D3-1193ED4AF81D}"/>
              </a:ext>
            </a:extLst>
          </p:cNvPr>
          <p:cNvSpPr/>
          <p:nvPr/>
        </p:nvSpPr>
        <p:spPr>
          <a:xfrm>
            <a:off x="829271" y="4394446"/>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02EE827-1B96-C3B4-87FF-44ED49D06D5E}"/>
              </a:ext>
            </a:extLst>
          </p:cNvPr>
          <p:cNvSpPr/>
          <p:nvPr/>
        </p:nvSpPr>
        <p:spPr>
          <a:xfrm>
            <a:off x="839628" y="4937464"/>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A8A1DD2-C18D-ECBB-3BC5-2EC126CC9BF4}"/>
              </a:ext>
            </a:extLst>
          </p:cNvPr>
          <p:cNvSpPr/>
          <p:nvPr/>
        </p:nvSpPr>
        <p:spPr>
          <a:xfrm>
            <a:off x="841108" y="5231907"/>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24DFEEF-DA09-AB99-CB81-17E400EF19C1}"/>
              </a:ext>
            </a:extLst>
          </p:cNvPr>
          <p:cNvSpPr/>
          <p:nvPr/>
        </p:nvSpPr>
        <p:spPr>
          <a:xfrm>
            <a:off x="842587" y="5490839"/>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69DCA25-F119-0F1C-2E33-3581870FB4DA}"/>
              </a:ext>
            </a:extLst>
          </p:cNvPr>
          <p:cNvSpPr/>
          <p:nvPr/>
        </p:nvSpPr>
        <p:spPr>
          <a:xfrm>
            <a:off x="822664" y="5776404"/>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3ED9130C-C4B2-599E-89D4-7A43C4811E6C}"/>
              </a:ext>
            </a:extLst>
          </p:cNvPr>
          <p:cNvSpPr/>
          <p:nvPr/>
        </p:nvSpPr>
        <p:spPr>
          <a:xfrm>
            <a:off x="841899" y="6044214"/>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994AC84-F66F-DFDC-E9D0-521D27399577}"/>
              </a:ext>
            </a:extLst>
          </p:cNvPr>
          <p:cNvSpPr/>
          <p:nvPr/>
        </p:nvSpPr>
        <p:spPr>
          <a:xfrm>
            <a:off x="837459" y="4672613"/>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2E72CD2E-DB70-01B6-0453-F37BDD80512D}"/>
              </a:ext>
            </a:extLst>
          </p:cNvPr>
          <p:cNvSpPr/>
          <p:nvPr/>
        </p:nvSpPr>
        <p:spPr>
          <a:xfrm>
            <a:off x="497149" y="4376691"/>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C20B968A-D2EF-00A0-3107-A74A2266D7B9}"/>
              </a:ext>
            </a:extLst>
          </p:cNvPr>
          <p:cNvSpPr/>
          <p:nvPr/>
        </p:nvSpPr>
        <p:spPr>
          <a:xfrm>
            <a:off x="498629" y="4662256"/>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261A34CC-B5BC-5BB8-0AC9-016AF714A4CF}"/>
              </a:ext>
            </a:extLst>
          </p:cNvPr>
          <p:cNvSpPr/>
          <p:nvPr/>
        </p:nvSpPr>
        <p:spPr>
          <a:xfrm>
            <a:off x="501690" y="4921189"/>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3980B288-3328-BF1B-E9EF-D4E447D1C987}"/>
              </a:ext>
            </a:extLst>
          </p:cNvPr>
          <p:cNvSpPr/>
          <p:nvPr/>
        </p:nvSpPr>
        <p:spPr>
          <a:xfrm>
            <a:off x="519344" y="5224509"/>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151C81F4-33BD-065F-DF17-32443001D9E5}"/>
              </a:ext>
            </a:extLst>
          </p:cNvPr>
          <p:cNvSpPr/>
          <p:nvPr/>
        </p:nvSpPr>
        <p:spPr>
          <a:xfrm>
            <a:off x="511946" y="5492318"/>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8B2CFD2C-DBDD-C45E-4D86-98D5D2A1ED10}"/>
              </a:ext>
            </a:extLst>
          </p:cNvPr>
          <p:cNvSpPr/>
          <p:nvPr/>
        </p:nvSpPr>
        <p:spPr>
          <a:xfrm>
            <a:off x="495670" y="5777883"/>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BBE72B8D-47F6-FEB7-3C10-C21857FC9C08}"/>
              </a:ext>
            </a:extLst>
          </p:cNvPr>
          <p:cNvSpPr/>
          <p:nvPr/>
        </p:nvSpPr>
        <p:spPr>
          <a:xfrm>
            <a:off x="497149" y="6063449"/>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6D46FD31-BA32-5831-F7E6-E813834E414E}"/>
              </a:ext>
            </a:extLst>
          </p:cNvPr>
          <p:cNvSpPr/>
          <p:nvPr/>
        </p:nvSpPr>
        <p:spPr>
          <a:xfrm>
            <a:off x="10568563" y="3356975"/>
            <a:ext cx="1343689" cy="31190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サーバ</a:t>
            </a:r>
            <a:endParaRPr kumimoji="1" lang="en-US" altLang="ja-JP" sz="2400" dirty="0">
              <a:latin typeface="ＭＳ Ｐゴシック" panose="020B0600070205080204" pitchFamily="50" charset="-128"/>
              <a:ea typeface="ＭＳ Ｐゴシック" panose="020B0600070205080204" pitchFamily="50" charset="-128"/>
            </a:endParaRPr>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33" name="正方形/長方形 32">
            <a:extLst>
              <a:ext uri="{FF2B5EF4-FFF2-40B4-BE49-F238E27FC236}">
                <a16:creationId xmlns:a16="http://schemas.microsoft.com/office/drawing/2014/main" id="{15EAA134-CDC2-2C05-3EE5-D9B775751689}"/>
              </a:ext>
            </a:extLst>
          </p:cNvPr>
          <p:cNvSpPr/>
          <p:nvPr/>
        </p:nvSpPr>
        <p:spPr>
          <a:xfrm>
            <a:off x="11016094" y="4407479"/>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F42376A6-D3E3-2C68-6CE9-37E8A2EC9634}"/>
              </a:ext>
            </a:extLst>
          </p:cNvPr>
          <p:cNvSpPr/>
          <p:nvPr/>
        </p:nvSpPr>
        <p:spPr>
          <a:xfrm>
            <a:off x="11026451" y="4950497"/>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EDA94647-BD07-18D4-5056-EA5BDEC129B2}"/>
              </a:ext>
            </a:extLst>
          </p:cNvPr>
          <p:cNvSpPr/>
          <p:nvPr/>
        </p:nvSpPr>
        <p:spPr>
          <a:xfrm>
            <a:off x="11040457" y="5244940"/>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664CDB9F-CF1C-F2E4-3C92-4A4CBB746DDA}"/>
              </a:ext>
            </a:extLst>
          </p:cNvPr>
          <p:cNvSpPr/>
          <p:nvPr/>
        </p:nvSpPr>
        <p:spPr>
          <a:xfrm>
            <a:off x="11016884" y="5503872"/>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394F36C-BFFD-54FC-31C3-F83CCE697C1E}"/>
              </a:ext>
            </a:extLst>
          </p:cNvPr>
          <p:cNvSpPr/>
          <p:nvPr/>
        </p:nvSpPr>
        <p:spPr>
          <a:xfrm>
            <a:off x="11022013" y="5789437"/>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404A9205-99F0-A755-7DB4-98FAB038A9A1}"/>
              </a:ext>
            </a:extLst>
          </p:cNvPr>
          <p:cNvSpPr/>
          <p:nvPr/>
        </p:nvSpPr>
        <p:spPr>
          <a:xfrm>
            <a:off x="11028722" y="6057247"/>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73251D96-8136-30F7-20DD-2C8D9F0FC233}"/>
              </a:ext>
            </a:extLst>
          </p:cNvPr>
          <p:cNvSpPr/>
          <p:nvPr/>
        </p:nvSpPr>
        <p:spPr>
          <a:xfrm>
            <a:off x="11024282" y="4685646"/>
            <a:ext cx="559294" cy="142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A7DE48-5AA4-BD83-AC82-6A84638E429B}"/>
              </a:ext>
            </a:extLst>
          </p:cNvPr>
          <p:cNvSpPr/>
          <p:nvPr/>
        </p:nvSpPr>
        <p:spPr>
          <a:xfrm>
            <a:off x="10683972" y="4389724"/>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1C9A5720-5555-8BDE-7174-BCC477312E48}"/>
              </a:ext>
            </a:extLst>
          </p:cNvPr>
          <p:cNvSpPr/>
          <p:nvPr/>
        </p:nvSpPr>
        <p:spPr>
          <a:xfrm>
            <a:off x="10685452" y="4675289"/>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75F61517-6AC6-E5F4-D673-C1AC58C4AC58}"/>
              </a:ext>
            </a:extLst>
          </p:cNvPr>
          <p:cNvSpPr/>
          <p:nvPr/>
        </p:nvSpPr>
        <p:spPr>
          <a:xfrm>
            <a:off x="10688513" y="4946748"/>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FD418221-3ED0-593C-CCC6-2DA21CA9FE5A}"/>
              </a:ext>
            </a:extLst>
          </p:cNvPr>
          <p:cNvSpPr/>
          <p:nvPr/>
        </p:nvSpPr>
        <p:spPr>
          <a:xfrm>
            <a:off x="10706167" y="5237542"/>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821253CD-C7EB-0369-87F4-4AD34C05F9A4}"/>
              </a:ext>
            </a:extLst>
          </p:cNvPr>
          <p:cNvSpPr/>
          <p:nvPr/>
        </p:nvSpPr>
        <p:spPr>
          <a:xfrm>
            <a:off x="10698769" y="5505351"/>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BD8BF7CC-EFBD-78F2-7479-987D9DD7F5C7}"/>
              </a:ext>
            </a:extLst>
          </p:cNvPr>
          <p:cNvSpPr/>
          <p:nvPr/>
        </p:nvSpPr>
        <p:spPr>
          <a:xfrm>
            <a:off x="10682493" y="5790916"/>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77B15575-78F7-8D9A-A25E-AC8FAB525BD6}"/>
              </a:ext>
            </a:extLst>
          </p:cNvPr>
          <p:cNvSpPr/>
          <p:nvPr/>
        </p:nvSpPr>
        <p:spPr>
          <a:xfrm>
            <a:off x="10683972" y="6076482"/>
            <a:ext cx="142043" cy="168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B612D7CB-5BBE-9B31-4431-AC8DA2746ACC}"/>
              </a:ext>
            </a:extLst>
          </p:cNvPr>
          <p:cNvSpPr/>
          <p:nvPr/>
        </p:nvSpPr>
        <p:spPr>
          <a:xfrm>
            <a:off x="4953740" y="4600575"/>
            <a:ext cx="1127464" cy="13563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r>
              <a:rPr lang="en-US" altLang="ja-JP" dirty="0">
                <a:latin typeface="ＭＳ Ｐゴシック" panose="020B0600070205080204" pitchFamily="50" charset="-128"/>
                <a:ea typeface="ＭＳ Ｐゴシック" panose="020B0600070205080204" pitchFamily="50" charset="-128"/>
              </a:rPr>
              <a:t>PC</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8" name="楕円 47">
            <a:extLst>
              <a:ext uri="{FF2B5EF4-FFF2-40B4-BE49-F238E27FC236}">
                <a16:creationId xmlns:a16="http://schemas.microsoft.com/office/drawing/2014/main" id="{215B24B4-51A2-E306-3DF4-9342ED4C0233}"/>
              </a:ext>
            </a:extLst>
          </p:cNvPr>
          <p:cNvSpPr/>
          <p:nvPr/>
        </p:nvSpPr>
        <p:spPr>
          <a:xfrm>
            <a:off x="10537794" y="843379"/>
            <a:ext cx="923278" cy="2308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CE943F0A-6D62-4262-FA3F-3C6A0F2C271F}"/>
              </a:ext>
            </a:extLst>
          </p:cNvPr>
          <p:cNvSpPr/>
          <p:nvPr/>
        </p:nvSpPr>
        <p:spPr>
          <a:xfrm>
            <a:off x="5029200" y="4695825"/>
            <a:ext cx="962025"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69ACFA77-AEC2-AA70-DF72-68C6AEC04EFE}"/>
              </a:ext>
            </a:extLst>
          </p:cNvPr>
          <p:cNvCxnSpPr/>
          <p:nvPr/>
        </p:nvCxnSpPr>
        <p:spPr>
          <a:xfrm>
            <a:off x="4953000" y="5467350"/>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BEE91C16-2EB8-72B6-C6E6-F70409F0E8F0}"/>
              </a:ext>
            </a:extLst>
          </p:cNvPr>
          <p:cNvCxnSpPr/>
          <p:nvPr/>
        </p:nvCxnSpPr>
        <p:spPr>
          <a:xfrm>
            <a:off x="4943475" y="5905500"/>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8D9C1187-3794-41C7-8286-373A36A5BC1C}"/>
              </a:ext>
            </a:extLst>
          </p:cNvPr>
          <p:cNvSpPr/>
          <p:nvPr/>
        </p:nvSpPr>
        <p:spPr>
          <a:xfrm>
            <a:off x="4953740" y="3048000"/>
            <a:ext cx="1127464" cy="14515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56" name="正方形/長方形 55">
            <a:extLst>
              <a:ext uri="{FF2B5EF4-FFF2-40B4-BE49-F238E27FC236}">
                <a16:creationId xmlns:a16="http://schemas.microsoft.com/office/drawing/2014/main" id="{C2AC5DBF-3847-F509-1772-0C4430082FAD}"/>
              </a:ext>
            </a:extLst>
          </p:cNvPr>
          <p:cNvSpPr/>
          <p:nvPr/>
        </p:nvSpPr>
        <p:spPr>
          <a:xfrm>
            <a:off x="5038725" y="3133725"/>
            <a:ext cx="971550" cy="1200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各種デバイス</a:t>
            </a:r>
          </a:p>
        </p:txBody>
      </p:sp>
      <p:sp>
        <p:nvSpPr>
          <p:cNvPr id="57" name="矢印: 左 56">
            <a:extLst>
              <a:ext uri="{FF2B5EF4-FFF2-40B4-BE49-F238E27FC236}">
                <a16:creationId xmlns:a16="http://schemas.microsoft.com/office/drawing/2014/main" id="{07044A82-D9C5-C39E-3D19-ECC17F9341C5}"/>
              </a:ext>
            </a:extLst>
          </p:cNvPr>
          <p:cNvSpPr/>
          <p:nvPr/>
        </p:nvSpPr>
        <p:spPr>
          <a:xfrm>
            <a:off x="1828799" y="3544865"/>
            <a:ext cx="2906038" cy="1415441"/>
          </a:xfrm>
          <a:prstGeom prst="leftArrow">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②</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IP</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問合せ</a:t>
            </a:r>
          </a:p>
        </p:txBody>
      </p:sp>
      <p:sp>
        <p:nvSpPr>
          <p:cNvPr id="58" name="矢印: 右 57">
            <a:extLst>
              <a:ext uri="{FF2B5EF4-FFF2-40B4-BE49-F238E27FC236}">
                <a16:creationId xmlns:a16="http://schemas.microsoft.com/office/drawing/2014/main" id="{2ADD99D0-F585-87D0-70BA-1A582C3DCF3D}"/>
              </a:ext>
            </a:extLst>
          </p:cNvPr>
          <p:cNvSpPr/>
          <p:nvPr/>
        </p:nvSpPr>
        <p:spPr>
          <a:xfrm>
            <a:off x="1903956" y="4935255"/>
            <a:ext cx="2880986" cy="1415441"/>
          </a:xfrm>
          <a:prstGeom prst="rightArrow">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③</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IP</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取得</a:t>
            </a:r>
          </a:p>
        </p:txBody>
      </p:sp>
      <p:sp>
        <p:nvSpPr>
          <p:cNvPr id="59" name="矢印: 右 58">
            <a:extLst>
              <a:ext uri="{FF2B5EF4-FFF2-40B4-BE49-F238E27FC236}">
                <a16:creationId xmlns:a16="http://schemas.microsoft.com/office/drawing/2014/main" id="{E8398BAE-DE21-F59C-254C-55E8D4EDD470}"/>
              </a:ext>
            </a:extLst>
          </p:cNvPr>
          <p:cNvSpPr/>
          <p:nvPr/>
        </p:nvSpPr>
        <p:spPr>
          <a:xfrm>
            <a:off x="6440465" y="3484324"/>
            <a:ext cx="3931085" cy="1415441"/>
          </a:xfrm>
          <a:prstGeom prst="rightArrow">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④</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Web</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サーバにリクエストパケット</a:t>
            </a:r>
          </a:p>
        </p:txBody>
      </p:sp>
      <p:sp>
        <p:nvSpPr>
          <p:cNvPr id="60" name="矢印: 左 59">
            <a:extLst>
              <a:ext uri="{FF2B5EF4-FFF2-40B4-BE49-F238E27FC236}">
                <a16:creationId xmlns:a16="http://schemas.microsoft.com/office/drawing/2014/main" id="{1C1E7285-8240-0883-4E51-5CF6C301A897}"/>
              </a:ext>
            </a:extLst>
          </p:cNvPr>
          <p:cNvSpPr/>
          <p:nvPr/>
        </p:nvSpPr>
        <p:spPr>
          <a:xfrm>
            <a:off x="6415413" y="4862186"/>
            <a:ext cx="3931086" cy="1415441"/>
          </a:xfrm>
          <a:prstGeom prst="leftArrow">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⑤</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Web</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サーバから応答</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パケット</a:t>
            </a:r>
          </a:p>
        </p:txBody>
      </p:sp>
    </p:spTree>
    <p:custDataLst>
      <p:tags r:id="rId1"/>
    </p:custDataLst>
    <p:extLst>
      <p:ext uri="{BB962C8B-B14F-4D97-AF65-F5344CB8AC3E}">
        <p14:creationId xmlns:p14="http://schemas.microsoft.com/office/powerpoint/2010/main" val="2289010134"/>
      </p:ext>
    </p:extLst>
  </p:cSld>
  <p:clrMapOvr>
    <a:masterClrMapping/>
  </p:clrMapOvr>
  <mc:AlternateContent xmlns:mc="http://schemas.openxmlformats.org/markup-compatibility/2006" xmlns:p14="http://schemas.microsoft.com/office/powerpoint/2010/main">
    <mc:Choice Requires="p14">
      <p:transition spd="slow" p14:dur="2000" advTm="174149"/>
    </mc:Choice>
    <mc:Fallback xmlns="">
      <p:transition spd="slow" advTm="1741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3" grpId="0" animBg="1"/>
      <p:bldP spid="15"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5" grpId="0" animBg="1"/>
      <p:bldP spid="56" grpId="0" animBg="1"/>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75E04F-B8C1-4DAC-81CE-9353878B9ADF}"/>
              </a:ext>
            </a:extLst>
          </p:cNvPr>
          <p:cNvSpPr>
            <a:spLocks noGrp="1"/>
          </p:cNvSpPr>
          <p:nvPr>
            <p:ph type="title"/>
          </p:nvPr>
        </p:nvSpPr>
        <p:spPr>
          <a:xfrm>
            <a:off x="504825" y="127001"/>
            <a:ext cx="10515600" cy="722530"/>
          </a:xfrm>
        </p:spPr>
        <p:txBody>
          <a:bodyPr>
            <a:normAutofit/>
          </a:bodyPr>
          <a:lstStyle/>
          <a:p>
            <a:r>
              <a:rPr kumimoji="1" lang="en-US" altLang="ja-JP" sz="2800" dirty="0">
                <a:latin typeface="ＭＳ Ｐゴシック" panose="020B0600070205080204" pitchFamily="50" charset="-128"/>
                <a:ea typeface="ＭＳ Ｐゴシック" panose="020B0600070205080204" pitchFamily="50" charset="-128"/>
              </a:rPr>
              <a:t>2-1-11</a:t>
            </a:r>
            <a:r>
              <a:rPr kumimoji="1" lang="ja-JP" altLang="en-US" sz="2800" dirty="0">
                <a:latin typeface="ＭＳ Ｐゴシック" panose="020B0600070205080204" pitchFamily="50" charset="-128"/>
                <a:ea typeface="ＭＳ Ｐゴシック" panose="020B0600070205080204" pitchFamily="50" charset="-128"/>
              </a:rPr>
              <a:t>　ＷＷＷのしくみとＵＲＬ</a:t>
            </a:r>
          </a:p>
        </p:txBody>
      </p:sp>
      <p:sp>
        <p:nvSpPr>
          <p:cNvPr id="3" name="コンテンツ プレースホルダー 2">
            <a:extLst>
              <a:ext uri="{FF2B5EF4-FFF2-40B4-BE49-F238E27FC236}">
                <a16:creationId xmlns:a16="http://schemas.microsoft.com/office/drawing/2014/main" id="{D21F4C7B-C2C3-4A4F-86D5-D301E83C6C0D}"/>
              </a:ext>
            </a:extLst>
          </p:cNvPr>
          <p:cNvSpPr>
            <a:spLocks noGrp="1"/>
          </p:cNvSpPr>
          <p:nvPr>
            <p:ph idx="1"/>
          </p:nvPr>
        </p:nvSpPr>
        <p:spPr>
          <a:xfrm>
            <a:off x="247650" y="830481"/>
            <a:ext cx="11772900" cy="5491274"/>
          </a:xfrm>
        </p:spPr>
        <p:txBody>
          <a:bodyPr>
            <a:normAutofit/>
          </a:bodyPr>
          <a:lstStyle/>
          <a:p>
            <a:r>
              <a:rPr kumimoji="1" lang="ja-JP" altLang="en-US" sz="2400" dirty="0">
                <a:latin typeface="ＭＳ Ｐゴシック" panose="020B0600070205080204" pitchFamily="50" charset="-128"/>
                <a:ea typeface="ＭＳ Ｐゴシック" panose="020B0600070205080204" pitchFamily="50" charset="-128"/>
              </a:rPr>
              <a:t>インターネットのサービス➡ </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World Wide Web</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や電子メールなどがある</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ページ</a:t>
            </a:r>
            <a:r>
              <a:rPr lang="ja-JP" altLang="en-US" sz="2400" dirty="0">
                <a:latin typeface="ＭＳ Ｐゴシック" panose="020B0600070205080204" pitchFamily="50" charset="-128"/>
                <a:ea typeface="ＭＳ Ｐゴシック" panose="020B0600070205080204" pitchFamily="50" charset="-128"/>
              </a:rPr>
              <a:t>のサービス</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Hyper Text Transfer Protocol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が使われている。</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ページ➡他の</a:t>
            </a:r>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ページや動画・画像・音声などのデータへの関連付け</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を可能とし、ハイパーテキスト形式で、</a:t>
            </a:r>
            <a:r>
              <a:rPr kumimoji="1" lang="en-US" altLang="ja-JP" sz="2400" b="1" u="sng" dirty="0">
                <a:solidFill>
                  <a:srgbClr val="FF0000"/>
                </a:solidFill>
                <a:latin typeface="ＭＳ Ｐゴシック" panose="020B0600070205080204" pitchFamily="50" charset="-128"/>
                <a:ea typeface="ＭＳ Ｐゴシック" panose="020B0600070205080204" pitchFamily="50" charset="-128"/>
              </a:rPr>
              <a:t>Hyper Text Markup Language(</a:t>
            </a:r>
            <a:r>
              <a:rPr kumimoji="1" lang="ja-JP" altLang="en-US" sz="2400" b="1" u="sng"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言語を使用</a:t>
            </a:r>
          </a:p>
          <a:p>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ページは</a:t>
            </a:r>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サーバ上に置かれており、閲覧に使う応用ソフトは </a:t>
            </a:r>
            <a:r>
              <a:rPr kumimoji="1" lang="en-US" altLang="ja-JP" sz="2400" dirty="0">
                <a:latin typeface="ＭＳ Ｐゴシック" panose="020B0600070205080204" pitchFamily="50" charset="-128"/>
                <a:ea typeface="ＭＳ Ｐゴシック" panose="020B0600070205080204" pitchFamily="50" charset="-128"/>
              </a:rPr>
              <a:t>browser (</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を利用する。ブラウザでは、 </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Uniform Resource Locator</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で　</a:t>
            </a:r>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ページの場所を指定する。例：</a:t>
            </a:r>
            <a:r>
              <a:rPr kumimoji="1" lang="en-US" altLang="ja-JP" sz="2400" dirty="0">
                <a:latin typeface="ＭＳ Ｐゴシック" panose="020B0600070205080204" pitchFamily="50" charset="-128"/>
                <a:ea typeface="ＭＳ Ｐゴシック" panose="020B0600070205080204" pitchFamily="50" charset="-128"/>
              </a:rPr>
              <a:t>http://www.kantei.go.jp</a:t>
            </a:r>
          </a:p>
          <a:p>
            <a:r>
              <a:rPr kumimoji="1" lang="en-US" altLang="ja-JP" sz="2400" dirty="0">
                <a:latin typeface="ＭＳ Ｐゴシック" panose="020B0600070205080204" pitchFamily="50" charset="-128"/>
                <a:ea typeface="ＭＳ Ｐゴシック" panose="020B0600070205080204" pitchFamily="50" charset="-128"/>
              </a:rPr>
              <a:t>1</a:t>
            </a:r>
            <a:r>
              <a:rPr kumimoji="1" lang="ja-JP" altLang="en-US" sz="2400" dirty="0">
                <a:latin typeface="ＭＳ Ｐゴシック" panose="020B0600070205080204" pitchFamily="50" charset="-128"/>
                <a:ea typeface="ＭＳ Ｐゴシック" panose="020B0600070205080204" pitchFamily="50" charset="-128"/>
              </a:rPr>
              <a:t>つのまとまりをもった</a:t>
            </a:r>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ページの集まり➡</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、その入口にあたるページを、トップページという。</a:t>
            </a:r>
          </a:p>
          <a:p>
            <a:r>
              <a:rPr kumimoji="1" lang="ja-JP" altLang="en-US" sz="2400" dirty="0">
                <a:latin typeface="ＭＳ Ｐゴシック" panose="020B0600070205080204" pitchFamily="50" charset="-128"/>
                <a:ea typeface="ＭＳ Ｐゴシック" panose="020B0600070205080204" pitchFamily="50" charset="-128"/>
              </a:rPr>
              <a:t>インターネット上の</a:t>
            </a:r>
            <a:r>
              <a:rPr kumimoji="1" lang="en-US" altLang="ja-JP" sz="2400" dirty="0">
                <a:latin typeface="ＭＳ Ｐゴシック" panose="020B0600070205080204" pitchFamily="50" charset="-128"/>
                <a:ea typeface="ＭＳ Ｐゴシック" panose="020B0600070205080204" pitchFamily="50" charset="-128"/>
              </a:rPr>
              <a:t>HTML</a:t>
            </a:r>
            <a:r>
              <a:rPr kumimoji="1" lang="ja-JP" altLang="en-US" sz="2400" dirty="0">
                <a:latin typeface="ＭＳ Ｐゴシック" panose="020B0600070205080204" pitchFamily="50" charset="-128"/>
                <a:ea typeface="ＭＳ Ｐゴシック" panose="020B0600070205080204" pitchFamily="50" charset="-128"/>
              </a:rPr>
              <a:t>で公開されるテキストデータを「多くのメディア」で</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「ホームページ」</a:t>
            </a:r>
            <a:r>
              <a:rPr kumimoji="1" lang="ja-JP" altLang="en-US" sz="2400" dirty="0">
                <a:latin typeface="ＭＳ Ｐゴシック" panose="020B0600070205080204" pitchFamily="50" charset="-128"/>
                <a:ea typeface="ＭＳ Ｐゴシック" panose="020B0600070205080204" pitchFamily="50" charset="-128"/>
              </a:rPr>
              <a:t>と表現するが、これは誤りである。</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ホームページ</a:t>
            </a:r>
            <a:r>
              <a:rPr kumimoji="1" lang="ja-JP" altLang="en-US" sz="2400" dirty="0">
                <a:latin typeface="ＭＳ Ｐゴシック" panose="020B0600070205080204" pitchFamily="50" charset="-128"/>
                <a:ea typeface="ＭＳ Ｐゴシック" panose="020B0600070205080204" pitchFamily="50" charset="-128"/>
              </a:rPr>
              <a:t>とは</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ブラウザで最初に開かれるページのことであり、ユーザが任意に設定する</a:t>
            </a:r>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Web </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ページ</a:t>
            </a:r>
            <a:r>
              <a:rPr kumimoji="1" lang="ja-JP" altLang="en-US" sz="2400" dirty="0">
                <a:latin typeface="ＭＳ Ｐゴシック" panose="020B0600070205080204" pitchFamily="50" charset="-128"/>
                <a:ea typeface="ＭＳ Ｐゴシック" panose="020B0600070205080204" pitchFamily="50" charset="-128"/>
              </a:rPr>
              <a:t>のこと</a:t>
            </a:r>
          </a:p>
          <a:p>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CD45B268-3704-45E0-B86A-70B96FAC97AC}"/>
              </a:ext>
            </a:extLst>
          </p:cNvPr>
          <p:cNvSpPr txBox="1"/>
          <p:nvPr/>
        </p:nvSpPr>
        <p:spPr>
          <a:xfrm>
            <a:off x="6325096" y="794280"/>
            <a:ext cx="1323638" cy="461665"/>
          </a:xfrm>
          <a:prstGeom prst="rect">
            <a:avLst/>
          </a:prstGeom>
          <a:noFill/>
        </p:spPr>
        <p:txBody>
          <a:bodyPr wrap="square">
            <a:spAutoFit/>
          </a:bodyPr>
          <a:lstStyle/>
          <a:p>
            <a:pPr algn="just"/>
            <a:r>
              <a:rPr lang="en-US" altLang="ja-JP"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WWW</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58AD8EAB-C36B-4614-AD57-5B16B0CBCAFD}"/>
              </a:ext>
            </a:extLst>
          </p:cNvPr>
          <p:cNvSpPr txBox="1"/>
          <p:nvPr/>
        </p:nvSpPr>
        <p:spPr>
          <a:xfrm>
            <a:off x="7791862" y="1248211"/>
            <a:ext cx="1707246" cy="461665"/>
          </a:xfrm>
          <a:prstGeom prst="rect">
            <a:avLst/>
          </a:prstGeom>
          <a:noFill/>
        </p:spPr>
        <p:txBody>
          <a:bodyPr wrap="square">
            <a:spAutoFit/>
          </a:bodyPr>
          <a:lstStyle/>
          <a:p>
            <a:pPr algn="just"/>
            <a:r>
              <a:rPr lang="en-US" altLang="ja-JP"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http , https</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73611962-02F5-4360-9E52-60146E05E363}"/>
              </a:ext>
            </a:extLst>
          </p:cNvPr>
          <p:cNvSpPr txBox="1"/>
          <p:nvPr/>
        </p:nvSpPr>
        <p:spPr>
          <a:xfrm>
            <a:off x="2028825" y="2403170"/>
            <a:ext cx="1323638" cy="461665"/>
          </a:xfrm>
          <a:prstGeom prst="rect">
            <a:avLst/>
          </a:prstGeom>
          <a:noFill/>
        </p:spPr>
        <p:txBody>
          <a:bodyPr wrap="square">
            <a:spAutoFit/>
          </a:bodyPr>
          <a:lstStyle/>
          <a:p>
            <a:pPr algn="just"/>
            <a:r>
              <a:rPr lang="en-US" altLang="ja-JP"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HTML</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6662D71F-BC9A-4B91-9192-ADFB45B1BA75}"/>
              </a:ext>
            </a:extLst>
          </p:cNvPr>
          <p:cNvSpPr txBox="1"/>
          <p:nvPr/>
        </p:nvSpPr>
        <p:spPr>
          <a:xfrm>
            <a:off x="10455202" y="2814829"/>
            <a:ext cx="1622498" cy="461665"/>
          </a:xfrm>
          <a:prstGeom prst="rect">
            <a:avLst/>
          </a:prstGeom>
          <a:noFill/>
        </p:spPr>
        <p:txBody>
          <a:bodyPr wrap="square">
            <a:spAutoFit/>
          </a:bodyPr>
          <a:lstStyle/>
          <a:p>
            <a:pPr algn="just"/>
            <a:r>
              <a:rPr lang="ja-JP" altLang="en-US"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ブラウザ</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DA3CCEB-023C-47A3-B497-ED15A4CE1341}"/>
              </a:ext>
            </a:extLst>
          </p:cNvPr>
          <p:cNvSpPr txBox="1"/>
          <p:nvPr/>
        </p:nvSpPr>
        <p:spPr>
          <a:xfrm>
            <a:off x="7685304" y="3136393"/>
            <a:ext cx="933730" cy="461665"/>
          </a:xfrm>
          <a:prstGeom prst="rect">
            <a:avLst/>
          </a:prstGeom>
          <a:noFill/>
        </p:spPr>
        <p:txBody>
          <a:bodyPr wrap="square">
            <a:spAutoFit/>
          </a:bodyPr>
          <a:lstStyle/>
          <a:p>
            <a:pPr algn="just"/>
            <a:r>
              <a:rPr lang="en-US" altLang="ja-JP"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URL</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0B3B3EED-B3D8-478A-8297-0858C42B621F}"/>
              </a:ext>
            </a:extLst>
          </p:cNvPr>
          <p:cNvSpPr txBox="1"/>
          <p:nvPr/>
        </p:nvSpPr>
        <p:spPr>
          <a:xfrm>
            <a:off x="6257340" y="3925780"/>
            <a:ext cx="2195714" cy="461665"/>
          </a:xfrm>
          <a:prstGeom prst="rect">
            <a:avLst/>
          </a:prstGeom>
          <a:noFill/>
        </p:spPr>
        <p:txBody>
          <a:bodyPr wrap="square">
            <a:spAutoFit/>
          </a:bodyPr>
          <a:lstStyle/>
          <a:p>
            <a:pPr algn="just"/>
            <a:r>
              <a:rPr lang="en-US" altLang="ja-JP"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Web</a:t>
            </a:r>
            <a:r>
              <a:rPr lang="ja-JP" altLang="en-US"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サイト</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450775C9-3878-4372-A0A0-383363495A43}"/>
              </a:ext>
            </a:extLst>
          </p:cNvPr>
          <p:cNvSpPr txBox="1"/>
          <p:nvPr/>
        </p:nvSpPr>
        <p:spPr>
          <a:xfrm>
            <a:off x="704992" y="2041698"/>
            <a:ext cx="2355272" cy="461665"/>
          </a:xfrm>
          <a:prstGeom prst="rect">
            <a:avLst/>
          </a:prstGeom>
          <a:noFill/>
        </p:spPr>
        <p:txBody>
          <a:bodyPr wrap="square">
            <a:spAutoFit/>
          </a:bodyPr>
          <a:lstStyle/>
          <a:p>
            <a:pPr algn="just"/>
            <a:r>
              <a:rPr lang="ja-JP" altLang="en-US"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ハイパーリンク</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custDataLst>
      <p:tags r:id="rId1"/>
    </p:custDataLst>
    <p:extLst>
      <p:ext uri="{BB962C8B-B14F-4D97-AF65-F5344CB8AC3E}">
        <p14:creationId xmlns:p14="http://schemas.microsoft.com/office/powerpoint/2010/main" val="2045285245"/>
      </p:ext>
    </p:extLst>
  </p:cSld>
  <p:clrMapOvr>
    <a:masterClrMapping/>
  </p:clrMapOvr>
  <mc:AlternateContent xmlns:mc="http://schemas.openxmlformats.org/markup-compatibility/2006" xmlns:p14="http://schemas.microsoft.com/office/powerpoint/2010/main">
    <mc:Choice Requires="p14">
      <p:transition spd="slow" p14:dur="2000" advTm="125244"/>
    </mc:Choice>
    <mc:Fallback xmlns="">
      <p:transition spd="slow" advTm="1252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7F3B67D-9C00-5A15-86E4-2704CF26307D}"/>
              </a:ext>
            </a:extLst>
          </p:cNvPr>
          <p:cNvSpPr txBox="1">
            <a:spLocks/>
          </p:cNvSpPr>
          <p:nvPr/>
        </p:nvSpPr>
        <p:spPr>
          <a:xfrm>
            <a:off x="946304" y="333374"/>
            <a:ext cx="9144000" cy="6941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ＭＳ Ｐゴシック" panose="020B0600070205080204" pitchFamily="50" charset="-128"/>
                <a:ea typeface="ＭＳ Ｐゴシック" panose="020B0600070205080204" pitchFamily="50" charset="-128"/>
              </a:rPr>
              <a:t>情報</a:t>
            </a:r>
            <a:r>
              <a:rPr lang="en-US" altLang="ja-JP" sz="3200" dirty="0">
                <a:latin typeface="ＭＳ Ｐゴシック" panose="020B0600070205080204" pitchFamily="50" charset="-128"/>
                <a:ea typeface="ＭＳ Ｐゴシック" panose="020B0600070205080204" pitchFamily="50" charset="-128"/>
              </a:rPr>
              <a:t>Ⅰ</a:t>
            </a:r>
            <a:endParaRPr lang="ja-JP" altLang="en-US" sz="3200" dirty="0"/>
          </a:p>
        </p:txBody>
      </p:sp>
      <p:sp>
        <p:nvSpPr>
          <p:cNvPr id="6" name="テキスト ボックス 5">
            <a:extLst>
              <a:ext uri="{FF2B5EF4-FFF2-40B4-BE49-F238E27FC236}">
                <a16:creationId xmlns:a16="http://schemas.microsoft.com/office/drawing/2014/main" id="{E839229C-815B-C4F2-D108-3DF8BF8447DE}"/>
              </a:ext>
            </a:extLst>
          </p:cNvPr>
          <p:cNvSpPr txBox="1"/>
          <p:nvPr/>
        </p:nvSpPr>
        <p:spPr>
          <a:xfrm>
            <a:off x="1832775" y="946547"/>
            <a:ext cx="9444825" cy="5632311"/>
          </a:xfrm>
          <a:prstGeom prst="rect">
            <a:avLst/>
          </a:prstGeom>
          <a:noFill/>
        </p:spPr>
        <p:txBody>
          <a:bodyPr wrap="square" rtlCol="0">
            <a:spAutoFit/>
          </a:bodyPr>
          <a:lstStyle/>
          <a:p>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2-1</a:t>
            </a:r>
            <a:r>
              <a:rPr kumimoji="1" lang="ja-JP" altLang="en-US" sz="2400" dirty="0">
                <a:solidFill>
                  <a:schemeClr val="bg1">
                    <a:lumMod val="65000"/>
                  </a:schemeClr>
                </a:solidFill>
                <a:latin typeface="ＭＳ Ｐゴシック" panose="020B0600070205080204" pitchFamily="50" charset="-128"/>
                <a:ea typeface="ＭＳ Ｐゴシック" panose="020B0600070205080204" pitchFamily="50" charset="-128"/>
              </a:rPr>
              <a:t>　　   ネットワークの仕組み</a:t>
            </a:r>
            <a:endPar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endParaRPr>
          </a:p>
          <a:p>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2-1-1</a:t>
            </a:r>
            <a:r>
              <a:rPr kumimoji="1" lang="ja-JP" altLang="en-US" sz="2400" dirty="0">
                <a:solidFill>
                  <a:schemeClr val="bg1">
                    <a:lumMod val="65000"/>
                  </a:schemeClr>
                </a:solidFill>
                <a:latin typeface="ＭＳ Ｐゴシック" panose="020B0600070205080204" pitchFamily="50" charset="-128"/>
                <a:ea typeface="ＭＳ Ｐゴシック" panose="020B0600070205080204" pitchFamily="50" charset="-128"/>
              </a:rPr>
              <a:t>　  コンピュータを使った通信</a:t>
            </a:r>
            <a:endParaRPr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2-1-2</a:t>
            </a:r>
            <a:r>
              <a:rPr lang="ja-JP"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通信方式による分類</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dirty="0">
                <a:solidFill>
                  <a:schemeClr val="bg1">
                    <a:lumMod val="65000"/>
                  </a:schemeClr>
                </a:solidFill>
                <a:latin typeface="ＭＳ Ｐゴシック" panose="020B0600070205080204" pitchFamily="50" charset="-128"/>
                <a:ea typeface="ＭＳ Ｐゴシック" panose="020B0600070205080204" pitchFamily="50" charset="-128"/>
                <a:cs typeface="Times New Roman" panose="02020603050405020304" pitchFamily="18" charset="0"/>
              </a:rPr>
              <a:t>回線交換方式</a:t>
            </a:r>
            <a:endParaRPr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2-1-3</a:t>
            </a:r>
            <a:r>
              <a:rPr lang="ja-JP"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通信方式による分類</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パケット</a:t>
            </a:r>
            <a:r>
              <a:rPr lang="ja-JP" altLang="ja-JP" sz="24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交換方式</a:t>
            </a:r>
            <a:endParaRPr lang="en-US" altLang="ja-JP" sz="24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2-1-4</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クライアント・サーバ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client server system</a:t>
            </a: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2-1-5</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ピアツーピア　</a:t>
            </a:r>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 peer</a:t>
            </a:r>
            <a:r>
              <a:rPr kumimoji="1" lang="ja-JP" altLang="en-US" sz="2400" dirty="0">
                <a:solidFill>
                  <a:schemeClr val="bg1">
                    <a:lumMod val="65000"/>
                  </a:schemeClr>
                </a:solidFill>
                <a:latin typeface="ＭＳ Ｐゴシック" panose="020B0600070205080204" pitchFamily="50" charset="-128"/>
                <a:ea typeface="ＭＳ Ｐゴシック" panose="020B0600070205080204" pitchFamily="50" charset="-128"/>
              </a:rPr>
              <a:t> </a:t>
            </a:r>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to</a:t>
            </a:r>
            <a:r>
              <a:rPr kumimoji="1" lang="ja-JP" altLang="en-US" sz="2400" dirty="0">
                <a:solidFill>
                  <a:schemeClr val="bg1">
                    <a:lumMod val="65000"/>
                  </a:schemeClr>
                </a:solidFill>
                <a:latin typeface="ＭＳ Ｐゴシック" panose="020B0600070205080204" pitchFamily="50" charset="-128"/>
                <a:ea typeface="ＭＳ Ｐゴシック" panose="020B0600070205080204" pitchFamily="50" charset="-128"/>
              </a:rPr>
              <a:t> </a:t>
            </a:r>
            <a:r>
              <a:rPr kumimoji="1" lang="en-US" altLang="ja-JP" sz="2400" dirty="0">
                <a:solidFill>
                  <a:schemeClr val="bg1">
                    <a:lumMod val="65000"/>
                  </a:schemeClr>
                </a:solidFill>
                <a:latin typeface="ＭＳ Ｐゴシック" panose="020B0600070205080204" pitchFamily="50" charset="-128"/>
                <a:ea typeface="ＭＳ Ｐゴシック" panose="020B0600070205080204" pitchFamily="50" charset="-128"/>
              </a:rPr>
              <a:t>peer </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P2P</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2-1-6</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プロトコル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Protocol </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情報通信の取り決め</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2-1-7</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TCP/IP</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Transmission Control Protocol/Internet Protocol</a:t>
            </a: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2-1-8</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IP</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Internet Protocol </a:t>
            </a: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2-1-9</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ドメイン名</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2-1-10</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ドメインネームシステム　</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Domain Name System</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DNS</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2-1-11</a:t>
            </a:r>
            <a:r>
              <a:rPr lang="ja-JP" altLang="en-US"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ＷＷＷのしくみとＵＲＬ</a:t>
            </a:r>
            <a:endParaRPr lang="en-US" altLang="ja-JP" sz="2400" kern="100" dirty="0">
              <a:solidFill>
                <a:schemeClr val="bg1">
                  <a:lumMod val="65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2-1-12</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電子メール</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2-1-13</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ルーティング</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2-1-14</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ファイアウォールの役割例</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17170171"/>
      </p:ext>
    </p:extLst>
  </p:cSld>
  <p:clrMapOvr>
    <a:masterClrMapping/>
  </p:clrMapOvr>
  <mc:AlternateContent xmlns:mc="http://schemas.openxmlformats.org/markup-compatibility/2006" xmlns:p14="http://schemas.microsoft.com/office/powerpoint/2010/main">
    <mc:Choice Requires="p14">
      <p:transition spd="slow" p14:dur="2000" advTm="12018"/>
    </mc:Choice>
    <mc:Fallback xmlns="">
      <p:transition spd="slow" advTm="1201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B72B6E-2A43-480B-A317-9359A95361E4}"/>
              </a:ext>
            </a:extLst>
          </p:cNvPr>
          <p:cNvSpPr>
            <a:spLocks noGrp="1"/>
          </p:cNvSpPr>
          <p:nvPr>
            <p:ph type="title"/>
          </p:nvPr>
        </p:nvSpPr>
        <p:spPr>
          <a:xfrm>
            <a:off x="438150" y="346076"/>
            <a:ext cx="10515600" cy="385646"/>
          </a:xfrm>
        </p:spPr>
        <p:txBody>
          <a:bodyPr>
            <a:noAutofit/>
          </a:bodyPr>
          <a:lstStyle/>
          <a:p>
            <a:r>
              <a:rPr kumimoji="1" lang="en-US" altLang="ja-JP" sz="2800" dirty="0">
                <a:latin typeface="ＭＳ Ｐゴシック" panose="020B0600070205080204" pitchFamily="50" charset="-128"/>
                <a:ea typeface="ＭＳ Ｐゴシック" panose="020B0600070205080204" pitchFamily="50" charset="-128"/>
              </a:rPr>
              <a:t>2-1-12</a:t>
            </a:r>
            <a:r>
              <a:rPr kumimoji="1" lang="ja-JP" altLang="en-US" sz="2800" dirty="0">
                <a:latin typeface="ＭＳ Ｐゴシック" panose="020B0600070205080204" pitchFamily="50" charset="-128"/>
                <a:ea typeface="ＭＳ Ｐゴシック" panose="020B0600070205080204" pitchFamily="50" charset="-128"/>
              </a:rPr>
              <a:t>　電子メール</a:t>
            </a:r>
          </a:p>
        </p:txBody>
      </p:sp>
      <p:sp>
        <p:nvSpPr>
          <p:cNvPr id="3" name="コンテンツ プレースホルダー 2">
            <a:extLst>
              <a:ext uri="{FF2B5EF4-FFF2-40B4-BE49-F238E27FC236}">
                <a16:creationId xmlns:a16="http://schemas.microsoft.com/office/drawing/2014/main" id="{A7D76124-A657-499D-8EFC-47446955FE13}"/>
              </a:ext>
            </a:extLst>
          </p:cNvPr>
          <p:cNvSpPr>
            <a:spLocks noGrp="1"/>
          </p:cNvSpPr>
          <p:nvPr>
            <p:ph idx="1"/>
          </p:nvPr>
        </p:nvSpPr>
        <p:spPr>
          <a:xfrm>
            <a:off x="400049" y="933651"/>
            <a:ext cx="11325225" cy="5243312"/>
          </a:xfrm>
        </p:spPr>
        <p:txBody>
          <a:bodyPr/>
          <a:lstStyle/>
          <a:p>
            <a:r>
              <a:rPr kumimoji="1" lang="ja-JP" altLang="en-US" sz="2400" dirty="0">
                <a:latin typeface="ＭＳ Ｐゴシック" panose="020B0600070205080204" pitchFamily="50" charset="-128"/>
                <a:ea typeface="ＭＳ Ｐゴシック" panose="020B0600070205080204" pitchFamily="50" charset="-128"/>
              </a:rPr>
              <a:t>電子メール➡インターネット上で特定の人と情報をやり取りするサービス</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kumimoji="1" lang="en-US" altLang="ja-JP"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メール作成と送受信</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クライアント側の電子メールソフトウェア（メールソフト）</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en-US" altLang="ja-JP"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メールアドレスを「ユーザ名</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ドメイン名」という書式で指定</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en-US" altLang="ja-JP"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メールは、メールサーバを中継して</a:t>
            </a:r>
            <a:r>
              <a:rPr lang="ja-JP" altLang="en-US" sz="2400" dirty="0">
                <a:latin typeface="ＭＳ Ｐゴシック" panose="020B0600070205080204" pitchFamily="50" charset="-128"/>
                <a:ea typeface="ＭＳ Ｐゴシック" panose="020B0600070205080204" pitchFamily="50" charset="-128"/>
              </a:rPr>
              <a:t>受信者へ届く</a:t>
            </a:r>
            <a:r>
              <a:rPr kumimoji="1"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kumimoji="1" lang="ja-JP" altLang="en-US" sz="2400" dirty="0">
                <a:latin typeface="ＭＳ Ｐゴシック" panose="020B0600070205080204" pitchFamily="50" charset="-128"/>
                <a:ea typeface="ＭＳ Ｐゴシック" panose="020B0600070205080204" pitchFamily="50" charset="-128"/>
              </a:rPr>
              <a:t>  メールの送信・転送</a:t>
            </a:r>
            <a:r>
              <a:rPr lang="ja-JP" altLang="en-US" sz="2400" dirty="0">
                <a:latin typeface="ＭＳ Ｐゴシック" panose="020B0600070205080204" pitchFamily="50" charset="-128"/>
                <a:ea typeface="ＭＳ Ｐゴシック" panose="020B0600070205080204" pitchFamily="50" charset="-128"/>
              </a:rPr>
              <a:t>プロトコル</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Simple Mail Transfer Protocol</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p>
          <a:p>
            <a:pPr marL="0" indent="0">
              <a:buNone/>
            </a:pPr>
            <a:r>
              <a:rPr lang="en-US" altLang="ja-JP"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メール受信</a:t>
            </a:r>
            <a:r>
              <a:rPr lang="ja-JP" altLang="en-US" sz="2400" dirty="0">
                <a:latin typeface="ＭＳ Ｐゴシック" panose="020B0600070205080204" pitchFamily="50" charset="-128"/>
                <a:ea typeface="ＭＳ Ｐゴシック" panose="020B0600070205080204" pitchFamily="50" charset="-128"/>
              </a:rPr>
              <a:t>プロトコル</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Post Office Protocol</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C463C3C2-2B73-492F-8F3A-BBC23C852B6F}"/>
              </a:ext>
            </a:extLst>
          </p:cNvPr>
          <p:cNvSpPr txBox="1"/>
          <p:nvPr/>
        </p:nvSpPr>
        <p:spPr>
          <a:xfrm>
            <a:off x="8705357" y="2745545"/>
            <a:ext cx="1323638" cy="461665"/>
          </a:xfrm>
          <a:prstGeom prst="rect">
            <a:avLst/>
          </a:prstGeom>
          <a:noFill/>
        </p:spPr>
        <p:txBody>
          <a:bodyPr wrap="square">
            <a:spAutoFit/>
          </a:bodyPr>
          <a:lstStyle/>
          <a:p>
            <a:pPr algn="just"/>
            <a:r>
              <a:rPr lang="en-US" altLang="ja-JP"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SMTP</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F2A6629C-1BF9-469A-83E0-43B1BD901ED9}"/>
              </a:ext>
            </a:extLst>
          </p:cNvPr>
          <p:cNvSpPr txBox="1"/>
          <p:nvPr/>
        </p:nvSpPr>
        <p:spPr>
          <a:xfrm>
            <a:off x="6887511" y="3199745"/>
            <a:ext cx="1323638" cy="461665"/>
          </a:xfrm>
          <a:prstGeom prst="rect">
            <a:avLst/>
          </a:prstGeom>
          <a:noFill/>
        </p:spPr>
        <p:txBody>
          <a:bodyPr wrap="square">
            <a:spAutoFit/>
          </a:bodyPr>
          <a:lstStyle/>
          <a:p>
            <a:pPr algn="just"/>
            <a:r>
              <a:rPr lang="en-US" altLang="ja-JP"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POP</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custDataLst>
      <p:tags r:id="rId1"/>
    </p:custDataLst>
    <p:extLst>
      <p:ext uri="{BB962C8B-B14F-4D97-AF65-F5344CB8AC3E}">
        <p14:creationId xmlns:p14="http://schemas.microsoft.com/office/powerpoint/2010/main" val="3118217514"/>
      </p:ext>
    </p:extLst>
  </p:cSld>
  <p:clrMapOvr>
    <a:masterClrMapping/>
  </p:clrMapOvr>
  <mc:AlternateContent xmlns:mc="http://schemas.openxmlformats.org/markup-compatibility/2006" xmlns:p14="http://schemas.microsoft.com/office/powerpoint/2010/main">
    <mc:Choice Requires="p14">
      <p:transition spd="slow" p14:dur="2000" advTm="49425"/>
    </mc:Choice>
    <mc:Fallback xmlns="">
      <p:transition spd="slow" advTm="494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A6A210B-083A-4D7C-A219-71E13DE4A206}"/>
              </a:ext>
            </a:extLst>
          </p:cNvPr>
          <p:cNvPicPr>
            <a:picLocks noChangeAspect="1"/>
          </p:cNvPicPr>
          <p:nvPr/>
        </p:nvPicPr>
        <p:blipFill rotWithShape="1">
          <a:blip r:embed="rId3"/>
          <a:srcRect t="14565"/>
          <a:stretch/>
        </p:blipFill>
        <p:spPr>
          <a:xfrm>
            <a:off x="400419" y="4095750"/>
            <a:ext cx="11586372" cy="2473743"/>
          </a:xfrm>
          <a:prstGeom prst="rect">
            <a:avLst/>
          </a:prstGeom>
        </p:spPr>
      </p:pic>
      <p:sp>
        <p:nvSpPr>
          <p:cNvPr id="3" name="コンテンツ プレースホルダー 2">
            <a:extLst>
              <a:ext uri="{FF2B5EF4-FFF2-40B4-BE49-F238E27FC236}">
                <a16:creationId xmlns:a16="http://schemas.microsoft.com/office/drawing/2014/main" id="{40B2CBA2-FEDA-4D23-8A98-794D933AC93B}"/>
              </a:ext>
            </a:extLst>
          </p:cNvPr>
          <p:cNvSpPr>
            <a:spLocks noGrp="1"/>
          </p:cNvSpPr>
          <p:nvPr>
            <p:ph idx="1"/>
          </p:nvPr>
        </p:nvSpPr>
        <p:spPr>
          <a:xfrm>
            <a:off x="257174" y="320241"/>
            <a:ext cx="11763375" cy="6280584"/>
          </a:xfrm>
        </p:spPr>
        <p:txBody>
          <a:bodyPr>
            <a:normAutofit/>
          </a:bodyPr>
          <a:lstStyle/>
          <a:p>
            <a:pPr marL="0" indent="0" algn="just">
              <a:buNone/>
            </a:pP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①ユーザ</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は契約している</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のメールサーバに</a:t>
            </a:r>
            <a:r>
              <a:rPr lang="en-US"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SMTP</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で送信</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buNone/>
            </a:pP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②</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のメールサーバは</a:t>
            </a:r>
            <a:r>
              <a:rPr lang="en-US"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DNS</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サーバに送信先</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X</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のメールサーバ</a:t>
            </a:r>
            <a:r>
              <a:rPr lang="en-US"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IP</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を問合せ</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buNone/>
            </a:pP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③</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X</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のメールサーバへ転送</a:t>
            </a:r>
            <a:endPar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buNone/>
            </a:pP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④</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X</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のメールアドレスからユーザ </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ID </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を読みとり、</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X</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のメールボックスにメールを保管</a:t>
            </a:r>
            <a:endPar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buNone/>
            </a:pP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⑤</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X</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に対してメール到着を連絡</a:t>
            </a:r>
            <a:endPar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buNone/>
            </a:pP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⑥ユーザ </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ID </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とパスワードで本人認証 </a:t>
            </a:r>
            <a:endPar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buNone/>
            </a:pP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⑦</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X</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がメーラに「受信」指示➡メーラは</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X</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の契約するメールサーバに接続して </a:t>
            </a:r>
            <a:r>
              <a:rPr lang="en-US" altLang="ja-JP"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POP</a:t>
            </a:r>
            <a:r>
              <a:rPr lang="ja-JP" altLang="en-US"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IMAP</a:t>
            </a:r>
          </a:p>
          <a:p>
            <a:pPr marL="0" indent="0" algn="just">
              <a:buNone/>
            </a:pP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で電子メール受信（</a:t>
            </a:r>
            <a:r>
              <a:rPr lang="en-US" altLang="ja-JP" sz="24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Post Office Protocol </a:t>
            </a:r>
            <a:r>
              <a:rPr lang="ja-JP" altLang="en-US" sz="24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Internet Message Access Protocol</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just">
              <a:buNone/>
            </a:pPr>
            <a:endPar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endParaRPr kumimoji="1" lang="ja-JP" altLang="en-US" sz="2400" dirty="0">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50062EEC-6042-487C-A887-80F70F3BE8EF}"/>
              </a:ext>
            </a:extLst>
          </p:cNvPr>
          <p:cNvPicPr>
            <a:picLocks noChangeAspect="1"/>
          </p:cNvPicPr>
          <p:nvPr/>
        </p:nvPicPr>
        <p:blipFill>
          <a:blip r:embed="rId4"/>
          <a:stretch>
            <a:fillRect/>
          </a:stretch>
        </p:blipFill>
        <p:spPr>
          <a:xfrm>
            <a:off x="9105067" y="6047184"/>
            <a:ext cx="1201228" cy="282027"/>
          </a:xfrm>
          <a:prstGeom prst="rect">
            <a:avLst/>
          </a:prstGeom>
        </p:spPr>
      </p:pic>
      <p:sp>
        <p:nvSpPr>
          <p:cNvPr id="16" name="テキスト ボックス 15">
            <a:extLst>
              <a:ext uri="{FF2B5EF4-FFF2-40B4-BE49-F238E27FC236}">
                <a16:creationId xmlns:a16="http://schemas.microsoft.com/office/drawing/2014/main" id="{3882950B-AEC9-4648-AF8C-99AA21D52755}"/>
              </a:ext>
            </a:extLst>
          </p:cNvPr>
          <p:cNvSpPr txBox="1"/>
          <p:nvPr/>
        </p:nvSpPr>
        <p:spPr>
          <a:xfrm>
            <a:off x="9195335" y="6127672"/>
            <a:ext cx="336884" cy="46166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⑦</a:t>
            </a:r>
          </a:p>
        </p:txBody>
      </p:sp>
      <p:sp>
        <p:nvSpPr>
          <p:cNvPr id="2" name="テキスト ボックス 1">
            <a:extLst>
              <a:ext uri="{FF2B5EF4-FFF2-40B4-BE49-F238E27FC236}">
                <a16:creationId xmlns:a16="http://schemas.microsoft.com/office/drawing/2014/main" id="{AB9F68A1-AF38-4B0C-91FB-2EF1493B9CB4}"/>
              </a:ext>
            </a:extLst>
          </p:cNvPr>
          <p:cNvSpPr txBox="1"/>
          <p:nvPr/>
        </p:nvSpPr>
        <p:spPr>
          <a:xfrm>
            <a:off x="5150877" y="4226467"/>
            <a:ext cx="5450079" cy="461665"/>
          </a:xfrm>
          <a:prstGeom prst="rect">
            <a:avLst/>
          </a:prstGeom>
          <a:noFill/>
        </p:spPr>
        <p:txBody>
          <a:bodyPr wrap="square" rtlCol="0">
            <a:spAutoFit/>
          </a:bodyPr>
          <a:lstStyle/>
          <a:p>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ユーザ</a:t>
            </a:r>
            <a:r>
              <a:rPr lang="en-US"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から</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ユーザ</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X</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へのメール送信</a:t>
            </a:r>
            <a:endParaRPr kumimoji="1" lang="ja-JP" altLang="en-US" sz="2400" dirty="0">
              <a:latin typeface="ＭＳ Ｐゴシック" panose="020B0600070205080204" pitchFamily="50" charset="-128"/>
              <a:ea typeface="ＭＳ Ｐゴシック" panose="020B0600070205080204" pitchFamily="50" charset="-128"/>
            </a:endParaRPr>
          </a:p>
        </p:txBody>
      </p:sp>
      <p:cxnSp>
        <p:nvCxnSpPr>
          <p:cNvPr id="8" name="直線矢印コネクタ 7">
            <a:extLst>
              <a:ext uri="{FF2B5EF4-FFF2-40B4-BE49-F238E27FC236}">
                <a16:creationId xmlns:a16="http://schemas.microsoft.com/office/drawing/2014/main" id="{55339E24-1ECA-9B06-95D4-8C4B624C1339}"/>
              </a:ext>
            </a:extLst>
          </p:cNvPr>
          <p:cNvCxnSpPr/>
          <p:nvPr/>
        </p:nvCxnSpPr>
        <p:spPr>
          <a:xfrm>
            <a:off x="1704975" y="5676900"/>
            <a:ext cx="66675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135CF50-8DBF-743A-E227-2498899D6E44}"/>
              </a:ext>
            </a:extLst>
          </p:cNvPr>
          <p:cNvCxnSpPr>
            <a:cxnSpLocks/>
          </p:cNvCxnSpPr>
          <p:nvPr/>
        </p:nvCxnSpPr>
        <p:spPr>
          <a:xfrm flipV="1">
            <a:off x="3933825" y="4581525"/>
            <a:ext cx="0" cy="10763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1F2374C-3573-5E21-4582-A7183E56F7C0}"/>
              </a:ext>
            </a:extLst>
          </p:cNvPr>
          <p:cNvCxnSpPr>
            <a:cxnSpLocks/>
          </p:cNvCxnSpPr>
          <p:nvPr/>
        </p:nvCxnSpPr>
        <p:spPr>
          <a:xfrm>
            <a:off x="4124325" y="4695825"/>
            <a:ext cx="0" cy="10572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4882F943-C575-9F7D-CF57-3F60B7E98BD6}"/>
              </a:ext>
            </a:extLst>
          </p:cNvPr>
          <p:cNvCxnSpPr>
            <a:cxnSpLocks/>
          </p:cNvCxnSpPr>
          <p:nvPr/>
        </p:nvCxnSpPr>
        <p:spPr>
          <a:xfrm>
            <a:off x="5334000" y="5772150"/>
            <a:ext cx="914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F0C171A-5271-5BAC-DCE3-B7E3323E08FB}"/>
              </a:ext>
            </a:extLst>
          </p:cNvPr>
          <p:cNvCxnSpPr>
            <a:cxnSpLocks/>
          </p:cNvCxnSpPr>
          <p:nvPr/>
        </p:nvCxnSpPr>
        <p:spPr>
          <a:xfrm>
            <a:off x="9105900" y="5676900"/>
            <a:ext cx="1143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FF74E760-1856-FF38-1E15-30A78A9AC25E}"/>
              </a:ext>
            </a:extLst>
          </p:cNvPr>
          <p:cNvCxnSpPr>
            <a:cxnSpLocks/>
          </p:cNvCxnSpPr>
          <p:nvPr/>
        </p:nvCxnSpPr>
        <p:spPr>
          <a:xfrm flipH="1">
            <a:off x="9124950" y="5848350"/>
            <a:ext cx="1066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82241469-968C-078E-2202-8724958C0D63}"/>
              </a:ext>
            </a:extLst>
          </p:cNvPr>
          <p:cNvCxnSpPr>
            <a:cxnSpLocks/>
          </p:cNvCxnSpPr>
          <p:nvPr/>
        </p:nvCxnSpPr>
        <p:spPr>
          <a:xfrm>
            <a:off x="9086850" y="6181725"/>
            <a:ext cx="1143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37390553"/>
      </p:ext>
    </p:extLst>
  </p:cSld>
  <p:clrMapOvr>
    <a:masterClrMapping/>
  </p:clrMapOvr>
  <mc:AlternateContent xmlns:mc="http://schemas.openxmlformats.org/markup-compatibility/2006" xmlns:p14="http://schemas.microsoft.com/office/powerpoint/2010/main">
    <mc:Choice Requires="p14">
      <p:transition spd="slow" p14:dur="2000" advTm="114121"/>
    </mc:Choice>
    <mc:Fallback xmlns="">
      <p:transition spd="slow" advTm="114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B59E36-512B-45EB-A6CD-8155ABE6E807}"/>
              </a:ext>
            </a:extLst>
          </p:cNvPr>
          <p:cNvSpPr>
            <a:spLocks noGrp="1"/>
          </p:cNvSpPr>
          <p:nvPr>
            <p:ph type="title"/>
          </p:nvPr>
        </p:nvSpPr>
        <p:spPr>
          <a:xfrm>
            <a:off x="209550" y="184150"/>
            <a:ext cx="10515600" cy="414521"/>
          </a:xfrm>
        </p:spPr>
        <p:txBody>
          <a:bodyPr>
            <a:noAutofit/>
          </a:bodyPr>
          <a:lstStyle/>
          <a:p>
            <a:r>
              <a:rPr kumimoji="1" lang="en-US" altLang="ja-JP" sz="2800" dirty="0">
                <a:latin typeface="ＭＳ Ｐゴシック" panose="020B0600070205080204" pitchFamily="50" charset="-128"/>
                <a:ea typeface="ＭＳ Ｐゴシック" panose="020B0600070205080204" pitchFamily="50" charset="-128"/>
              </a:rPr>
              <a:t>2-1-13</a:t>
            </a:r>
            <a:r>
              <a:rPr kumimoji="1" lang="ja-JP" altLang="en-US" sz="2800" dirty="0">
                <a:latin typeface="ＭＳ Ｐゴシック" panose="020B0600070205080204" pitchFamily="50" charset="-128"/>
                <a:ea typeface="ＭＳ Ｐゴシック" panose="020B0600070205080204" pitchFamily="50" charset="-128"/>
              </a:rPr>
              <a:t>　ルーティング</a:t>
            </a:r>
          </a:p>
        </p:txBody>
      </p:sp>
      <p:sp>
        <p:nvSpPr>
          <p:cNvPr id="3" name="コンテンツ プレースホルダー 2">
            <a:extLst>
              <a:ext uri="{FF2B5EF4-FFF2-40B4-BE49-F238E27FC236}">
                <a16:creationId xmlns:a16="http://schemas.microsoft.com/office/drawing/2014/main" id="{99452893-94F4-4A83-9A38-6A79145EC361}"/>
              </a:ext>
            </a:extLst>
          </p:cNvPr>
          <p:cNvSpPr>
            <a:spLocks noGrp="1"/>
          </p:cNvSpPr>
          <p:nvPr>
            <p:ph idx="1"/>
          </p:nvPr>
        </p:nvSpPr>
        <p:spPr>
          <a:xfrm>
            <a:off x="170212" y="660968"/>
            <a:ext cx="11821763" cy="5929590"/>
          </a:xfrm>
        </p:spPr>
        <p:txBody>
          <a:bodyPr>
            <a:normAutofit/>
          </a:bodyPr>
          <a:lstStyle/>
          <a:p>
            <a:r>
              <a:rPr kumimoji="1" lang="ja-JP" altLang="en-US" sz="2000" dirty="0">
                <a:latin typeface="ＭＳ Ｐゴシック" panose="020B0600070205080204" pitchFamily="50" charset="-128"/>
                <a:ea typeface="ＭＳ Ｐゴシック" panose="020B0600070205080204" pitchFamily="50" charset="-128"/>
              </a:rPr>
              <a:t>パケット転送用の通信経路の中から、最適な経路を選択する仕組み：　　　　　　　　　　　　</a:t>
            </a:r>
          </a:p>
          <a:p>
            <a:r>
              <a:rPr kumimoji="1" lang="ja-JP" altLang="en-US" sz="2000" dirty="0">
                <a:latin typeface="ＭＳ Ｐゴシック" panose="020B0600070205080204" pitchFamily="50" charset="-128"/>
                <a:ea typeface="ＭＳ Ｐゴシック" panose="020B0600070205080204" pitchFamily="50" charset="-128"/>
              </a:rPr>
              <a:t>ルータの役割＝　　　　　　　　　　</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経路＝ルータ内にある経路制御表（ルーティングテーブル）で決定</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経路制御表＝パケットの宛先</a:t>
            </a:r>
            <a:r>
              <a:rPr kumimoji="1" lang="en-US" altLang="ja-JP" sz="2000" dirty="0">
                <a:latin typeface="ＭＳ Ｐゴシック" panose="020B0600070205080204" pitchFamily="50" charset="-128"/>
                <a:ea typeface="ＭＳ Ｐゴシック" panose="020B0600070205080204" pitchFamily="50" charset="-128"/>
              </a:rPr>
              <a:t>IP</a:t>
            </a:r>
            <a:r>
              <a:rPr kumimoji="1" lang="ja-JP" altLang="en-US" sz="2000" dirty="0">
                <a:latin typeface="ＭＳ Ｐゴシック" panose="020B0600070205080204" pitchFamily="50" charset="-128"/>
                <a:ea typeface="ＭＳ Ｐゴシック" panose="020B0600070205080204" pitchFamily="50" charset="-128"/>
              </a:rPr>
              <a:t>、宛先に行くための出口を表す「インタフェース」、パケットを次に送るルータを表す「ゲートウェイ」、経路選択の判断材料を表す「メトリック」</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メトリック＝経由するルータの数などが使われている。</a:t>
            </a:r>
          </a:p>
          <a:p>
            <a:pPr marL="0" indent="0">
              <a:buNone/>
            </a:pP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C23F930E-1F9E-45E9-BB44-7ABA56EC4EF8}"/>
              </a:ext>
            </a:extLst>
          </p:cNvPr>
          <p:cNvSpPr/>
          <p:nvPr/>
        </p:nvSpPr>
        <p:spPr>
          <a:xfrm>
            <a:off x="533399" y="3106779"/>
            <a:ext cx="2409825" cy="414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コンピュータ 　</a:t>
            </a:r>
            <a:r>
              <a:rPr lang="en-US" altLang="ja-JP" sz="2400" dirty="0">
                <a:latin typeface="ＭＳ Ｐゴシック" panose="020B0600070205080204" pitchFamily="50" charset="-128"/>
                <a:ea typeface="ＭＳ Ｐゴシック" panose="020B0600070205080204" pitchFamily="50" charset="-128"/>
              </a:rPr>
              <a:t>(A)</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6982947B-4431-4BC3-B307-563F23167B24}"/>
              </a:ext>
            </a:extLst>
          </p:cNvPr>
          <p:cNvSpPr/>
          <p:nvPr/>
        </p:nvSpPr>
        <p:spPr>
          <a:xfrm>
            <a:off x="514350" y="3877860"/>
            <a:ext cx="2381250" cy="414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コンピュータ　</a:t>
            </a:r>
            <a:r>
              <a:rPr lang="en-US" altLang="ja-JP" sz="2400" dirty="0">
                <a:latin typeface="ＭＳ Ｐゴシック" panose="020B0600070205080204" pitchFamily="50" charset="-128"/>
                <a:ea typeface="ＭＳ Ｐゴシック" panose="020B0600070205080204" pitchFamily="50" charset="-128"/>
              </a:rPr>
              <a:t>(B)</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32CB5FB6-F974-4772-8311-9942699F3BFD}"/>
              </a:ext>
            </a:extLst>
          </p:cNvPr>
          <p:cNvSpPr/>
          <p:nvPr/>
        </p:nvSpPr>
        <p:spPr>
          <a:xfrm>
            <a:off x="533400" y="4727709"/>
            <a:ext cx="2381250" cy="414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コンピュータ　</a:t>
            </a:r>
            <a:r>
              <a:rPr lang="en-US" altLang="ja-JP" sz="2400" dirty="0">
                <a:latin typeface="ＭＳ Ｐゴシック" panose="020B0600070205080204" pitchFamily="50" charset="-128"/>
                <a:ea typeface="ＭＳ Ｐゴシック" panose="020B0600070205080204" pitchFamily="50" charset="-128"/>
              </a:rPr>
              <a:t>(C)</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1" name="正方形/長方形 10">
            <a:extLst>
              <a:ext uri="{FF2B5EF4-FFF2-40B4-BE49-F238E27FC236}">
                <a16:creationId xmlns:a16="http://schemas.microsoft.com/office/drawing/2014/main" id="{8AE9B55A-664D-4DC6-95BD-CB31214EE975}"/>
              </a:ext>
            </a:extLst>
          </p:cNvPr>
          <p:cNvSpPr/>
          <p:nvPr/>
        </p:nvSpPr>
        <p:spPr>
          <a:xfrm>
            <a:off x="3267076" y="3106779"/>
            <a:ext cx="1543049" cy="41455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ルータ</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P)</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397B285D-F637-4818-8B2A-F4B5B78BCC7E}"/>
              </a:ext>
            </a:extLst>
          </p:cNvPr>
          <p:cNvSpPr/>
          <p:nvPr/>
        </p:nvSpPr>
        <p:spPr>
          <a:xfrm>
            <a:off x="3263379" y="4733925"/>
            <a:ext cx="1537221" cy="40957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ルータ</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Q)</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8E8F88F4-C8B1-4A8E-9981-B7A2ABC23AF8}"/>
              </a:ext>
            </a:extLst>
          </p:cNvPr>
          <p:cNvSpPr/>
          <p:nvPr/>
        </p:nvSpPr>
        <p:spPr>
          <a:xfrm>
            <a:off x="6143625" y="3106779"/>
            <a:ext cx="1528823" cy="41455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ルータ</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R)</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7" name="正方形/長方形 16">
            <a:extLst>
              <a:ext uri="{FF2B5EF4-FFF2-40B4-BE49-F238E27FC236}">
                <a16:creationId xmlns:a16="http://schemas.microsoft.com/office/drawing/2014/main" id="{6B4521C9-C0D2-4045-8934-7D566A27151E}"/>
              </a:ext>
            </a:extLst>
          </p:cNvPr>
          <p:cNvSpPr/>
          <p:nvPr/>
        </p:nvSpPr>
        <p:spPr>
          <a:xfrm>
            <a:off x="9188525" y="3133080"/>
            <a:ext cx="2441500" cy="4483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コンピュータ 　</a:t>
            </a:r>
            <a:r>
              <a:rPr lang="en-US" altLang="ja-JP" sz="2400" dirty="0">
                <a:latin typeface="ＭＳ Ｐゴシック" panose="020B0600070205080204" pitchFamily="50" charset="-128"/>
                <a:ea typeface="ＭＳ Ｐゴシック" panose="020B0600070205080204" pitchFamily="50" charset="-128"/>
              </a:rPr>
              <a:t>(D)</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9" name="正方形/長方形 18">
            <a:extLst>
              <a:ext uri="{FF2B5EF4-FFF2-40B4-BE49-F238E27FC236}">
                <a16:creationId xmlns:a16="http://schemas.microsoft.com/office/drawing/2014/main" id="{B6E8447A-102F-4EF5-9F58-AE2DD85A5F11}"/>
              </a:ext>
            </a:extLst>
          </p:cNvPr>
          <p:cNvSpPr/>
          <p:nvPr/>
        </p:nvSpPr>
        <p:spPr>
          <a:xfrm>
            <a:off x="9176656" y="4303633"/>
            <a:ext cx="2386693" cy="4588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コンピュータ 　</a:t>
            </a:r>
            <a:r>
              <a:rPr lang="en-US" altLang="ja-JP" sz="2400" dirty="0">
                <a:latin typeface="ＭＳ Ｐゴシック" panose="020B0600070205080204" pitchFamily="50" charset="-128"/>
                <a:ea typeface="ＭＳ Ｐゴシック" panose="020B0600070205080204" pitchFamily="50" charset="-128"/>
              </a:rPr>
              <a:t>(E)</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77069695-CF0C-4335-8343-B190A9DD1F14}"/>
              </a:ext>
            </a:extLst>
          </p:cNvPr>
          <p:cNvSpPr txBox="1"/>
          <p:nvPr/>
        </p:nvSpPr>
        <p:spPr>
          <a:xfrm>
            <a:off x="3255283" y="3436459"/>
            <a:ext cx="2046513" cy="461665"/>
          </a:xfrm>
          <a:prstGeom prst="rect">
            <a:avLst/>
          </a:prstGeom>
          <a:noFill/>
        </p:spPr>
        <p:txBody>
          <a:bodyPr wrap="squar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a:t>
            </a:r>
            <a:r>
              <a:rPr kumimoji="1" lang="en-US" altLang="ja-JP" sz="2400" b="1" dirty="0">
                <a:latin typeface="ＭＳ Ｐゴシック" panose="020B0600070205080204" pitchFamily="50" charset="-128"/>
                <a:ea typeface="ＭＳ Ｐゴシック" panose="020B0600070205080204" pitchFamily="50" charset="-128"/>
              </a:rPr>
              <a:t>A)</a:t>
            </a:r>
            <a:r>
              <a:rPr kumimoji="1" lang="ja-JP" altLang="en-US" sz="2400" b="1" dirty="0">
                <a:latin typeface="ＭＳ Ｐゴシック" panose="020B0600070205080204" pitchFamily="50" charset="-128"/>
                <a:ea typeface="ＭＳ Ｐゴシック" panose="020B0600070205080204" pitchFamily="50" charset="-128"/>
              </a:rPr>
              <a:t>（</a:t>
            </a:r>
            <a:r>
              <a:rPr kumimoji="1" lang="en-US" altLang="ja-JP" sz="2400" b="1" dirty="0">
                <a:latin typeface="ＭＳ Ｐゴシック" panose="020B0600070205080204" pitchFamily="50" charset="-128"/>
                <a:ea typeface="ＭＳ Ｐゴシック" panose="020B0600070205080204" pitchFamily="50" charset="-128"/>
              </a:rPr>
              <a:t>B)</a:t>
            </a:r>
            <a:r>
              <a:rPr kumimoji="1" lang="ja-JP" altLang="en-US" sz="2400" b="1" dirty="0">
                <a:latin typeface="ＭＳ Ｐゴシック" panose="020B0600070205080204" pitchFamily="50" charset="-128"/>
                <a:ea typeface="ＭＳ Ｐゴシック" panose="020B0600070205080204" pitchFamily="50" charset="-128"/>
              </a:rPr>
              <a:t>へ中継</a:t>
            </a:r>
          </a:p>
        </p:txBody>
      </p:sp>
      <p:sp>
        <p:nvSpPr>
          <p:cNvPr id="22" name="テキスト ボックス 21">
            <a:extLst>
              <a:ext uri="{FF2B5EF4-FFF2-40B4-BE49-F238E27FC236}">
                <a16:creationId xmlns:a16="http://schemas.microsoft.com/office/drawing/2014/main" id="{48BC4ECA-C4B8-4AEA-B0B0-CA820C9BCE59}"/>
              </a:ext>
            </a:extLst>
          </p:cNvPr>
          <p:cNvSpPr txBox="1"/>
          <p:nvPr/>
        </p:nvSpPr>
        <p:spPr>
          <a:xfrm>
            <a:off x="2790212" y="5784673"/>
            <a:ext cx="2143738" cy="461665"/>
          </a:xfrm>
          <a:prstGeom prst="rect">
            <a:avLst/>
          </a:prstGeom>
          <a:noFill/>
        </p:spPr>
        <p:txBody>
          <a:bodyPr wrap="squar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a:t>
            </a:r>
            <a:r>
              <a:rPr kumimoji="1" lang="en-US" altLang="ja-JP" sz="2400" b="1" dirty="0">
                <a:latin typeface="ＭＳ Ｐゴシック" panose="020B0600070205080204" pitchFamily="50" charset="-128"/>
                <a:ea typeface="ＭＳ Ｐゴシック" panose="020B0600070205080204" pitchFamily="50" charset="-128"/>
              </a:rPr>
              <a:t>C)</a:t>
            </a:r>
            <a:r>
              <a:rPr kumimoji="1" lang="ja-JP" altLang="en-US" sz="2400" b="1" dirty="0">
                <a:latin typeface="ＭＳ Ｐゴシック" panose="020B0600070205080204" pitchFamily="50" charset="-128"/>
                <a:ea typeface="ＭＳ Ｐゴシック" panose="020B0600070205080204" pitchFamily="50" charset="-128"/>
              </a:rPr>
              <a:t>へ中継</a:t>
            </a:r>
          </a:p>
        </p:txBody>
      </p:sp>
      <p:sp>
        <p:nvSpPr>
          <p:cNvPr id="24" name="テキスト ボックス 23">
            <a:extLst>
              <a:ext uri="{FF2B5EF4-FFF2-40B4-BE49-F238E27FC236}">
                <a16:creationId xmlns:a16="http://schemas.microsoft.com/office/drawing/2014/main" id="{4DF17827-B744-4B36-B20A-5A6D5E5EB005}"/>
              </a:ext>
            </a:extLst>
          </p:cNvPr>
          <p:cNvSpPr txBox="1"/>
          <p:nvPr/>
        </p:nvSpPr>
        <p:spPr>
          <a:xfrm>
            <a:off x="6407103" y="3467177"/>
            <a:ext cx="2046513" cy="461665"/>
          </a:xfrm>
          <a:prstGeom prst="rect">
            <a:avLst/>
          </a:prstGeom>
          <a:noFill/>
        </p:spPr>
        <p:txBody>
          <a:bodyPr wrap="squar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a:t>
            </a:r>
            <a:r>
              <a:rPr kumimoji="1" lang="en-US" altLang="ja-JP" sz="2400" b="1" dirty="0">
                <a:latin typeface="ＭＳ Ｐゴシック" panose="020B0600070205080204" pitchFamily="50" charset="-128"/>
                <a:ea typeface="ＭＳ Ｐゴシック" panose="020B0600070205080204" pitchFamily="50" charset="-128"/>
              </a:rPr>
              <a:t>D)</a:t>
            </a:r>
            <a:r>
              <a:rPr kumimoji="1" lang="ja-JP" altLang="en-US" sz="2400" b="1" dirty="0">
                <a:latin typeface="ＭＳ Ｐゴシック" panose="020B0600070205080204" pitchFamily="50" charset="-128"/>
                <a:ea typeface="ＭＳ Ｐゴシック" panose="020B0600070205080204" pitchFamily="50" charset="-128"/>
              </a:rPr>
              <a:t>（</a:t>
            </a:r>
            <a:r>
              <a:rPr kumimoji="1" lang="en-US" altLang="ja-JP" sz="2400" b="1" dirty="0">
                <a:latin typeface="ＭＳ Ｐゴシック" panose="020B0600070205080204" pitchFamily="50" charset="-128"/>
                <a:ea typeface="ＭＳ Ｐゴシック" panose="020B0600070205080204" pitchFamily="50" charset="-128"/>
              </a:rPr>
              <a:t>E)</a:t>
            </a:r>
            <a:r>
              <a:rPr kumimoji="1" lang="ja-JP" altLang="en-US" sz="2400" b="1" dirty="0">
                <a:latin typeface="ＭＳ Ｐゴシック" panose="020B0600070205080204" pitchFamily="50" charset="-128"/>
                <a:ea typeface="ＭＳ Ｐゴシック" panose="020B0600070205080204" pitchFamily="50" charset="-128"/>
              </a:rPr>
              <a:t>へ中継</a:t>
            </a:r>
          </a:p>
        </p:txBody>
      </p:sp>
      <p:cxnSp>
        <p:nvCxnSpPr>
          <p:cNvPr id="26" name="直線コネクタ 25">
            <a:extLst>
              <a:ext uri="{FF2B5EF4-FFF2-40B4-BE49-F238E27FC236}">
                <a16:creationId xmlns:a16="http://schemas.microsoft.com/office/drawing/2014/main" id="{7ADAE2D2-B4F1-46D0-B567-D0874D8EA2C6}"/>
              </a:ext>
            </a:extLst>
          </p:cNvPr>
          <p:cNvCxnSpPr>
            <a:cxnSpLocks/>
            <a:stCxn id="6" idx="3"/>
            <a:endCxn id="11" idx="1"/>
          </p:cNvCxnSpPr>
          <p:nvPr/>
        </p:nvCxnSpPr>
        <p:spPr>
          <a:xfrm>
            <a:off x="2943224" y="3314054"/>
            <a:ext cx="323852" cy="0"/>
          </a:xfrm>
          <a:prstGeom prst="line">
            <a:avLst/>
          </a:prstGeom>
          <a:ln/>
        </p:spPr>
        <p:style>
          <a:lnRef idx="3">
            <a:schemeClr val="dk1"/>
          </a:lnRef>
          <a:fillRef idx="0">
            <a:schemeClr val="dk1"/>
          </a:fillRef>
          <a:effectRef idx="2">
            <a:schemeClr val="dk1"/>
          </a:effectRef>
          <a:fontRef idx="minor">
            <a:schemeClr val="tx1"/>
          </a:fontRef>
        </p:style>
      </p:cxnSp>
      <p:cxnSp>
        <p:nvCxnSpPr>
          <p:cNvPr id="30" name="直線コネクタ 29">
            <a:extLst>
              <a:ext uri="{FF2B5EF4-FFF2-40B4-BE49-F238E27FC236}">
                <a16:creationId xmlns:a16="http://schemas.microsoft.com/office/drawing/2014/main" id="{4F50F705-41A9-4ADD-BF01-129223528B01}"/>
              </a:ext>
            </a:extLst>
          </p:cNvPr>
          <p:cNvCxnSpPr>
            <a:cxnSpLocks/>
            <a:stCxn id="8" idx="3"/>
            <a:endCxn id="11" idx="1"/>
          </p:cNvCxnSpPr>
          <p:nvPr/>
        </p:nvCxnSpPr>
        <p:spPr>
          <a:xfrm flipV="1">
            <a:off x="2895600" y="3314054"/>
            <a:ext cx="371476" cy="771081"/>
          </a:xfrm>
          <a:prstGeom prst="line">
            <a:avLst/>
          </a:prstGeom>
          <a:ln/>
        </p:spPr>
        <p:style>
          <a:lnRef idx="3">
            <a:schemeClr val="dk1"/>
          </a:lnRef>
          <a:fillRef idx="0">
            <a:schemeClr val="dk1"/>
          </a:fillRef>
          <a:effectRef idx="2">
            <a:schemeClr val="dk1"/>
          </a:effectRef>
          <a:fontRef idx="minor">
            <a:schemeClr val="tx1"/>
          </a:fontRef>
        </p:style>
      </p:cxnSp>
      <p:cxnSp>
        <p:nvCxnSpPr>
          <p:cNvPr id="33" name="直線コネクタ 32">
            <a:extLst>
              <a:ext uri="{FF2B5EF4-FFF2-40B4-BE49-F238E27FC236}">
                <a16:creationId xmlns:a16="http://schemas.microsoft.com/office/drawing/2014/main" id="{B9568125-24C7-4BC3-82B5-A9FE8D87F85C}"/>
              </a:ext>
            </a:extLst>
          </p:cNvPr>
          <p:cNvCxnSpPr>
            <a:cxnSpLocks/>
            <a:stCxn id="10" idx="3"/>
            <a:endCxn id="13" idx="1"/>
          </p:cNvCxnSpPr>
          <p:nvPr/>
        </p:nvCxnSpPr>
        <p:spPr>
          <a:xfrm>
            <a:off x="2914650" y="4934984"/>
            <a:ext cx="348729" cy="3729"/>
          </a:xfrm>
          <a:prstGeom prst="line">
            <a:avLst/>
          </a:prstGeom>
          <a:ln/>
        </p:spPr>
        <p:style>
          <a:lnRef idx="3">
            <a:schemeClr val="dk1"/>
          </a:lnRef>
          <a:fillRef idx="0">
            <a:schemeClr val="dk1"/>
          </a:fillRef>
          <a:effectRef idx="2">
            <a:schemeClr val="dk1"/>
          </a:effectRef>
          <a:fontRef idx="minor">
            <a:schemeClr val="tx1"/>
          </a:fontRef>
        </p:style>
      </p:cxnSp>
      <p:cxnSp>
        <p:nvCxnSpPr>
          <p:cNvPr id="34" name="直線コネクタ 33">
            <a:extLst>
              <a:ext uri="{FF2B5EF4-FFF2-40B4-BE49-F238E27FC236}">
                <a16:creationId xmlns:a16="http://schemas.microsoft.com/office/drawing/2014/main" id="{63632466-7BDE-4158-B21A-8C628A3682D1}"/>
              </a:ext>
            </a:extLst>
          </p:cNvPr>
          <p:cNvCxnSpPr>
            <a:cxnSpLocks/>
            <a:stCxn id="15" idx="3"/>
            <a:endCxn id="17" idx="1"/>
          </p:cNvCxnSpPr>
          <p:nvPr/>
        </p:nvCxnSpPr>
        <p:spPr>
          <a:xfrm>
            <a:off x="7672448" y="3314055"/>
            <a:ext cx="1516077" cy="43185"/>
          </a:xfrm>
          <a:prstGeom prst="line">
            <a:avLst/>
          </a:prstGeom>
          <a:ln/>
        </p:spPr>
        <p:style>
          <a:lnRef idx="3">
            <a:schemeClr val="dk1"/>
          </a:lnRef>
          <a:fillRef idx="0">
            <a:schemeClr val="dk1"/>
          </a:fillRef>
          <a:effectRef idx="2">
            <a:schemeClr val="dk1"/>
          </a:effectRef>
          <a:fontRef idx="minor">
            <a:schemeClr val="tx1"/>
          </a:fontRef>
        </p:style>
      </p:cxnSp>
      <p:cxnSp>
        <p:nvCxnSpPr>
          <p:cNvPr id="37" name="直線コネクタ 36">
            <a:extLst>
              <a:ext uri="{FF2B5EF4-FFF2-40B4-BE49-F238E27FC236}">
                <a16:creationId xmlns:a16="http://schemas.microsoft.com/office/drawing/2014/main" id="{FBEFE837-F2F4-42D6-A5D5-EEDD39F6CECC}"/>
              </a:ext>
            </a:extLst>
          </p:cNvPr>
          <p:cNvCxnSpPr>
            <a:cxnSpLocks/>
            <a:stCxn id="15" idx="3"/>
            <a:endCxn id="19" idx="0"/>
          </p:cNvCxnSpPr>
          <p:nvPr/>
        </p:nvCxnSpPr>
        <p:spPr>
          <a:xfrm>
            <a:off x="7672448" y="3314055"/>
            <a:ext cx="2697555" cy="989578"/>
          </a:xfrm>
          <a:prstGeom prst="line">
            <a:avLst/>
          </a:prstGeom>
          <a:ln/>
        </p:spPr>
        <p:style>
          <a:lnRef idx="3">
            <a:schemeClr val="dk1"/>
          </a:lnRef>
          <a:fillRef idx="0">
            <a:schemeClr val="dk1"/>
          </a:fillRef>
          <a:effectRef idx="2">
            <a:schemeClr val="dk1"/>
          </a:effectRef>
          <a:fontRef idx="minor">
            <a:schemeClr val="tx1"/>
          </a:fontRef>
        </p:style>
      </p:cxnSp>
      <p:cxnSp>
        <p:nvCxnSpPr>
          <p:cNvPr id="40" name="直線コネクタ 39">
            <a:extLst>
              <a:ext uri="{FF2B5EF4-FFF2-40B4-BE49-F238E27FC236}">
                <a16:creationId xmlns:a16="http://schemas.microsoft.com/office/drawing/2014/main" id="{1E4D804B-70E7-424E-914C-7E7BF4FF2F12}"/>
              </a:ext>
            </a:extLst>
          </p:cNvPr>
          <p:cNvCxnSpPr>
            <a:cxnSpLocks/>
            <a:stCxn id="11" idx="3"/>
            <a:endCxn id="15" idx="1"/>
          </p:cNvCxnSpPr>
          <p:nvPr/>
        </p:nvCxnSpPr>
        <p:spPr>
          <a:xfrm>
            <a:off x="4810125" y="3314054"/>
            <a:ext cx="1333500" cy="1"/>
          </a:xfrm>
          <a:prstGeom prst="line">
            <a:avLst/>
          </a:prstGeom>
          <a:ln/>
        </p:spPr>
        <p:style>
          <a:lnRef idx="3">
            <a:schemeClr val="dk1"/>
          </a:lnRef>
          <a:fillRef idx="0">
            <a:schemeClr val="dk1"/>
          </a:fillRef>
          <a:effectRef idx="2">
            <a:schemeClr val="dk1"/>
          </a:effectRef>
          <a:fontRef idx="minor">
            <a:schemeClr val="tx1"/>
          </a:fontRef>
        </p:style>
      </p:cxnSp>
      <p:cxnSp>
        <p:nvCxnSpPr>
          <p:cNvPr id="42" name="直線コネクタ 41">
            <a:extLst>
              <a:ext uri="{FF2B5EF4-FFF2-40B4-BE49-F238E27FC236}">
                <a16:creationId xmlns:a16="http://schemas.microsoft.com/office/drawing/2014/main" id="{FE4CCCFF-3EFC-482B-8A42-8A25860E8383}"/>
              </a:ext>
            </a:extLst>
          </p:cNvPr>
          <p:cNvCxnSpPr>
            <a:cxnSpLocks/>
            <a:stCxn id="13" idx="0"/>
            <a:endCxn id="15" idx="1"/>
          </p:cNvCxnSpPr>
          <p:nvPr/>
        </p:nvCxnSpPr>
        <p:spPr>
          <a:xfrm flipV="1">
            <a:off x="4031990" y="3314055"/>
            <a:ext cx="2111635" cy="1419870"/>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57" name="表 57">
            <a:extLst>
              <a:ext uri="{FF2B5EF4-FFF2-40B4-BE49-F238E27FC236}">
                <a16:creationId xmlns:a16="http://schemas.microsoft.com/office/drawing/2014/main" id="{0F0F8C93-634F-421F-9769-EFE0B3B7854C}"/>
              </a:ext>
            </a:extLst>
          </p:cNvPr>
          <p:cNvGraphicFramePr>
            <a:graphicFrameLocks noGrp="1"/>
          </p:cNvGraphicFramePr>
          <p:nvPr/>
        </p:nvGraphicFramePr>
        <p:xfrm>
          <a:off x="5451764" y="3999758"/>
          <a:ext cx="2880751" cy="2590800"/>
        </p:xfrm>
        <a:graphic>
          <a:graphicData uri="http://schemas.openxmlformats.org/drawingml/2006/table">
            <a:tbl>
              <a:tblPr firstRow="1" bandRow="1">
                <a:tableStyleId>{AF606853-7671-496A-8E4F-DF71F8EC918B}</a:tableStyleId>
              </a:tblPr>
              <a:tblGrid>
                <a:gridCol w="1990102">
                  <a:extLst>
                    <a:ext uri="{9D8B030D-6E8A-4147-A177-3AD203B41FA5}">
                      <a16:colId xmlns:a16="http://schemas.microsoft.com/office/drawing/2014/main" val="2062411009"/>
                    </a:ext>
                  </a:extLst>
                </a:gridCol>
                <a:gridCol w="890649">
                  <a:extLst>
                    <a:ext uri="{9D8B030D-6E8A-4147-A177-3AD203B41FA5}">
                      <a16:colId xmlns:a16="http://schemas.microsoft.com/office/drawing/2014/main" val="3042016507"/>
                    </a:ext>
                  </a:extLst>
                </a:gridCol>
              </a:tblGrid>
              <a:tr h="370840">
                <a:tc gridSpan="2">
                  <a:txBody>
                    <a:bodyPr/>
                    <a:lstStyle/>
                    <a:p>
                      <a:pPr algn="ctr"/>
                      <a:r>
                        <a:rPr kumimoji="1" lang="ja-JP" altLang="en-US" dirty="0"/>
                        <a:t>ルータ</a:t>
                      </a:r>
                      <a:r>
                        <a:rPr kumimoji="1" lang="en-US" altLang="ja-JP" dirty="0"/>
                        <a:t>(R)</a:t>
                      </a:r>
                      <a:r>
                        <a:rPr kumimoji="1" lang="ja-JP" altLang="en-US" dirty="0"/>
                        <a:t>経路制御表</a:t>
                      </a:r>
                    </a:p>
                  </a:txBody>
                  <a:tcPr/>
                </a:tc>
                <a:tc hMerge="1">
                  <a:txBody>
                    <a:bodyPr/>
                    <a:lstStyle/>
                    <a:p>
                      <a:endParaRPr kumimoji="1" lang="ja-JP" altLang="en-US" dirty="0"/>
                    </a:p>
                  </a:txBody>
                  <a:tcPr/>
                </a:tc>
                <a:extLst>
                  <a:ext uri="{0D108BD9-81ED-4DB2-BD59-A6C34878D82A}">
                    <a16:rowId xmlns:a16="http://schemas.microsoft.com/office/drawing/2014/main" val="4258527881"/>
                  </a:ext>
                </a:extLst>
              </a:tr>
              <a:tr h="370840">
                <a:tc>
                  <a:txBody>
                    <a:bodyPr/>
                    <a:lstStyle/>
                    <a:p>
                      <a:pPr algn="ctr"/>
                      <a:r>
                        <a:rPr kumimoji="1" lang="ja-JP" altLang="en-US" b="1" dirty="0">
                          <a:solidFill>
                            <a:schemeClr val="bg1"/>
                          </a:solidFill>
                        </a:rPr>
                        <a:t>宛先</a:t>
                      </a:r>
                    </a:p>
                  </a:txBody>
                  <a:tcPr>
                    <a:solidFill>
                      <a:srgbClr val="050903"/>
                    </a:solidFill>
                  </a:tcPr>
                </a:tc>
                <a:tc>
                  <a:txBody>
                    <a:bodyPr/>
                    <a:lstStyle/>
                    <a:p>
                      <a:r>
                        <a:rPr kumimoji="1" lang="ja-JP" altLang="en-US" b="1" dirty="0"/>
                        <a:t>転送先</a:t>
                      </a:r>
                      <a:endParaRPr kumimoji="1" lang="en-US" altLang="ja-JP" b="1" dirty="0"/>
                    </a:p>
                  </a:txBody>
                  <a:tcPr>
                    <a:solidFill>
                      <a:srgbClr val="050903"/>
                    </a:solidFill>
                  </a:tcPr>
                </a:tc>
                <a:extLst>
                  <a:ext uri="{0D108BD9-81ED-4DB2-BD59-A6C34878D82A}">
                    <a16:rowId xmlns:a16="http://schemas.microsoft.com/office/drawing/2014/main" val="359193345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コンピュータ </a:t>
                      </a:r>
                      <a:r>
                        <a:rPr lang="en-US" altLang="ja-JP" dirty="0"/>
                        <a:t>(A)</a:t>
                      </a:r>
                      <a:endParaRPr kumimoji="1" lang="ja-JP" altLang="en-US" dirty="0"/>
                    </a:p>
                  </a:txBody>
                  <a:tcPr>
                    <a:solidFill>
                      <a:schemeClr val="accent6">
                        <a:lumMod val="50000"/>
                      </a:schemeClr>
                    </a:solidFill>
                  </a:tcPr>
                </a:tc>
                <a:tc>
                  <a:txBody>
                    <a:bodyPr/>
                    <a:lstStyle/>
                    <a:p>
                      <a:pPr algn="ctr"/>
                      <a:r>
                        <a:rPr kumimoji="1" lang="ja-JP" altLang="en-US" dirty="0"/>
                        <a:t>①</a:t>
                      </a:r>
                    </a:p>
                  </a:txBody>
                  <a:tcPr>
                    <a:solidFill>
                      <a:schemeClr val="accent6">
                        <a:lumMod val="50000"/>
                      </a:schemeClr>
                    </a:solidFill>
                  </a:tcPr>
                </a:tc>
                <a:extLst>
                  <a:ext uri="{0D108BD9-81ED-4DB2-BD59-A6C34878D82A}">
                    <a16:rowId xmlns:a16="http://schemas.microsoft.com/office/drawing/2014/main" val="3206330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コンピュータ </a:t>
                      </a:r>
                      <a:r>
                        <a:rPr lang="en-US" altLang="ja-JP" dirty="0"/>
                        <a:t>(B)</a:t>
                      </a:r>
                      <a:endParaRPr kumimoji="1" lang="ja-JP" altLang="en-US" dirty="0"/>
                    </a:p>
                  </a:txBody>
                  <a:tcPr/>
                </a:tc>
                <a:tc>
                  <a:txBody>
                    <a:bodyPr/>
                    <a:lstStyle/>
                    <a:p>
                      <a:pPr algn="ctr"/>
                      <a:r>
                        <a:rPr kumimoji="1" lang="ja-JP" altLang="en-US" dirty="0"/>
                        <a:t>①</a:t>
                      </a:r>
                    </a:p>
                  </a:txBody>
                  <a:tcPr/>
                </a:tc>
                <a:extLst>
                  <a:ext uri="{0D108BD9-81ED-4DB2-BD59-A6C34878D82A}">
                    <a16:rowId xmlns:a16="http://schemas.microsoft.com/office/drawing/2014/main" val="6208776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コンピュータ </a:t>
                      </a:r>
                      <a:r>
                        <a:rPr lang="en-US" altLang="ja-JP" dirty="0"/>
                        <a:t>(C)</a:t>
                      </a:r>
                      <a:endParaRPr kumimoji="1" lang="ja-JP" altLang="en-US" dirty="0"/>
                    </a:p>
                  </a:txBody>
                  <a:tcPr>
                    <a:solidFill>
                      <a:srgbClr val="2C441C"/>
                    </a:solidFill>
                  </a:tcPr>
                </a:tc>
                <a:tc>
                  <a:txBody>
                    <a:bodyPr/>
                    <a:lstStyle/>
                    <a:p>
                      <a:pPr algn="ctr"/>
                      <a:r>
                        <a:rPr kumimoji="1" lang="ja-JP" altLang="en-US" dirty="0"/>
                        <a:t>②</a:t>
                      </a:r>
                    </a:p>
                  </a:txBody>
                  <a:tcPr>
                    <a:solidFill>
                      <a:srgbClr val="2C441C"/>
                    </a:solidFill>
                  </a:tcPr>
                </a:tc>
                <a:extLst>
                  <a:ext uri="{0D108BD9-81ED-4DB2-BD59-A6C34878D82A}">
                    <a16:rowId xmlns:a16="http://schemas.microsoft.com/office/drawing/2014/main" val="5324069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コンピュータ </a:t>
                      </a:r>
                      <a:r>
                        <a:rPr lang="en-US" altLang="ja-JP" dirty="0"/>
                        <a:t>(D)</a:t>
                      </a:r>
                      <a:endParaRPr kumimoji="1" lang="ja-JP" altLang="en-US" dirty="0"/>
                    </a:p>
                  </a:txBody>
                  <a:tcPr/>
                </a:tc>
                <a:tc>
                  <a:txBody>
                    <a:bodyPr/>
                    <a:lstStyle/>
                    <a:p>
                      <a:pPr algn="ctr"/>
                      <a:r>
                        <a:rPr kumimoji="1" lang="ja-JP" altLang="en-US" dirty="0"/>
                        <a:t>③</a:t>
                      </a:r>
                    </a:p>
                  </a:txBody>
                  <a:tcPr/>
                </a:tc>
                <a:extLst>
                  <a:ext uri="{0D108BD9-81ED-4DB2-BD59-A6C34878D82A}">
                    <a16:rowId xmlns:a16="http://schemas.microsoft.com/office/drawing/2014/main" val="41565753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コンピュータ </a:t>
                      </a:r>
                      <a:r>
                        <a:rPr lang="en-US" altLang="ja-JP" dirty="0"/>
                        <a:t>(E)</a:t>
                      </a:r>
                      <a:endParaRPr kumimoji="1" lang="ja-JP" altLang="en-US" dirty="0"/>
                    </a:p>
                  </a:txBody>
                  <a:tcPr>
                    <a:solidFill>
                      <a:srgbClr val="1E2F13"/>
                    </a:solidFill>
                  </a:tcPr>
                </a:tc>
                <a:tc>
                  <a:txBody>
                    <a:bodyPr/>
                    <a:lstStyle/>
                    <a:p>
                      <a:pPr algn="ctr"/>
                      <a:r>
                        <a:rPr kumimoji="1" lang="ja-JP" altLang="en-US" dirty="0"/>
                        <a:t>④</a:t>
                      </a:r>
                    </a:p>
                  </a:txBody>
                  <a:tcPr>
                    <a:solidFill>
                      <a:srgbClr val="1E2F13"/>
                    </a:solidFill>
                  </a:tcPr>
                </a:tc>
                <a:extLst>
                  <a:ext uri="{0D108BD9-81ED-4DB2-BD59-A6C34878D82A}">
                    <a16:rowId xmlns:a16="http://schemas.microsoft.com/office/drawing/2014/main" val="3031056542"/>
                  </a:ext>
                </a:extLst>
              </a:tr>
            </a:tbl>
          </a:graphicData>
        </a:graphic>
      </p:graphicFrame>
      <p:sp>
        <p:nvSpPr>
          <p:cNvPr id="59" name="テキスト ボックス 58">
            <a:extLst>
              <a:ext uri="{FF2B5EF4-FFF2-40B4-BE49-F238E27FC236}">
                <a16:creationId xmlns:a16="http://schemas.microsoft.com/office/drawing/2014/main" id="{953734B2-D419-4AAD-84B0-CF1BF7682FA1}"/>
              </a:ext>
            </a:extLst>
          </p:cNvPr>
          <p:cNvSpPr txBox="1"/>
          <p:nvPr/>
        </p:nvSpPr>
        <p:spPr>
          <a:xfrm>
            <a:off x="5179498" y="3211459"/>
            <a:ext cx="459185" cy="461665"/>
          </a:xfrm>
          <a:prstGeom prst="rect">
            <a:avLst/>
          </a:prstGeom>
          <a:noFill/>
        </p:spPr>
        <p:txBody>
          <a:bodyPr wrap="squar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①</a:t>
            </a:r>
          </a:p>
        </p:txBody>
      </p:sp>
      <p:sp>
        <p:nvSpPr>
          <p:cNvPr id="63" name="テキスト ボックス 62">
            <a:extLst>
              <a:ext uri="{FF2B5EF4-FFF2-40B4-BE49-F238E27FC236}">
                <a16:creationId xmlns:a16="http://schemas.microsoft.com/office/drawing/2014/main" id="{60A980AE-4BD5-4665-A331-C8FAE7436254}"/>
              </a:ext>
            </a:extLst>
          </p:cNvPr>
          <p:cNvSpPr txBox="1"/>
          <p:nvPr/>
        </p:nvSpPr>
        <p:spPr>
          <a:xfrm>
            <a:off x="4602566" y="4178968"/>
            <a:ext cx="459185" cy="461665"/>
          </a:xfrm>
          <a:prstGeom prst="rect">
            <a:avLst/>
          </a:prstGeom>
          <a:noFill/>
        </p:spPr>
        <p:txBody>
          <a:bodyPr wrap="squar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②</a:t>
            </a:r>
          </a:p>
        </p:txBody>
      </p:sp>
      <p:sp>
        <p:nvSpPr>
          <p:cNvPr id="65" name="テキスト ボックス 64">
            <a:extLst>
              <a:ext uri="{FF2B5EF4-FFF2-40B4-BE49-F238E27FC236}">
                <a16:creationId xmlns:a16="http://schemas.microsoft.com/office/drawing/2014/main" id="{1A503962-4C98-46AC-BFDC-AD0497C09676}"/>
              </a:ext>
            </a:extLst>
          </p:cNvPr>
          <p:cNvSpPr txBox="1"/>
          <p:nvPr/>
        </p:nvSpPr>
        <p:spPr>
          <a:xfrm>
            <a:off x="8353291" y="2925524"/>
            <a:ext cx="459185" cy="461665"/>
          </a:xfrm>
          <a:prstGeom prst="rect">
            <a:avLst/>
          </a:prstGeom>
          <a:noFill/>
        </p:spPr>
        <p:txBody>
          <a:bodyPr wrap="squar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③</a:t>
            </a:r>
          </a:p>
        </p:txBody>
      </p:sp>
      <p:sp>
        <p:nvSpPr>
          <p:cNvPr id="67" name="テキスト ボックス 66">
            <a:extLst>
              <a:ext uri="{FF2B5EF4-FFF2-40B4-BE49-F238E27FC236}">
                <a16:creationId xmlns:a16="http://schemas.microsoft.com/office/drawing/2014/main" id="{224CC782-D2F5-4682-809E-EC103CB8B092}"/>
              </a:ext>
            </a:extLst>
          </p:cNvPr>
          <p:cNvSpPr txBox="1"/>
          <p:nvPr/>
        </p:nvSpPr>
        <p:spPr>
          <a:xfrm>
            <a:off x="8662307" y="3712131"/>
            <a:ext cx="459185" cy="461665"/>
          </a:xfrm>
          <a:prstGeom prst="rect">
            <a:avLst/>
          </a:prstGeom>
          <a:noFill/>
        </p:spPr>
        <p:txBody>
          <a:bodyPr wrap="squar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④</a:t>
            </a:r>
          </a:p>
        </p:txBody>
      </p:sp>
      <p:sp>
        <p:nvSpPr>
          <p:cNvPr id="68" name="テキスト ボックス 67">
            <a:extLst>
              <a:ext uri="{FF2B5EF4-FFF2-40B4-BE49-F238E27FC236}">
                <a16:creationId xmlns:a16="http://schemas.microsoft.com/office/drawing/2014/main" id="{186D513C-E283-4621-A993-51F08554463B}"/>
              </a:ext>
            </a:extLst>
          </p:cNvPr>
          <p:cNvSpPr txBox="1"/>
          <p:nvPr/>
        </p:nvSpPr>
        <p:spPr>
          <a:xfrm>
            <a:off x="7963760" y="566199"/>
            <a:ext cx="2306787" cy="461665"/>
          </a:xfrm>
          <a:prstGeom prst="rect">
            <a:avLst/>
          </a:prstGeom>
          <a:noFill/>
        </p:spPr>
        <p:txBody>
          <a:bodyPr wrap="square">
            <a:spAutoFit/>
          </a:bodyPr>
          <a:lstStyle/>
          <a:p>
            <a:pPr algn="just"/>
            <a:r>
              <a:rPr lang="ja-JP" altLang="en-US"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ルーティング</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69" name="テキスト ボックス 68">
            <a:extLst>
              <a:ext uri="{FF2B5EF4-FFF2-40B4-BE49-F238E27FC236}">
                <a16:creationId xmlns:a16="http://schemas.microsoft.com/office/drawing/2014/main" id="{EF202DC1-95D5-4E9E-83E3-869A91B828B5}"/>
              </a:ext>
            </a:extLst>
          </p:cNvPr>
          <p:cNvSpPr txBox="1"/>
          <p:nvPr/>
        </p:nvSpPr>
        <p:spPr>
          <a:xfrm>
            <a:off x="2442886" y="944736"/>
            <a:ext cx="1728349" cy="461665"/>
          </a:xfrm>
          <a:prstGeom prst="rect">
            <a:avLst/>
          </a:prstGeom>
          <a:noFill/>
        </p:spPr>
        <p:txBody>
          <a:bodyPr wrap="square">
            <a:spAutoFit/>
          </a:bodyPr>
          <a:lstStyle/>
          <a:p>
            <a:pPr algn="just"/>
            <a:r>
              <a:rPr lang="ja-JP" altLang="en-US" sz="24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経路制御</a:t>
            </a:r>
            <a:endParaRPr lang="ja-JP" altLang="ja-JP" sz="24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custDataLst>
      <p:tags r:id="rId1"/>
    </p:custDataLst>
    <p:extLst>
      <p:ext uri="{BB962C8B-B14F-4D97-AF65-F5344CB8AC3E}">
        <p14:creationId xmlns:p14="http://schemas.microsoft.com/office/powerpoint/2010/main" val="1460477957"/>
      </p:ext>
    </p:extLst>
  </p:cSld>
  <p:clrMapOvr>
    <a:masterClrMapping/>
  </p:clrMapOvr>
  <mc:AlternateContent xmlns:mc="http://schemas.openxmlformats.org/markup-compatibility/2006" xmlns:p14="http://schemas.microsoft.com/office/powerpoint/2010/main">
    <mc:Choice Requires="p14">
      <p:transition spd="slow" p14:dur="2000" advTm="131003"/>
    </mc:Choice>
    <mc:Fallback xmlns="">
      <p:transition spd="slow" advTm="1310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線コネクタ 38">
            <a:extLst>
              <a:ext uri="{FF2B5EF4-FFF2-40B4-BE49-F238E27FC236}">
                <a16:creationId xmlns:a16="http://schemas.microsoft.com/office/drawing/2014/main" id="{A489E819-26C3-4FDA-8238-560401BA35AE}"/>
              </a:ext>
            </a:extLst>
          </p:cNvPr>
          <p:cNvCxnSpPr>
            <a:cxnSpLocks/>
          </p:cNvCxnSpPr>
          <p:nvPr/>
        </p:nvCxnSpPr>
        <p:spPr>
          <a:xfrm>
            <a:off x="2121290" y="4071477"/>
            <a:ext cx="931238" cy="6101"/>
          </a:xfrm>
          <a:prstGeom prst="line">
            <a:avLst/>
          </a:prstGeom>
          <a:ln/>
        </p:spPr>
        <p:style>
          <a:lnRef idx="3">
            <a:schemeClr val="dk1"/>
          </a:lnRef>
          <a:fillRef idx="0">
            <a:schemeClr val="dk1"/>
          </a:fillRef>
          <a:effectRef idx="2">
            <a:schemeClr val="dk1"/>
          </a:effectRef>
          <a:fontRef idx="minor">
            <a:schemeClr val="tx1"/>
          </a:fontRef>
        </p:style>
      </p:cxnSp>
      <p:sp>
        <p:nvSpPr>
          <p:cNvPr id="6" name="正方形/長方形 5">
            <a:extLst>
              <a:ext uri="{FF2B5EF4-FFF2-40B4-BE49-F238E27FC236}">
                <a16:creationId xmlns:a16="http://schemas.microsoft.com/office/drawing/2014/main" id="{C23F930E-1F9E-45E9-BB44-7ABA56EC4EF8}"/>
              </a:ext>
            </a:extLst>
          </p:cNvPr>
          <p:cNvSpPr/>
          <p:nvPr/>
        </p:nvSpPr>
        <p:spPr>
          <a:xfrm>
            <a:off x="546583" y="1011847"/>
            <a:ext cx="2206142" cy="4145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コンピュータ 　</a:t>
            </a:r>
            <a:r>
              <a:rPr lang="en-US" altLang="ja-JP" dirty="0"/>
              <a:t>(A)</a:t>
            </a:r>
            <a:endParaRPr kumimoji="1" lang="ja-JP" altLang="en-US" dirty="0"/>
          </a:p>
        </p:txBody>
      </p:sp>
      <p:sp>
        <p:nvSpPr>
          <p:cNvPr id="8" name="正方形/長方形 7">
            <a:extLst>
              <a:ext uri="{FF2B5EF4-FFF2-40B4-BE49-F238E27FC236}">
                <a16:creationId xmlns:a16="http://schemas.microsoft.com/office/drawing/2014/main" id="{6982947B-4431-4BC3-B307-563F23167B24}"/>
              </a:ext>
            </a:extLst>
          </p:cNvPr>
          <p:cNvSpPr/>
          <p:nvPr/>
        </p:nvSpPr>
        <p:spPr>
          <a:xfrm>
            <a:off x="584683" y="1768428"/>
            <a:ext cx="2148992" cy="4145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コンピュータ　</a:t>
            </a:r>
            <a:r>
              <a:rPr lang="en-US" altLang="ja-JP" dirty="0"/>
              <a:t>(B)</a:t>
            </a:r>
            <a:endParaRPr kumimoji="1" lang="ja-JP" altLang="en-US" dirty="0"/>
          </a:p>
        </p:txBody>
      </p:sp>
      <p:sp>
        <p:nvSpPr>
          <p:cNvPr id="10" name="正方形/長方形 9">
            <a:extLst>
              <a:ext uri="{FF2B5EF4-FFF2-40B4-BE49-F238E27FC236}">
                <a16:creationId xmlns:a16="http://schemas.microsoft.com/office/drawing/2014/main" id="{32CB5FB6-F974-4772-8311-9942699F3BFD}"/>
              </a:ext>
            </a:extLst>
          </p:cNvPr>
          <p:cNvSpPr/>
          <p:nvPr/>
        </p:nvSpPr>
        <p:spPr>
          <a:xfrm>
            <a:off x="594208" y="2589702"/>
            <a:ext cx="2148992" cy="4145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コンピュータ　</a:t>
            </a:r>
            <a:r>
              <a:rPr lang="en-US" altLang="ja-JP" dirty="0"/>
              <a:t>(C)</a:t>
            </a:r>
            <a:endParaRPr kumimoji="1" lang="ja-JP" altLang="en-US" dirty="0"/>
          </a:p>
        </p:txBody>
      </p:sp>
      <p:sp>
        <p:nvSpPr>
          <p:cNvPr id="11" name="正方形/長方形 10">
            <a:extLst>
              <a:ext uri="{FF2B5EF4-FFF2-40B4-BE49-F238E27FC236}">
                <a16:creationId xmlns:a16="http://schemas.microsoft.com/office/drawing/2014/main" id="{8AE9B55A-664D-4DC6-95BD-CB31214EE975}"/>
              </a:ext>
            </a:extLst>
          </p:cNvPr>
          <p:cNvSpPr/>
          <p:nvPr/>
        </p:nvSpPr>
        <p:spPr>
          <a:xfrm>
            <a:off x="2952751" y="1011848"/>
            <a:ext cx="1362074" cy="41455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ルータ</a:t>
            </a:r>
            <a:r>
              <a:rPr lang="ja-JP" altLang="en-US" dirty="0"/>
              <a:t>（</a:t>
            </a:r>
            <a:r>
              <a:rPr lang="en-US" altLang="ja-JP" dirty="0"/>
              <a:t>P)</a:t>
            </a:r>
            <a:endParaRPr kumimoji="1" lang="ja-JP" altLang="en-US" dirty="0"/>
          </a:p>
        </p:txBody>
      </p:sp>
      <p:sp>
        <p:nvSpPr>
          <p:cNvPr id="13" name="正方形/長方形 12">
            <a:extLst>
              <a:ext uri="{FF2B5EF4-FFF2-40B4-BE49-F238E27FC236}">
                <a16:creationId xmlns:a16="http://schemas.microsoft.com/office/drawing/2014/main" id="{397B285D-F637-4818-8B2A-F4B5B78BCC7E}"/>
              </a:ext>
            </a:extLst>
          </p:cNvPr>
          <p:cNvSpPr/>
          <p:nvPr/>
        </p:nvSpPr>
        <p:spPr>
          <a:xfrm>
            <a:off x="2952712" y="2576754"/>
            <a:ext cx="1400213" cy="46172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ルータ</a:t>
            </a:r>
            <a:r>
              <a:rPr lang="ja-JP" altLang="en-US" dirty="0"/>
              <a:t>（</a:t>
            </a:r>
            <a:r>
              <a:rPr lang="en-US" altLang="ja-JP" dirty="0"/>
              <a:t>Q)</a:t>
            </a:r>
            <a:endParaRPr kumimoji="1" lang="ja-JP" altLang="en-US" dirty="0"/>
          </a:p>
        </p:txBody>
      </p:sp>
      <p:sp>
        <p:nvSpPr>
          <p:cNvPr id="15" name="正方形/長方形 14">
            <a:extLst>
              <a:ext uri="{FF2B5EF4-FFF2-40B4-BE49-F238E27FC236}">
                <a16:creationId xmlns:a16="http://schemas.microsoft.com/office/drawing/2014/main" id="{8E8F88F4-C8B1-4A8E-9981-B7A2ABC23AF8}"/>
              </a:ext>
            </a:extLst>
          </p:cNvPr>
          <p:cNvSpPr/>
          <p:nvPr/>
        </p:nvSpPr>
        <p:spPr>
          <a:xfrm>
            <a:off x="6512448" y="804572"/>
            <a:ext cx="1211283" cy="8291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ルータ</a:t>
            </a:r>
            <a:endParaRPr kumimoji="1" lang="en-US" altLang="ja-JP" dirty="0"/>
          </a:p>
          <a:p>
            <a:pPr algn="ctr"/>
            <a:r>
              <a:rPr lang="ja-JP" altLang="en-US" dirty="0"/>
              <a:t>（</a:t>
            </a:r>
            <a:r>
              <a:rPr lang="en-US" altLang="ja-JP" dirty="0"/>
              <a:t>R)</a:t>
            </a:r>
            <a:endParaRPr kumimoji="1" lang="ja-JP" altLang="en-US" dirty="0"/>
          </a:p>
        </p:txBody>
      </p:sp>
      <p:sp>
        <p:nvSpPr>
          <p:cNvPr id="17" name="正方形/長方形 16">
            <a:extLst>
              <a:ext uri="{FF2B5EF4-FFF2-40B4-BE49-F238E27FC236}">
                <a16:creationId xmlns:a16="http://schemas.microsoft.com/office/drawing/2014/main" id="{6B4521C9-C0D2-4045-8934-7D566A27151E}"/>
              </a:ext>
            </a:extLst>
          </p:cNvPr>
          <p:cNvSpPr/>
          <p:nvPr/>
        </p:nvSpPr>
        <p:spPr>
          <a:xfrm>
            <a:off x="8763000" y="1011848"/>
            <a:ext cx="2171700" cy="4145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コンピュータ 　</a:t>
            </a:r>
            <a:r>
              <a:rPr lang="en-US" altLang="ja-JP" dirty="0"/>
              <a:t>(E)</a:t>
            </a:r>
            <a:endParaRPr kumimoji="1" lang="ja-JP" altLang="en-US" dirty="0"/>
          </a:p>
        </p:txBody>
      </p:sp>
      <p:sp>
        <p:nvSpPr>
          <p:cNvPr id="19" name="正方形/長方形 18">
            <a:extLst>
              <a:ext uri="{FF2B5EF4-FFF2-40B4-BE49-F238E27FC236}">
                <a16:creationId xmlns:a16="http://schemas.microsoft.com/office/drawing/2014/main" id="{B6E8447A-102F-4EF5-9F58-AE2DD85A5F11}"/>
              </a:ext>
            </a:extLst>
          </p:cNvPr>
          <p:cNvSpPr/>
          <p:nvPr/>
        </p:nvSpPr>
        <p:spPr>
          <a:xfrm>
            <a:off x="7679192" y="1746455"/>
            <a:ext cx="1560616" cy="8291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コンピュータ 　</a:t>
            </a:r>
            <a:r>
              <a:rPr lang="en-US" altLang="ja-JP" dirty="0"/>
              <a:t>(F)</a:t>
            </a:r>
            <a:endParaRPr kumimoji="1" lang="ja-JP" altLang="en-US" dirty="0"/>
          </a:p>
        </p:txBody>
      </p:sp>
      <p:sp>
        <p:nvSpPr>
          <p:cNvPr id="20" name="テキスト ボックス 19">
            <a:extLst>
              <a:ext uri="{FF2B5EF4-FFF2-40B4-BE49-F238E27FC236}">
                <a16:creationId xmlns:a16="http://schemas.microsoft.com/office/drawing/2014/main" id="{77069695-CF0C-4335-8343-B190A9DD1F14}"/>
              </a:ext>
            </a:extLst>
          </p:cNvPr>
          <p:cNvSpPr txBox="1"/>
          <p:nvPr/>
        </p:nvSpPr>
        <p:spPr>
          <a:xfrm>
            <a:off x="3094712" y="700266"/>
            <a:ext cx="2046513" cy="369332"/>
          </a:xfrm>
          <a:prstGeom prst="rect">
            <a:avLst/>
          </a:prstGeom>
          <a:noFill/>
        </p:spPr>
        <p:txBody>
          <a:bodyPr wrap="square" rtlCol="0">
            <a:spAutoFit/>
          </a:bodyPr>
          <a:lstStyle/>
          <a:p>
            <a:r>
              <a:rPr kumimoji="1" lang="ja-JP" altLang="en-US" b="1" dirty="0"/>
              <a:t>（</a:t>
            </a:r>
            <a:r>
              <a:rPr kumimoji="1" lang="en-US" altLang="ja-JP" b="1" dirty="0"/>
              <a:t>A)</a:t>
            </a:r>
            <a:r>
              <a:rPr kumimoji="1" lang="ja-JP" altLang="en-US" b="1" dirty="0"/>
              <a:t>（</a:t>
            </a:r>
            <a:r>
              <a:rPr kumimoji="1" lang="en-US" altLang="ja-JP" b="1" dirty="0"/>
              <a:t>B)</a:t>
            </a:r>
            <a:r>
              <a:rPr kumimoji="1" lang="ja-JP" altLang="en-US" b="1" dirty="0"/>
              <a:t>へ中継</a:t>
            </a:r>
          </a:p>
        </p:txBody>
      </p:sp>
      <p:sp>
        <p:nvSpPr>
          <p:cNvPr id="22" name="テキスト ボックス 21">
            <a:extLst>
              <a:ext uri="{FF2B5EF4-FFF2-40B4-BE49-F238E27FC236}">
                <a16:creationId xmlns:a16="http://schemas.microsoft.com/office/drawing/2014/main" id="{48BC4ECA-C4B8-4AEA-B0B0-CA820C9BCE59}"/>
              </a:ext>
            </a:extLst>
          </p:cNvPr>
          <p:cNvSpPr txBox="1"/>
          <p:nvPr/>
        </p:nvSpPr>
        <p:spPr>
          <a:xfrm>
            <a:off x="2457404" y="2260995"/>
            <a:ext cx="2362246" cy="369332"/>
          </a:xfrm>
          <a:prstGeom prst="rect">
            <a:avLst/>
          </a:prstGeom>
          <a:noFill/>
        </p:spPr>
        <p:txBody>
          <a:bodyPr wrap="square" rtlCol="0">
            <a:spAutoFit/>
          </a:bodyPr>
          <a:lstStyle/>
          <a:p>
            <a:r>
              <a:rPr kumimoji="1" lang="ja-JP" altLang="en-US" b="1" dirty="0"/>
              <a:t>（</a:t>
            </a:r>
            <a:r>
              <a:rPr kumimoji="1" lang="en-US" altLang="ja-JP" b="1" dirty="0"/>
              <a:t>C)</a:t>
            </a:r>
            <a:r>
              <a:rPr kumimoji="1" lang="ja-JP" altLang="en-US" b="1" dirty="0"/>
              <a:t>（</a:t>
            </a:r>
            <a:r>
              <a:rPr kumimoji="1" lang="en-US" altLang="ja-JP" b="1" dirty="0"/>
              <a:t>S)</a:t>
            </a:r>
            <a:r>
              <a:rPr kumimoji="1" lang="ja-JP" altLang="en-US" b="1" dirty="0"/>
              <a:t> へ中継</a:t>
            </a:r>
          </a:p>
        </p:txBody>
      </p:sp>
      <p:sp>
        <p:nvSpPr>
          <p:cNvPr id="24" name="テキスト ボックス 23">
            <a:extLst>
              <a:ext uri="{FF2B5EF4-FFF2-40B4-BE49-F238E27FC236}">
                <a16:creationId xmlns:a16="http://schemas.microsoft.com/office/drawing/2014/main" id="{4DF17827-B744-4B36-B20A-5A6D5E5EB005}"/>
              </a:ext>
            </a:extLst>
          </p:cNvPr>
          <p:cNvSpPr txBox="1"/>
          <p:nvPr/>
        </p:nvSpPr>
        <p:spPr>
          <a:xfrm>
            <a:off x="5932907" y="488831"/>
            <a:ext cx="3296818" cy="369332"/>
          </a:xfrm>
          <a:prstGeom prst="rect">
            <a:avLst/>
          </a:prstGeom>
          <a:noFill/>
        </p:spPr>
        <p:txBody>
          <a:bodyPr wrap="square" rtlCol="0">
            <a:spAutoFit/>
          </a:bodyPr>
          <a:lstStyle/>
          <a:p>
            <a:r>
              <a:rPr kumimoji="1" lang="ja-JP" altLang="en-US" b="1" dirty="0"/>
              <a:t>（</a:t>
            </a:r>
            <a:r>
              <a:rPr kumimoji="1" lang="en-US" altLang="ja-JP" b="1" dirty="0"/>
              <a:t>E)</a:t>
            </a:r>
            <a:r>
              <a:rPr kumimoji="1" lang="ja-JP" altLang="en-US" b="1" dirty="0"/>
              <a:t>（</a:t>
            </a:r>
            <a:r>
              <a:rPr kumimoji="1" lang="en-US" altLang="ja-JP" b="1" dirty="0"/>
              <a:t>F)</a:t>
            </a:r>
            <a:r>
              <a:rPr kumimoji="1" lang="ja-JP" altLang="en-US" b="1" dirty="0"/>
              <a:t> （</a:t>
            </a:r>
            <a:r>
              <a:rPr kumimoji="1" lang="en-US" altLang="ja-JP" b="1" dirty="0"/>
              <a:t>P)</a:t>
            </a:r>
            <a:r>
              <a:rPr kumimoji="1" lang="ja-JP" altLang="en-US" b="1" dirty="0"/>
              <a:t>（</a:t>
            </a:r>
            <a:r>
              <a:rPr kumimoji="1" lang="en-US" altLang="ja-JP" b="1" dirty="0"/>
              <a:t>Q)</a:t>
            </a:r>
            <a:r>
              <a:rPr kumimoji="1" lang="ja-JP" altLang="en-US" b="1" dirty="0"/>
              <a:t>へ中継</a:t>
            </a:r>
          </a:p>
        </p:txBody>
      </p:sp>
      <p:cxnSp>
        <p:nvCxnSpPr>
          <p:cNvPr id="26" name="直線コネクタ 25">
            <a:extLst>
              <a:ext uri="{FF2B5EF4-FFF2-40B4-BE49-F238E27FC236}">
                <a16:creationId xmlns:a16="http://schemas.microsoft.com/office/drawing/2014/main" id="{7ADAE2D2-B4F1-46D0-B567-D0874D8EA2C6}"/>
              </a:ext>
            </a:extLst>
          </p:cNvPr>
          <p:cNvCxnSpPr>
            <a:cxnSpLocks/>
            <a:stCxn id="6" idx="3"/>
            <a:endCxn id="11" idx="1"/>
          </p:cNvCxnSpPr>
          <p:nvPr/>
        </p:nvCxnSpPr>
        <p:spPr>
          <a:xfrm>
            <a:off x="2752725" y="1219123"/>
            <a:ext cx="200026" cy="0"/>
          </a:xfrm>
          <a:prstGeom prst="line">
            <a:avLst/>
          </a:prstGeom>
          <a:ln/>
        </p:spPr>
        <p:style>
          <a:lnRef idx="3">
            <a:schemeClr val="dk1"/>
          </a:lnRef>
          <a:fillRef idx="0">
            <a:schemeClr val="dk1"/>
          </a:fillRef>
          <a:effectRef idx="2">
            <a:schemeClr val="dk1"/>
          </a:effectRef>
          <a:fontRef idx="minor">
            <a:schemeClr val="tx1"/>
          </a:fontRef>
        </p:style>
      </p:cxnSp>
      <p:cxnSp>
        <p:nvCxnSpPr>
          <p:cNvPr id="30" name="直線コネクタ 29">
            <a:extLst>
              <a:ext uri="{FF2B5EF4-FFF2-40B4-BE49-F238E27FC236}">
                <a16:creationId xmlns:a16="http://schemas.microsoft.com/office/drawing/2014/main" id="{4F50F705-41A9-4ADD-BF01-129223528B01}"/>
              </a:ext>
            </a:extLst>
          </p:cNvPr>
          <p:cNvCxnSpPr>
            <a:cxnSpLocks/>
            <a:stCxn id="8" idx="3"/>
            <a:endCxn id="11" idx="1"/>
          </p:cNvCxnSpPr>
          <p:nvPr/>
        </p:nvCxnSpPr>
        <p:spPr>
          <a:xfrm flipV="1">
            <a:off x="2733675" y="1219123"/>
            <a:ext cx="219076" cy="756581"/>
          </a:xfrm>
          <a:prstGeom prst="line">
            <a:avLst/>
          </a:prstGeom>
          <a:ln/>
        </p:spPr>
        <p:style>
          <a:lnRef idx="3">
            <a:schemeClr val="dk1"/>
          </a:lnRef>
          <a:fillRef idx="0">
            <a:schemeClr val="dk1"/>
          </a:fillRef>
          <a:effectRef idx="2">
            <a:schemeClr val="dk1"/>
          </a:effectRef>
          <a:fontRef idx="minor">
            <a:schemeClr val="tx1"/>
          </a:fontRef>
        </p:style>
      </p:cxnSp>
      <p:cxnSp>
        <p:nvCxnSpPr>
          <p:cNvPr id="33" name="直線コネクタ 32">
            <a:extLst>
              <a:ext uri="{FF2B5EF4-FFF2-40B4-BE49-F238E27FC236}">
                <a16:creationId xmlns:a16="http://schemas.microsoft.com/office/drawing/2014/main" id="{B9568125-24C7-4BC3-82B5-A9FE8D87F85C}"/>
              </a:ext>
            </a:extLst>
          </p:cNvPr>
          <p:cNvCxnSpPr>
            <a:cxnSpLocks/>
            <a:stCxn id="10" idx="3"/>
            <a:endCxn id="13" idx="1"/>
          </p:cNvCxnSpPr>
          <p:nvPr/>
        </p:nvCxnSpPr>
        <p:spPr>
          <a:xfrm>
            <a:off x="2743200" y="2796978"/>
            <a:ext cx="209512" cy="10637"/>
          </a:xfrm>
          <a:prstGeom prst="line">
            <a:avLst/>
          </a:prstGeom>
          <a:ln/>
        </p:spPr>
        <p:style>
          <a:lnRef idx="3">
            <a:schemeClr val="dk1"/>
          </a:lnRef>
          <a:fillRef idx="0">
            <a:schemeClr val="dk1"/>
          </a:fillRef>
          <a:effectRef idx="2">
            <a:schemeClr val="dk1"/>
          </a:effectRef>
          <a:fontRef idx="minor">
            <a:schemeClr val="tx1"/>
          </a:fontRef>
        </p:style>
      </p:cxnSp>
      <p:cxnSp>
        <p:nvCxnSpPr>
          <p:cNvPr id="34" name="直線コネクタ 33">
            <a:extLst>
              <a:ext uri="{FF2B5EF4-FFF2-40B4-BE49-F238E27FC236}">
                <a16:creationId xmlns:a16="http://schemas.microsoft.com/office/drawing/2014/main" id="{63632466-7BDE-4158-B21A-8C628A3682D1}"/>
              </a:ext>
            </a:extLst>
          </p:cNvPr>
          <p:cNvCxnSpPr>
            <a:cxnSpLocks/>
            <a:stCxn id="15" idx="3"/>
            <a:endCxn id="17" idx="1"/>
          </p:cNvCxnSpPr>
          <p:nvPr/>
        </p:nvCxnSpPr>
        <p:spPr>
          <a:xfrm>
            <a:off x="7723731" y="1219123"/>
            <a:ext cx="1039269" cy="1"/>
          </a:xfrm>
          <a:prstGeom prst="line">
            <a:avLst/>
          </a:prstGeom>
          <a:ln/>
        </p:spPr>
        <p:style>
          <a:lnRef idx="3">
            <a:schemeClr val="dk1"/>
          </a:lnRef>
          <a:fillRef idx="0">
            <a:schemeClr val="dk1"/>
          </a:fillRef>
          <a:effectRef idx="2">
            <a:schemeClr val="dk1"/>
          </a:effectRef>
          <a:fontRef idx="minor">
            <a:schemeClr val="tx1"/>
          </a:fontRef>
        </p:style>
      </p:cxnSp>
      <p:cxnSp>
        <p:nvCxnSpPr>
          <p:cNvPr id="37" name="直線コネクタ 36">
            <a:extLst>
              <a:ext uri="{FF2B5EF4-FFF2-40B4-BE49-F238E27FC236}">
                <a16:creationId xmlns:a16="http://schemas.microsoft.com/office/drawing/2014/main" id="{FBEFE837-F2F4-42D6-A5D5-EEDD39F6CECC}"/>
              </a:ext>
            </a:extLst>
          </p:cNvPr>
          <p:cNvCxnSpPr>
            <a:cxnSpLocks/>
            <a:stCxn id="15" idx="3"/>
            <a:endCxn id="19" idx="0"/>
          </p:cNvCxnSpPr>
          <p:nvPr/>
        </p:nvCxnSpPr>
        <p:spPr>
          <a:xfrm>
            <a:off x="7723731" y="1219123"/>
            <a:ext cx="735769" cy="527332"/>
          </a:xfrm>
          <a:prstGeom prst="line">
            <a:avLst/>
          </a:prstGeom>
          <a:ln/>
        </p:spPr>
        <p:style>
          <a:lnRef idx="3">
            <a:schemeClr val="dk1"/>
          </a:lnRef>
          <a:fillRef idx="0">
            <a:schemeClr val="dk1"/>
          </a:fillRef>
          <a:effectRef idx="2">
            <a:schemeClr val="dk1"/>
          </a:effectRef>
          <a:fontRef idx="minor">
            <a:schemeClr val="tx1"/>
          </a:fontRef>
        </p:style>
      </p:cxnSp>
      <p:cxnSp>
        <p:nvCxnSpPr>
          <p:cNvPr id="40" name="直線コネクタ 39">
            <a:extLst>
              <a:ext uri="{FF2B5EF4-FFF2-40B4-BE49-F238E27FC236}">
                <a16:creationId xmlns:a16="http://schemas.microsoft.com/office/drawing/2014/main" id="{1E4D804B-70E7-424E-914C-7E7BF4FF2F12}"/>
              </a:ext>
            </a:extLst>
          </p:cNvPr>
          <p:cNvCxnSpPr>
            <a:cxnSpLocks/>
            <a:stCxn id="11" idx="3"/>
            <a:endCxn id="15" idx="1"/>
          </p:cNvCxnSpPr>
          <p:nvPr/>
        </p:nvCxnSpPr>
        <p:spPr>
          <a:xfrm>
            <a:off x="4314825" y="1219123"/>
            <a:ext cx="2197623" cy="0"/>
          </a:xfrm>
          <a:prstGeom prst="line">
            <a:avLst/>
          </a:prstGeom>
          <a:ln/>
        </p:spPr>
        <p:style>
          <a:lnRef idx="3">
            <a:schemeClr val="dk1"/>
          </a:lnRef>
          <a:fillRef idx="0">
            <a:schemeClr val="dk1"/>
          </a:fillRef>
          <a:effectRef idx="2">
            <a:schemeClr val="dk1"/>
          </a:effectRef>
          <a:fontRef idx="minor">
            <a:schemeClr val="tx1"/>
          </a:fontRef>
        </p:style>
      </p:cxnSp>
      <p:cxnSp>
        <p:nvCxnSpPr>
          <p:cNvPr id="42" name="直線コネクタ 41">
            <a:extLst>
              <a:ext uri="{FF2B5EF4-FFF2-40B4-BE49-F238E27FC236}">
                <a16:creationId xmlns:a16="http://schemas.microsoft.com/office/drawing/2014/main" id="{FE4CCCFF-3EFC-482B-8A42-8A25860E8383}"/>
              </a:ext>
            </a:extLst>
          </p:cNvPr>
          <p:cNvCxnSpPr>
            <a:cxnSpLocks/>
            <a:stCxn id="13" idx="0"/>
            <a:endCxn id="15" idx="1"/>
          </p:cNvCxnSpPr>
          <p:nvPr/>
        </p:nvCxnSpPr>
        <p:spPr>
          <a:xfrm flipV="1">
            <a:off x="3652819" y="1219123"/>
            <a:ext cx="2859629" cy="1357631"/>
          </a:xfrm>
          <a:prstGeom prst="line">
            <a:avLst/>
          </a:prstGeom>
          <a:ln/>
        </p:spPr>
        <p:style>
          <a:lnRef idx="3">
            <a:schemeClr val="dk1"/>
          </a:lnRef>
          <a:fillRef idx="0">
            <a:schemeClr val="dk1"/>
          </a:fillRef>
          <a:effectRef idx="2">
            <a:schemeClr val="dk1"/>
          </a:effectRef>
          <a:fontRef idx="minor">
            <a:schemeClr val="tx1"/>
          </a:fontRef>
        </p:style>
      </p:cxnSp>
      <p:sp>
        <p:nvSpPr>
          <p:cNvPr id="59" name="テキスト ボックス 58">
            <a:extLst>
              <a:ext uri="{FF2B5EF4-FFF2-40B4-BE49-F238E27FC236}">
                <a16:creationId xmlns:a16="http://schemas.microsoft.com/office/drawing/2014/main" id="{953734B2-D419-4AAD-84B0-CF1BF7682FA1}"/>
              </a:ext>
            </a:extLst>
          </p:cNvPr>
          <p:cNvSpPr txBox="1"/>
          <p:nvPr/>
        </p:nvSpPr>
        <p:spPr>
          <a:xfrm>
            <a:off x="5659406" y="897453"/>
            <a:ext cx="459185" cy="369332"/>
          </a:xfrm>
          <a:prstGeom prst="rect">
            <a:avLst/>
          </a:prstGeom>
          <a:noFill/>
        </p:spPr>
        <p:txBody>
          <a:bodyPr wrap="square" rtlCol="0">
            <a:spAutoFit/>
          </a:bodyPr>
          <a:lstStyle/>
          <a:p>
            <a:r>
              <a:rPr kumimoji="1" lang="ja-JP" altLang="en-US" b="1" dirty="0"/>
              <a:t>①</a:t>
            </a:r>
          </a:p>
        </p:txBody>
      </p:sp>
      <p:sp>
        <p:nvSpPr>
          <p:cNvPr id="63" name="テキスト ボックス 62">
            <a:extLst>
              <a:ext uri="{FF2B5EF4-FFF2-40B4-BE49-F238E27FC236}">
                <a16:creationId xmlns:a16="http://schemas.microsoft.com/office/drawing/2014/main" id="{60A980AE-4BD5-4665-A331-C8FAE7436254}"/>
              </a:ext>
            </a:extLst>
          </p:cNvPr>
          <p:cNvSpPr txBox="1"/>
          <p:nvPr/>
        </p:nvSpPr>
        <p:spPr>
          <a:xfrm>
            <a:off x="4968174" y="1998312"/>
            <a:ext cx="459185" cy="369332"/>
          </a:xfrm>
          <a:prstGeom prst="rect">
            <a:avLst/>
          </a:prstGeom>
          <a:noFill/>
        </p:spPr>
        <p:txBody>
          <a:bodyPr wrap="square" rtlCol="0">
            <a:spAutoFit/>
          </a:bodyPr>
          <a:lstStyle/>
          <a:p>
            <a:r>
              <a:rPr kumimoji="1" lang="ja-JP" altLang="en-US" b="1" dirty="0"/>
              <a:t>②</a:t>
            </a:r>
          </a:p>
        </p:txBody>
      </p:sp>
      <p:sp>
        <p:nvSpPr>
          <p:cNvPr id="65" name="テキスト ボックス 64">
            <a:extLst>
              <a:ext uri="{FF2B5EF4-FFF2-40B4-BE49-F238E27FC236}">
                <a16:creationId xmlns:a16="http://schemas.microsoft.com/office/drawing/2014/main" id="{1A503962-4C98-46AC-BFDC-AD0497C09676}"/>
              </a:ext>
            </a:extLst>
          </p:cNvPr>
          <p:cNvSpPr txBox="1"/>
          <p:nvPr/>
        </p:nvSpPr>
        <p:spPr>
          <a:xfrm>
            <a:off x="8404574" y="897268"/>
            <a:ext cx="459185" cy="369332"/>
          </a:xfrm>
          <a:prstGeom prst="rect">
            <a:avLst/>
          </a:prstGeom>
          <a:noFill/>
        </p:spPr>
        <p:txBody>
          <a:bodyPr wrap="square" rtlCol="0">
            <a:spAutoFit/>
          </a:bodyPr>
          <a:lstStyle/>
          <a:p>
            <a:r>
              <a:rPr kumimoji="1" lang="ja-JP" altLang="en-US" b="1" dirty="0"/>
              <a:t>③</a:t>
            </a:r>
          </a:p>
        </p:txBody>
      </p:sp>
      <p:sp>
        <p:nvSpPr>
          <p:cNvPr id="67" name="テキスト ボックス 66">
            <a:extLst>
              <a:ext uri="{FF2B5EF4-FFF2-40B4-BE49-F238E27FC236}">
                <a16:creationId xmlns:a16="http://schemas.microsoft.com/office/drawing/2014/main" id="{224CC782-D2F5-4682-809E-EC103CB8B092}"/>
              </a:ext>
            </a:extLst>
          </p:cNvPr>
          <p:cNvSpPr txBox="1"/>
          <p:nvPr/>
        </p:nvSpPr>
        <p:spPr>
          <a:xfrm>
            <a:off x="8078988" y="1356313"/>
            <a:ext cx="459185" cy="369332"/>
          </a:xfrm>
          <a:prstGeom prst="rect">
            <a:avLst/>
          </a:prstGeom>
          <a:noFill/>
        </p:spPr>
        <p:txBody>
          <a:bodyPr wrap="square" rtlCol="0">
            <a:spAutoFit/>
          </a:bodyPr>
          <a:lstStyle/>
          <a:p>
            <a:r>
              <a:rPr kumimoji="1" lang="ja-JP" altLang="en-US" b="1" dirty="0"/>
              <a:t>④</a:t>
            </a:r>
          </a:p>
        </p:txBody>
      </p:sp>
      <p:sp>
        <p:nvSpPr>
          <p:cNvPr id="35" name="正方形/長方形 34">
            <a:extLst>
              <a:ext uri="{FF2B5EF4-FFF2-40B4-BE49-F238E27FC236}">
                <a16:creationId xmlns:a16="http://schemas.microsoft.com/office/drawing/2014/main" id="{D0F86C96-D76D-4A03-9B43-E8587AAE74B8}"/>
              </a:ext>
            </a:extLst>
          </p:cNvPr>
          <p:cNvSpPr/>
          <p:nvPr/>
        </p:nvSpPr>
        <p:spPr>
          <a:xfrm>
            <a:off x="552449" y="3847635"/>
            <a:ext cx="2162175" cy="4005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コンピュータ　</a:t>
            </a:r>
            <a:r>
              <a:rPr lang="en-US" altLang="ja-JP" dirty="0"/>
              <a:t>(D)</a:t>
            </a:r>
            <a:endParaRPr kumimoji="1" lang="ja-JP" altLang="en-US" dirty="0"/>
          </a:p>
        </p:txBody>
      </p:sp>
      <p:sp>
        <p:nvSpPr>
          <p:cNvPr id="36" name="正方形/長方形 35">
            <a:extLst>
              <a:ext uri="{FF2B5EF4-FFF2-40B4-BE49-F238E27FC236}">
                <a16:creationId xmlns:a16="http://schemas.microsoft.com/office/drawing/2014/main" id="{1C8C80CD-105E-4F95-86DC-38823B84AD74}"/>
              </a:ext>
            </a:extLst>
          </p:cNvPr>
          <p:cNvSpPr/>
          <p:nvPr/>
        </p:nvSpPr>
        <p:spPr>
          <a:xfrm>
            <a:off x="2975242" y="3838108"/>
            <a:ext cx="1349107" cy="41956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ルータ</a:t>
            </a:r>
            <a:r>
              <a:rPr lang="ja-JP" altLang="en-US" dirty="0"/>
              <a:t>（</a:t>
            </a:r>
            <a:r>
              <a:rPr lang="en-US" altLang="ja-JP" dirty="0"/>
              <a:t>S)</a:t>
            </a:r>
            <a:endParaRPr kumimoji="1" lang="ja-JP" altLang="en-US" dirty="0"/>
          </a:p>
        </p:txBody>
      </p:sp>
      <p:sp>
        <p:nvSpPr>
          <p:cNvPr id="38" name="テキスト ボックス 37">
            <a:extLst>
              <a:ext uri="{FF2B5EF4-FFF2-40B4-BE49-F238E27FC236}">
                <a16:creationId xmlns:a16="http://schemas.microsoft.com/office/drawing/2014/main" id="{8EC50F35-C462-402A-A6FE-A7F3D820996D}"/>
              </a:ext>
            </a:extLst>
          </p:cNvPr>
          <p:cNvSpPr txBox="1"/>
          <p:nvPr/>
        </p:nvSpPr>
        <p:spPr>
          <a:xfrm>
            <a:off x="3089145" y="4238584"/>
            <a:ext cx="1551708" cy="369332"/>
          </a:xfrm>
          <a:prstGeom prst="rect">
            <a:avLst/>
          </a:prstGeom>
          <a:noFill/>
        </p:spPr>
        <p:txBody>
          <a:bodyPr wrap="square" rtlCol="0">
            <a:spAutoFit/>
          </a:bodyPr>
          <a:lstStyle/>
          <a:p>
            <a:r>
              <a:rPr kumimoji="1" lang="ja-JP" altLang="en-US" b="1" dirty="0"/>
              <a:t>（</a:t>
            </a:r>
            <a:r>
              <a:rPr lang="en-US" altLang="ja-JP" b="1" dirty="0"/>
              <a:t>D</a:t>
            </a:r>
            <a:r>
              <a:rPr kumimoji="1" lang="en-US" altLang="ja-JP" b="1" dirty="0"/>
              <a:t>)</a:t>
            </a:r>
            <a:r>
              <a:rPr kumimoji="1" lang="ja-JP" altLang="en-US" b="1" dirty="0"/>
              <a:t>へ中継</a:t>
            </a:r>
          </a:p>
        </p:txBody>
      </p:sp>
      <p:cxnSp>
        <p:nvCxnSpPr>
          <p:cNvPr id="41" name="直線コネクタ 40">
            <a:extLst>
              <a:ext uri="{FF2B5EF4-FFF2-40B4-BE49-F238E27FC236}">
                <a16:creationId xmlns:a16="http://schemas.microsoft.com/office/drawing/2014/main" id="{C21CA8E1-F3B9-45F8-92A4-88C42D249540}"/>
              </a:ext>
            </a:extLst>
          </p:cNvPr>
          <p:cNvCxnSpPr>
            <a:cxnSpLocks/>
            <a:stCxn id="13" idx="2"/>
            <a:endCxn id="36" idx="0"/>
          </p:cNvCxnSpPr>
          <p:nvPr/>
        </p:nvCxnSpPr>
        <p:spPr>
          <a:xfrm flipH="1">
            <a:off x="3649796" y="3038476"/>
            <a:ext cx="3023" cy="799632"/>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25" name="表 24">
            <a:extLst>
              <a:ext uri="{FF2B5EF4-FFF2-40B4-BE49-F238E27FC236}">
                <a16:creationId xmlns:a16="http://schemas.microsoft.com/office/drawing/2014/main" id="{BABCBAEC-0F22-446B-8CB5-9077D32BB760}"/>
              </a:ext>
            </a:extLst>
          </p:cNvPr>
          <p:cNvGraphicFramePr>
            <a:graphicFrameLocks noGrp="1"/>
          </p:cNvGraphicFramePr>
          <p:nvPr/>
        </p:nvGraphicFramePr>
        <p:xfrm>
          <a:off x="5224679" y="3152205"/>
          <a:ext cx="6194869" cy="3157652"/>
        </p:xfrm>
        <a:graphic>
          <a:graphicData uri="http://schemas.openxmlformats.org/drawingml/2006/table">
            <a:tbl>
              <a:tblPr/>
              <a:tblGrid>
                <a:gridCol w="3183531">
                  <a:extLst>
                    <a:ext uri="{9D8B030D-6E8A-4147-A177-3AD203B41FA5}">
                      <a16:colId xmlns:a16="http://schemas.microsoft.com/office/drawing/2014/main" val="1540141842"/>
                    </a:ext>
                  </a:extLst>
                </a:gridCol>
                <a:gridCol w="1341486">
                  <a:extLst>
                    <a:ext uri="{9D8B030D-6E8A-4147-A177-3AD203B41FA5}">
                      <a16:colId xmlns:a16="http://schemas.microsoft.com/office/drawing/2014/main" val="2920689381"/>
                    </a:ext>
                  </a:extLst>
                </a:gridCol>
                <a:gridCol w="1669852">
                  <a:extLst>
                    <a:ext uri="{9D8B030D-6E8A-4147-A177-3AD203B41FA5}">
                      <a16:colId xmlns:a16="http://schemas.microsoft.com/office/drawing/2014/main" val="839695380"/>
                    </a:ext>
                  </a:extLst>
                </a:gridCol>
              </a:tblGrid>
              <a:tr h="309364">
                <a:tc gridSpan="3">
                  <a:txBody>
                    <a:bodyPr/>
                    <a:lstStyle/>
                    <a:p>
                      <a:pPr algn="ctr" rtl="0" fontAlgn="ctr"/>
                      <a:r>
                        <a:rPr lang="ja-JP" altLang="en-US" sz="2400" b="1" i="0" u="none" strike="noStrike">
                          <a:solidFill>
                            <a:srgbClr val="FFFFFF"/>
                          </a:solidFill>
                          <a:effectLst/>
                          <a:latin typeface="Arial" panose="020B0604020202020204" pitchFamily="34" charset="0"/>
                          <a:ea typeface="游ゴシック" panose="020B0400000000000000" pitchFamily="50" charset="-128"/>
                        </a:rPr>
                        <a:t>ルータ</a:t>
                      </a:r>
                      <a:r>
                        <a:rPr lang="en-US" altLang="ja-JP" sz="2400" b="1" i="0" u="none" strike="noStrike">
                          <a:solidFill>
                            <a:srgbClr val="FFFFFF"/>
                          </a:solidFill>
                          <a:effectLst/>
                          <a:latin typeface="游ゴシック" panose="020B0400000000000000" pitchFamily="50" charset="-128"/>
                          <a:ea typeface="游ゴシック" panose="020B0400000000000000" pitchFamily="50" charset="-128"/>
                        </a:rPr>
                        <a:t>(</a:t>
                      </a:r>
                      <a:r>
                        <a:rPr lang="en-US" sz="2400" b="1" i="0" u="none" strike="noStrike">
                          <a:solidFill>
                            <a:srgbClr val="FFFFFF"/>
                          </a:solidFill>
                          <a:effectLst/>
                          <a:latin typeface="游ゴシック" panose="020B0400000000000000" pitchFamily="50" charset="-128"/>
                          <a:ea typeface="游ゴシック" panose="020B0400000000000000" pitchFamily="50" charset="-128"/>
                        </a:rPr>
                        <a:t>R)</a:t>
                      </a:r>
                      <a:r>
                        <a:rPr lang="ja-JP" altLang="en-US" sz="2400" b="1" i="0" u="none" strike="noStrike">
                          <a:solidFill>
                            <a:srgbClr val="FFFFFF"/>
                          </a:solidFill>
                          <a:effectLst/>
                          <a:latin typeface="Arial" panose="020B0604020202020204" pitchFamily="34" charset="0"/>
                          <a:ea typeface="游ゴシック" panose="020B0400000000000000" pitchFamily="50" charset="-128"/>
                        </a:rPr>
                        <a:t>経路制御表</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4206645"/>
                  </a:ext>
                </a:extLst>
              </a:tr>
              <a:tr h="390775">
                <a:tc>
                  <a:txBody>
                    <a:bodyPr/>
                    <a:lstStyle/>
                    <a:p>
                      <a:pPr algn="ctr" rtl="0" fontAlgn="ctr"/>
                      <a:r>
                        <a:rPr lang="ja-JP" altLang="en-US" sz="2400" b="1" i="0" u="none" strike="noStrike">
                          <a:solidFill>
                            <a:srgbClr val="FFFFFF"/>
                          </a:solidFill>
                          <a:effectLst/>
                          <a:latin typeface="Arial" panose="020B0604020202020204" pitchFamily="34" charset="0"/>
                          <a:ea typeface="游ゴシック" panose="020B0400000000000000" pitchFamily="50" charset="-128"/>
                        </a:rPr>
                        <a:t>宛先</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0903"/>
                    </a:solidFill>
                  </a:tcPr>
                </a:tc>
                <a:tc>
                  <a:txBody>
                    <a:bodyPr/>
                    <a:lstStyle/>
                    <a:p>
                      <a:pPr algn="l" rtl="0" fontAlgn="ctr"/>
                      <a:r>
                        <a:rPr lang="ja-JP" altLang="en-US" sz="2400" b="1" i="0" u="none" strike="noStrike" dirty="0">
                          <a:solidFill>
                            <a:srgbClr val="FFFFFF"/>
                          </a:solidFill>
                          <a:effectLst/>
                          <a:latin typeface="Arial" panose="020B0604020202020204" pitchFamily="34" charset="0"/>
                          <a:ea typeface="游ゴシック" panose="020B0400000000000000" pitchFamily="50" charset="-128"/>
                        </a:rPr>
                        <a:t>転送先</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0903"/>
                    </a:solidFill>
                  </a:tcPr>
                </a:tc>
                <a:tc>
                  <a:txBody>
                    <a:bodyPr/>
                    <a:lstStyle/>
                    <a:p>
                      <a:pPr algn="ctr" fontAlgn="ctr"/>
                      <a:r>
                        <a:rPr lang="ja-JP" altLang="en-US" sz="2400" b="1" i="0" u="none" strike="noStrike">
                          <a:solidFill>
                            <a:srgbClr val="FFFFFF"/>
                          </a:solidFill>
                          <a:effectLst/>
                          <a:latin typeface="游ゴシック" panose="020B0400000000000000" pitchFamily="50" charset="-128"/>
                          <a:ea typeface="游ゴシック" panose="020B0400000000000000" pitchFamily="50" charset="-128"/>
                        </a:rPr>
                        <a:t>メトリック</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937903138"/>
                  </a:ext>
                </a:extLst>
              </a:tr>
              <a:tr h="439622">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コンピュータ </a:t>
                      </a:r>
                      <a:r>
                        <a:rPr lang="en-US" altLang="ja-JP" sz="2400" b="0" i="0" u="none" strike="noStrike">
                          <a:solidFill>
                            <a:srgbClr val="FFFFFF"/>
                          </a:solidFill>
                          <a:effectLst/>
                          <a:latin typeface="游ゴシック" panose="020B0400000000000000" pitchFamily="50" charset="-128"/>
                          <a:ea typeface="游ゴシック" panose="020B0400000000000000" pitchFamily="50" charset="-128"/>
                        </a:rPr>
                        <a:t>(A)</a:t>
                      </a:r>
                      <a:endParaRPr lang="ja-JP" altLang="en-US" sz="2400" b="0" i="0" u="none" strike="noStrike">
                        <a:solidFill>
                          <a:srgbClr val="FFFFFF"/>
                        </a:solidFill>
                        <a:effectLst/>
                        <a:latin typeface="Arial" panose="020B0604020202020204" pitchFamily="34" charset="0"/>
                        <a:ea typeface="游ゴシック" panose="020B0400000000000000" pitchFamily="50" charset="-128"/>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E2F13"/>
                    </a:solidFill>
                  </a:tcPr>
                </a:tc>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①</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E2F13"/>
                    </a:solidFill>
                  </a:tcPr>
                </a:tc>
                <a:tc>
                  <a:txBody>
                    <a:bodyPr/>
                    <a:lstStyle/>
                    <a:p>
                      <a:pPr algn="l" fontAlgn="ctr"/>
                      <a:r>
                        <a:rPr lang="en-US" sz="2400" b="0" i="0" u="none" strike="noStrike" dirty="0">
                          <a:solidFill>
                            <a:srgbClr val="FFFFFF"/>
                          </a:solidFill>
                          <a:effectLst/>
                          <a:latin typeface="游ゴシック" panose="020B0400000000000000" pitchFamily="50" charset="-128"/>
                          <a:ea typeface="游ゴシック" panose="020B0400000000000000" pitchFamily="50" charset="-128"/>
                        </a:rPr>
                        <a:t>R</a:t>
                      </a:r>
                      <a:r>
                        <a:rPr lang="en-US" altLang="ja-JP" sz="2400" b="0" i="0" u="none" strike="noStrike" dirty="0">
                          <a:solidFill>
                            <a:srgbClr val="FFFFFF"/>
                          </a:solidFill>
                          <a:effectLst/>
                          <a:latin typeface="游ゴシック" panose="020B0400000000000000" pitchFamily="50" charset="-128"/>
                          <a:ea typeface="游ゴシック" panose="020B0400000000000000" pitchFamily="50" charset="-128"/>
                        </a:rPr>
                        <a:t>,</a:t>
                      </a:r>
                      <a:r>
                        <a:rPr lang="en-US" sz="2400" b="0" i="0" u="none" strike="noStrike" dirty="0">
                          <a:solidFill>
                            <a:srgbClr val="FFFFFF"/>
                          </a:solidFill>
                          <a:effectLst/>
                          <a:latin typeface="游ゴシック" panose="020B0400000000000000" pitchFamily="50" charset="-128"/>
                          <a:ea typeface="游ゴシック" panose="020B0400000000000000" pitchFamily="50" charset="-128"/>
                        </a:rPr>
                        <a:t>P　　２</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E2F13"/>
                    </a:solidFill>
                  </a:tcPr>
                </a:tc>
                <a:extLst>
                  <a:ext uri="{0D108BD9-81ED-4DB2-BD59-A6C34878D82A}">
                    <a16:rowId xmlns:a16="http://schemas.microsoft.com/office/drawing/2014/main" val="2800230793"/>
                  </a:ext>
                </a:extLst>
              </a:tr>
              <a:tr h="390775">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コンピュータ </a:t>
                      </a:r>
                      <a:r>
                        <a:rPr lang="en-US" altLang="ja-JP" sz="2400" b="0" i="0" u="none" strike="noStrike">
                          <a:solidFill>
                            <a:srgbClr val="FFFFFF"/>
                          </a:solidFill>
                          <a:effectLst/>
                          <a:latin typeface="游ゴシック" panose="020B0400000000000000" pitchFamily="50" charset="-128"/>
                          <a:ea typeface="游ゴシック" panose="020B0400000000000000" pitchFamily="50" charset="-128"/>
                        </a:rPr>
                        <a:t>(B)</a:t>
                      </a:r>
                      <a:endParaRPr lang="ja-JP" altLang="en-US" sz="2400" b="0" i="0" u="none" strike="noStrike">
                        <a:solidFill>
                          <a:srgbClr val="FFFFFF"/>
                        </a:solidFill>
                        <a:effectLst/>
                        <a:latin typeface="Arial" panose="020B0604020202020204" pitchFamily="34" charset="0"/>
                        <a:ea typeface="游ゴシック" panose="020B0400000000000000" pitchFamily="50" charset="-128"/>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48235"/>
                    </a:solidFill>
                  </a:tcPr>
                </a:tc>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①</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48235"/>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2400" b="0" i="0" u="none" strike="noStrike" dirty="0">
                          <a:solidFill>
                            <a:srgbClr val="FFFFFF"/>
                          </a:solidFill>
                          <a:effectLst/>
                          <a:latin typeface="游ゴシック" panose="020B0400000000000000" pitchFamily="50" charset="-128"/>
                          <a:ea typeface="+mn-ea"/>
                        </a:rPr>
                        <a:t>R,P　　２</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48235"/>
                    </a:solidFill>
                  </a:tcPr>
                </a:tc>
                <a:extLst>
                  <a:ext uri="{0D108BD9-81ED-4DB2-BD59-A6C34878D82A}">
                    <a16:rowId xmlns:a16="http://schemas.microsoft.com/office/drawing/2014/main" val="485844978"/>
                  </a:ext>
                </a:extLst>
              </a:tr>
              <a:tr h="390775">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コンピュータ </a:t>
                      </a:r>
                      <a:r>
                        <a:rPr lang="en-US" altLang="ja-JP" sz="2400" b="0" i="0" u="none" strike="noStrike">
                          <a:solidFill>
                            <a:srgbClr val="FFFFFF"/>
                          </a:solidFill>
                          <a:effectLst/>
                          <a:latin typeface="游ゴシック" panose="020B0400000000000000" pitchFamily="50" charset="-128"/>
                          <a:ea typeface="游ゴシック" panose="020B0400000000000000" pitchFamily="50" charset="-128"/>
                        </a:rPr>
                        <a:t>(C)</a:t>
                      </a:r>
                      <a:endParaRPr lang="ja-JP" altLang="en-US" sz="2400" b="0" i="0" u="none" strike="noStrike">
                        <a:solidFill>
                          <a:srgbClr val="FFFFFF"/>
                        </a:solidFill>
                        <a:effectLst/>
                        <a:latin typeface="Arial" panose="020B0604020202020204" pitchFamily="34" charset="0"/>
                        <a:ea typeface="游ゴシック" panose="020B0400000000000000" pitchFamily="50" charset="-128"/>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E2F13"/>
                    </a:solidFill>
                  </a:tcPr>
                </a:tc>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②</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E2F13"/>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2400" b="0" i="0" u="none" strike="noStrike" dirty="0">
                          <a:solidFill>
                            <a:srgbClr val="FFFFFF"/>
                          </a:solidFill>
                          <a:effectLst/>
                          <a:latin typeface="游ゴシック" panose="020B0400000000000000" pitchFamily="50" charset="-128"/>
                          <a:ea typeface="+mn-ea"/>
                        </a:rPr>
                        <a:t>R,Q　　２</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E2F13"/>
                    </a:solidFill>
                  </a:tcPr>
                </a:tc>
                <a:extLst>
                  <a:ext uri="{0D108BD9-81ED-4DB2-BD59-A6C34878D82A}">
                    <a16:rowId xmlns:a16="http://schemas.microsoft.com/office/drawing/2014/main" val="2928354547"/>
                  </a:ext>
                </a:extLst>
              </a:tr>
              <a:tr h="390775">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コンピュータ </a:t>
                      </a:r>
                      <a:r>
                        <a:rPr lang="en-US" altLang="ja-JP" sz="2400" b="0" i="0" u="none" strike="noStrike">
                          <a:solidFill>
                            <a:srgbClr val="FFFFFF"/>
                          </a:solidFill>
                          <a:effectLst/>
                          <a:latin typeface="游ゴシック" panose="020B0400000000000000" pitchFamily="50" charset="-128"/>
                          <a:ea typeface="游ゴシック" panose="020B0400000000000000" pitchFamily="50" charset="-128"/>
                        </a:rPr>
                        <a:t>(D)</a:t>
                      </a:r>
                      <a:endParaRPr lang="ja-JP" altLang="en-US" sz="2400" b="0" i="0" u="none" strike="noStrike">
                        <a:solidFill>
                          <a:srgbClr val="FFFFFF"/>
                        </a:solidFill>
                        <a:effectLst/>
                        <a:latin typeface="Arial" panose="020B0604020202020204" pitchFamily="34" charset="0"/>
                        <a:ea typeface="游ゴシック" panose="020B0400000000000000" pitchFamily="50" charset="-128"/>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48235"/>
                    </a:solidFill>
                  </a:tcPr>
                </a:tc>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②</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48235"/>
                    </a:solidFill>
                  </a:tcPr>
                </a:tc>
                <a:tc>
                  <a:txBody>
                    <a:bodyPr/>
                    <a:lstStyle/>
                    <a:p>
                      <a:pPr algn="l" fontAlgn="ctr"/>
                      <a:r>
                        <a:rPr lang="en-US" altLang="ja-JP" sz="2400" b="0" i="0" u="none" strike="noStrike" dirty="0">
                          <a:solidFill>
                            <a:srgbClr val="FFFFFF"/>
                          </a:solidFill>
                          <a:effectLst/>
                          <a:latin typeface="游ゴシック" panose="020B0400000000000000" pitchFamily="50" charset="-128"/>
                          <a:ea typeface="+mn-ea"/>
                        </a:rPr>
                        <a:t>R,Q,S　</a:t>
                      </a:r>
                      <a:r>
                        <a:rPr lang="ja-JP" altLang="en-US" sz="2400" b="0" i="0" u="none" strike="noStrike" dirty="0">
                          <a:solidFill>
                            <a:srgbClr val="FFFFFF"/>
                          </a:solidFill>
                          <a:effectLst/>
                          <a:latin typeface="游ゴシック" panose="020B0400000000000000" pitchFamily="50" charset="-128"/>
                          <a:ea typeface="+mn-ea"/>
                        </a:rPr>
                        <a:t>３</a:t>
                      </a:r>
                      <a:endParaRPr lang="en-US" altLang="ja-JP" sz="2400" b="0" i="0" u="none" strike="noStrike" dirty="0">
                        <a:solidFill>
                          <a:srgbClr val="FFFFFF"/>
                        </a:solidFill>
                        <a:effectLst/>
                        <a:latin typeface="游ゴシック" panose="020B0400000000000000" pitchFamily="50" charset="-128"/>
                        <a:ea typeface="+mn-ea"/>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48235"/>
                    </a:solidFill>
                  </a:tcPr>
                </a:tc>
                <a:extLst>
                  <a:ext uri="{0D108BD9-81ED-4DB2-BD59-A6C34878D82A}">
                    <a16:rowId xmlns:a16="http://schemas.microsoft.com/office/drawing/2014/main" val="878707983"/>
                  </a:ext>
                </a:extLst>
              </a:tr>
              <a:tr h="390775">
                <a:tc>
                  <a:txBody>
                    <a:bodyPr/>
                    <a:lstStyle/>
                    <a:p>
                      <a:pPr algn="ctr" rtl="0" fontAlgn="ctr"/>
                      <a:r>
                        <a:rPr lang="ja-JP" altLang="en-US" sz="2400" b="0" i="0" u="none" strike="noStrike">
                          <a:solidFill>
                            <a:srgbClr val="FFFFFF"/>
                          </a:solidFill>
                          <a:effectLst/>
                          <a:latin typeface="ＭＳ ゴシック" panose="020B0609070205080204" pitchFamily="49" charset="-128"/>
                          <a:ea typeface="ＭＳ ゴシック" panose="020B0609070205080204" pitchFamily="49" charset="-128"/>
                        </a:rPr>
                        <a:t>コンピュータ</a:t>
                      </a:r>
                      <a:r>
                        <a:rPr lang="ja-JP" altLang="en-US" sz="2400" b="0" i="0" u="none" strike="noStrike">
                          <a:solidFill>
                            <a:srgbClr val="FFFFFF"/>
                          </a:solidFill>
                          <a:effectLst/>
                          <a:latin typeface="Arial" panose="020B0604020202020204" pitchFamily="34" charset="0"/>
                          <a:ea typeface="游ゴシック" panose="020B0400000000000000" pitchFamily="50" charset="-128"/>
                        </a:rPr>
                        <a:t> </a:t>
                      </a:r>
                      <a:r>
                        <a:rPr lang="en-US" altLang="ja-JP" sz="2400" b="0" i="0" u="none" strike="noStrike">
                          <a:solidFill>
                            <a:srgbClr val="FFFFFF"/>
                          </a:solidFill>
                          <a:effectLst/>
                          <a:latin typeface="游ゴシック" panose="020B0400000000000000" pitchFamily="50" charset="-128"/>
                          <a:ea typeface="游ゴシック" panose="020B0400000000000000" pitchFamily="50" charset="-128"/>
                        </a:rPr>
                        <a:t>(E)</a:t>
                      </a:r>
                      <a:endParaRPr lang="ja-JP" altLang="en-US" sz="2400" b="0" i="0" u="none" strike="noStrike">
                        <a:solidFill>
                          <a:srgbClr val="FFFFFF"/>
                        </a:solidFill>
                        <a:effectLst/>
                        <a:latin typeface="Arial" panose="020B0604020202020204" pitchFamily="34" charset="0"/>
                        <a:ea typeface="游ゴシック" panose="020B0400000000000000" pitchFamily="50" charset="-128"/>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E2F13"/>
                    </a:solidFill>
                  </a:tcPr>
                </a:tc>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③</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E2F13"/>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2400" b="0" i="0" u="none" strike="noStrike" dirty="0">
                          <a:solidFill>
                            <a:srgbClr val="FFFFFF"/>
                          </a:solidFill>
                          <a:effectLst/>
                          <a:latin typeface="游ゴシック" panose="020B0400000000000000" pitchFamily="50" charset="-128"/>
                          <a:ea typeface="+mn-ea"/>
                        </a:rPr>
                        <a:t>R　　</a:t>
                      </a:r>
                      <a:r>
                        <a:rPr lang="ja-JP" altLang="en-US" sz="2400" b="0" i="0" u="none" strike="noStrike" dirty="0">
                          <a:solidFill>
                            <a:srgbClr val="FFFFFF"/>
                          </a:solidFill>
                          <a:effectLst/>
                          <a:latin typeface="游ゴシック" panose="020B0400000000000000" pitchFamily="50" charset="-128"/>
                          <a:ea typeface="+mn-ea"/>
                        </a:rPr>
                        <a:t>　</a:t>
                      </a:r>
                      <a:r>
                        <a:rPr lang="en-US" altLang="ja-JP" sz="2400" b="0" i="0" u="none" strike="noStrike" dirty="0">
                          <a:solidFill>
                            <a:srgbClr val="FFFFFF"/>
                          </a:solidFill>
                          <a:effectLst/>
                          <a:latin typeface="游ゴシック" panose="020B0400000000000000" pitchFamily="50" charset="-128"/>
                          <a:ea typeface="+mn-ea"/>
                        </a:rPr>
                        <a:t>1</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E2F13"/>
                    </a:solidFill>
                  </a:tcPr>
                </a:tc>
                <a:extLst>
                  <a:ext uri="{0D108BD9-81ED-4DB2-BD59-A6C34878D82A}">
                    <a16:rowId xmlns:a16="http://schemas.microsoft.com/office/drawing/2014/main" val="426465932"/>
                  </a:ext>
                </a:extLst>
              </a:tr>
              <a:tr h="390775">
                <a:tc>
                  <a:txBody>
                    <a:bodyPr/>
                    <a:lstStyle/>
                    <a:p>
                      <a:pPr algn="ctr" rtl="0" fontAlgn="ctr"/>
                      <a:r>
                        <a:rPr lang="ja-JP" altLang="en-US" sz="2400" b="0" i="0" u="none" strike="noStrike">
                          <a:solidFill>
                            <a:srgbClr val="FFFFFF"/>
                          </a:solidFill>
                          <a:effectLst/>
                          <a:latin typeface="ＭＳ ゴシック" panose="020B0609070205080204" pitchFamily="49" charset="-128"/>
                          <a:ea typeface="ＭＳ ゴシック" panose="020B0609070205080204" pitchFamily="49" charset="-128"/>
                        </a:rPr>
                        <a:t>コンピュータ</a:t>
                      </a:r>
                      <a:r>
                        <a:rPr lang="ja-JP" altLang="en-US" sz="2400" b="0" i="0" u="none" strike="noStrike">
                          <a:solidFill>
                            <a:srgbClr val="FFFFFF"/>
                          </a:solidFill>
                          <a:effectLst/>
                          <a:latin typeface="Arial" panose="020B0604020202020204" pitchFamily="34" charset="0"/>
                          <a:ea typeface="游ゴシック" panose="020B0400000000000000" pitchFamily="50" charset="-128"/>
                        </a:rPr>
                        <a:t> </a:t>
                      </a:r>
                      <a:r>
                        <a:rPr lang="en-US" altLang="ja-JP" sz="2400" b="0" i="0" u="none" strike="noStrike">
                          <a:solidFill>
                            <a:srgbClr val="FFFFFF"/>
                          </a:solidFill>
                          <a:effectLst/>
                          <a:latin typeface="游ゴシック" panose="020B0400000000000000" pitchFamily="50" charset="-128"/>
                          <a:ea typeface="游ゴシック" panose="020B0400000000000000" pitchFamily="50" charset="-128"/>
                        </a:rPr>
                        <a:t>(F)</a:t>
                      </a:r>
                      <a:endParaRPr lang="ja-JP" altLang="en-US" sz="2400" b="0" i="0" u="none" strike="noStrike">
                        <a:solidFill>
                          <a:srgbClr val="FFFFFF"/>
                        </a:solidFill>
                        <a:effectLst/>
                        <a:latin typeface="Arial" panose="020B0604020202020204" pitchFamily="34" charset="0"/>
                        <a:ea typeface="游ゴシック" panose="020B0400000000000000" pitchFamily="50" charset="-128"/>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48235"/>
                    </a:solidFill>
                  </a:tcPr>
                </a:tc>
                <a:tc>
                  <a:txBody>
                    <a:bodyPr/>
                    <a:lstStyle/>
                    <a:p>
                      <a:pPr algn="ctr" rtl="0" fontAlgn="ctr"/>
                      <a:r>
                        <a:rPr lang="ja-JP" altLang="en-US" sz="2400" b="0" i="0" u="none" strike="noStrike">
                          <a:solidFill>
                            <a:srgbClr val="FFFFFF"/>
                          </a:solidFill>
                          <a:effectLst/>
                          <a:latin typeface="Arial" panose="020B0604020202020204" pitchFamily="34" charset="0"/>
                          <a:ea typeface="游ゴシック" panose="020B0400000000000000" pitchFamily="50" charset="-128"/>
                        </a:rPr>
                        <a:t>④</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48235"/>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2400" b="0" i="0" u="none" strike="noStrike" dirty="0">
                          <a:solidFill>
                            <a:srgbClr val="FFFFFF"/>
                          </a:solidFill>
                          <a:effectLst/>
                          <a:latin typeface="游ゴシック" panose="020B0400000000000000" pitchFamily="50" charset="-128"/>
                          <a:ea typeface="+mn-ea"/>
                        </a:rPr>
                        <a:t>R　　</a:t>
                      </a:r>
                      <a:r>
                        <a:rPr lang="ja-JP" altLang="en-US" sz="2400" b="0" i="0" u="none" strike="noStrike" dirty="0">
                          <a:solidFill>
                            <a:srgbClr val="FFFFFF"/>
                          </a:solidFill>
                          <a:effectLst/>
                          <a:latin typeface="游ゴシック" panose="020B0400000000000000" pitchFamily="50" charset="-128"/>
                          <a:ea typeface="+mn-ea"/>
                        </a:rPr>
                        <a:t>　</a:t>
                      </a:r>
                      <a:r>
                        <a:rPr lang="en-US" altLang="ja-JP" sz="2400" b="0" i="0" u="none" strike="noStrike" dirty="0">
                          <a:solidFill>
                            <a:srgbClr val="FFFFFF"/>
                          </a:solidFill>
                          <a:effectLst/>
                          <a:latin typeface="游ゴシック" panose="020B0400000000000000" pitchFamily="50" charset="-128"/>
                          <a:ea typeface="+mn-ea"/>
                        </a:rPr>
                        <a:t>1</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48235"/>
                    </a:solidFill>
                  </a:tcPr>
                </a:tc>
                <a:extLst>
                  <a:ext uri="{0D108BD9-81ED-4DB2-BD59-A6C34878D82A}">
                    <a16:rowId xmlns:a16="http://schemas.microsoft.com/office/drawing/2014/main" val="2555785109"/>
                  </a:ext>
                </a:extLst>
              </a:tr>
            </a:tbl>
          </a:graphicData>
        </a:graphic>
      </p:graphicFrame>
    </p:spTree>
    <p:extLst>
      <p:ext uri="{BB962C8B-B14F-4D97-AF65-F5344CB8AC3E}">
        <p14:creationId xmlns:p14="http://schemas.microsoft.com/office/powerpoint/2010/main" val="1623138800"/>
      </p:ext>
    </p:extLst>
  </p:cSld>
  <p:clrMapOvr>
    <a:masterClrMapping/>
  </p:clrMapOvr>
  <mc:AlternateContent xmlns:mc="http://schemas.openxmlformats.org/markup-compatibility/2006" xmlns:p14="http://schemas.microsoft.com/office/powerpoint/2010/main">
    <mc:Choice Requires="p14">
      <p:transition spd="slow" p14:dur="2000" advTm="114725"/>
    </mc:Choice>
    <mc:Fallback xmlns="">
      <p:transition spd="slow" advTm="1147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5EE1CAD-9739-37B6-80E7-ACBABDAA7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01" y="277531"/>
            <a:ext cx="10724226" cy="5900592"/>
          </a:xfrm>
          <a:prstGeom prst="rect">
            <a:avLst/>
          </a:prstGeom>
          <a:solidFill>
            <a:schemeClr val="bg1"/>
          </a:solidFill>
        </p:spPr>
      </p:pic>
      <p:sp>
        <p:nvSpPr>
          <p:cNvPr id="29" name="テキスト ボックス 28">
            <a:extLst>
              <a:ext uri="{FF2B5EF4-FFF2-40B4-BE49-F238E27FC236}">
                <a16:creationId xmlns:a16="http://schemas.microsoft.com/office/drawing/2014/main" id="{CEDB2576-8014-4EDF-B0D1-81581CECBC00}"/>
              </a:ext>
            </a:extLst>
          </p:cNvPr>
          <p:cNvSpPr txBox="1"/>
          <p:nvPr/>
        </p:nvSpPr>
        <p:spPr>
          <a:xfrm>
            <a:off x="1957999" y="6171154"/>
            <a:ext cx="674211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世界規模でつながるコンピュータネットワーク</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r>
              <a:rPr kumimoji="1" lang="ja-JP" altLang="en-US" dirty="0"/>
              <a:t>）</a:t>
            </a:r>
          </a:p>
        </p:txBody>
      </p:sp>
      <p:sp>
        <p:nvSpPr>
          <p:cNvPr id="30" name="楕円 29">
            <a:extLst>
              <a:ext uri="{FF2B5EF4-FFF2-40B4-BE49-F238E27FC236}">
                <a16:creationId xmlns:a16="http://schemas.microsoft.com/office/drawing/2014/main" id="{87892DAC-4E7C-4D5B-A7BF-E681EBB3EB75}"/>
              </a:ext>
            </a:extLst>
          </p:cNvPr>
          <p:cNvSpPr/>
          <p:nvPr/>
        </p:nvSpPr>
        <p:spPr>
          <a:xfrm>
            <a:off x="4171951" y="1433620"/>
            <a:ext cx="3738563" cy="37385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a:extLst>
              <a:ext uri="{FF2B5EF4-FFF2-40B4-BE49-F238E27FC236}">
                <a16:creationId xmlns:a16="http://schemas.microsoft.com/office/drawing/2014/main" id="{89E211AE-CA55-4F0C-9D4B-322063A8B7AB}"/>
              </a:ext>
            </a:extLst>
          </p:cNvPr>
          <p:cNvCxnSpPr>
            <a:cxnSpLocks/>
          </p:cNvCxnSpPr>
          <p:nvPr/>
        </p:nvCxnSpPr>
        <p:spPr>
          <a:xfrm>
            <a:off x="4648470" y="2166196"/>
            <a:ext cx="805783" cy="4696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5F1C61C-8BA5-4259-9ACE-B4E48B18F86C}"/>
              </a:ext>
            </a:extLst>
          </p:cNvPr>
          <p:cNvCxnSpPr>
            <a:cxnSpLocks/>
            <a:stCxn id="44" idx="5"/>
            <a:endCxn id="42" idx="1"/>
          </p:cNvCxnSpPr>
          <p:nvPr/>
        </p:nvCxnSpPr>
        <p:spPr>
          <a:xfrm>
            <a:off x="5442615" y="2726144"/>
            <a:ext cx="1368684" cy="7928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B1BE7E-0C36-4F8D-A428-0C611903D016}"/>
              </a:ext>
            </a:extLst>
          </p:cNvPr>
          <p:cNvCxnSpPr>
            <a:cxnSpLocks/>
            <a:stCxn id="44" idx="4"/>
            <a:endCxn id="41" idx="6"/>
          </p:cNvCxnSpPr>
          <p:nvPr/>
        </p:nvCxnSpPr>
        <p:spPr>
          <a:xfrm>
            <a:off x="5368528" y="2759622"/>
            <a:ext cx="436693" cy="11628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B812C39F-CA4F-4DAA-8147-FD608D831CD2}"/>
              </a:ext>
            </a:extLst>
          </p:cNvPr>
          <p:cNvCxnSpPr>
            <a:cxnSpLocks/>
            <a:stCxn id="49" idx="6"/>
            <a:endCxn id="41" idx="2"/>
          </p:cNvCxnSpPr>
          <p:nvPr/>
        </p:nvCxnSpPr>
        <p:spPr>
          <a:xfrm>
            <a:off x="4381500" y="3857024"/>
            <a:ext cx="1214171" cy="654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2E2D95-04CD-4F81-B63D-9E5050FB7A44}"/>
              </a:ext>
            </a:extLst>
          </p:cNvPr>
          <p:cNvCxnSpPr>
            <a:cxnSpLocks/>
            <a:stCxn id="41" idx="6"/>
            <a:endCxn id="45" idx="5"/>
          </p:cNvCxnSpPr>
          <p:nvPr/>
        </p:nvCxnSpPr>
        <p:spPr>
          <a:xfrm>
            <a:off x="5805221" y="3922481"/>
            <a:ext cx="1779062" cy="5351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8B6D3FE2-4A49-4423-9DF7-405844BE3F05}"/>
              </a:ext>
            </a:extLst>
          </p:cNvPr>
          <p:cNvCxnSpPr>
            <a:cxnSpLocks/>
            <a:stCxn id="45" idx="4"/>
            <a:endCxn id="42" idx="5"/>
          </p:cNvCxnSpPr>
          <p:nvPr/>
        </p:nvCxnSpPr>
        <p:spPr>
          <a:xfrm flipH="1" flipV="1">
            <a:off x="6959473" y="3680671"/>
            <a:ext cx="550723" cy="8104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4BE09B83-7283-417B-B084-076F831F7339}"/>
              </a:ext>
            </a:extLst>
          </p:cNvPr>
          <p:cNvSpPr/>
          <p:nvPr/>
        </p:nvSpPr>
        <p:spPr>
          <a:xfrm>
            <a:off x="5595671" y="3808181"/>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楕円 43">
            <a:extLst>
              <a:ext uri="{FF2B5EF4-FFF2-40B4-BE49-F238E27FC236}">
                <a16:creationId xmlns:a16="http://schemas.microsoft.com/office/drawing/2014/main" id="{41772ECC-4B99-4CD8-B641-DB401AE325F6}"/>
              </a:ext>
            </a:extLst>
          </p:cNvPr>
          <p:cNvSpPr/>
          <p:nvPr/>
        </p:nvSpPr>
        <p:spPr>
          <a:xfrm>
            <a:off x="5263753" y="2531022"/>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楕円 44">
            <a:extLst>
              <a:ext uri="{FF2B5EF4-FFF2-40B4-BE49-F238E27FC236}">
                <a16:creationId xmlns:a16="http://schemas.microsoft.com/office/drawing/2014/main" id="{6DB407BE-F280-467D-8237-B35D249961FC}"/>
              </a:ext>
            </a:extLst>
          </p:cNvPr>
          <p:cNvSpPr/>
          <p:nvPr/>
        </p:nvSpPr>
        <p:spPr>
          <a:xfrm>
            <a:off x="7405421" y="4262545"/>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楕円 48">
            <a:extLst>
              <a:ext uri="{FF2B5EF4-FFF2-40B4-BE49-F238E27FC236}">
                <a16:creationId xmlns:a16="http://schemas.microsoft.com/office/drawing/2014/main" id="{054A5266-257A-45AD-8A72-5A380A120859}"/>
              </a:ext>
            </a:extLst>
          </p:cNvPr>
          <p:cNvSpPr/>
          <p:nvPr/>
        </p:nvSpPr>
        <p:spPr>
          <a:xfrm>
            <a:off x="4171950" y="3742724"/>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楕円 49">
            <a:extLst>
              <a:ext uri="{FF2B5EF4-FFF2-40B4-BE49-F238E27FC236}">
                <a16:creationId xmlns:a16="http://schemas.microsoft.com/office/drawing/2014/main" id="{FE1B8E7C-C475-4FAC-8EAC-572E9DF02DDD}"/>
              </a:ext>
            </a:extLst>
          </p:cNvPr>
          <p:cNvSpPr/>
          <p:nvPr/>
        </p:nvSpPr>
        <p:spPr>
          <a:xfrm>
            <a:off x="5263753" y="4900720"/>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1" name="直線コネクタ 50">
            <a:extLst>
              <a:ext uri="{FF2B5EF4-FFF2-40B4-BE49-F238E27FC236}">
                <a16:creationId xmlns:a16="http://schemas.microsoft.com/office/drawing/2014/main" id="{0A510BB7-C154-4AAF-9873-1C5E7E3BE976}"/>
              </a:ext>
            </a:extLst>
          </p:cNvPr>
          <p:cNvCxnSpPr>
            <a:cxnSpLocks/>
            <a:stCxn id="42" idx="7"/>
            <a:endCxn id="46" idx="3"/>
          </p:cNvCxnSpPr>
          <p:nvPr/>
        </p:nvCxnSpPr>
        <p:spPr>
          <a:xfrm flipV="1">
            <a:off x="6959473" y="2409792"/>
            <a:ext cx="550723" cy="11092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55F0C23-9C96-42E8-A91A-0B3731B37276}"/>
              </a:ext>
            </a:extLst>
          </p:cNvPr>
          <p:cNvCxnSpPr>
            <a:cxnSpLocks/>
            <a:stCxn id="41" idx="6"/>
            <a:endCxn id="42" idx="3"/>
          </p:cNvCxnSpPr>
          <p:nvPr/>
        </p:nvCxnSpPr>
        <p:spPr>
          <a:xfrm flipV="1">
            <a:off x="5805221" y="3680671"/>
            <a:ext cx="1006078" cy="2418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2178DB2-4B16-46CA-81A9-40E6CD011737}"/>
              </a:ext>
            </a:extLst>
          </p:cNvPr>
          <p:cNvCxnSpPr>
            <a:cxnSpLocks/>
            <a:stCxn id="45" idx="5"/>
          </p:cNvCxnSpPr>
          <p:nvPr/>
        </p:nvCxnSpPr>
        <p:spPr>
          <a:xfrm>
            <a:off x="7584283" y="4457667"/>
            <a:ext cx="1393031" cy="12421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D9348BE-2D55-4167-B016-2909E1ACAB8E}"/>
              </a:ext>
            </a:extLst>
          </p:cNvPr>
          <p:cNvCxnSpPr>
            <a:cxnSpLocks/>
            <a:stCxn id="46" idx="2"/>
          </p:cNvCxnSpPr>
          <p:nvPr/>
        </p:nvCxnSpPr>
        <p:spPr>
          <a:xfrm flipV="1">
            <a:off x="7479508" y="1731146"/>
            <a:ext cx="1726636" cy="5978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D99EDFF-8D2F-4D21-B5BA-E68C7E21B44B}"/>
              </a:ext>
            </a:extLst>
          </p:cNvPr>
          <p:cNvCxnSpPr>
            <a:cxnSpLocks/>
            <a:stCxn id="49" idx="3"/>
          </p:cNvCxnSpPr>
          <p:nvPr/>
        </p:nvCxnSpPr>
        <p:spPr>
          <a:xfrm flipH="1">
            <a:off x="2800350" y="3937846"/>
            <a:ext cx="1402288" cy="9294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03ADC74F-2C46-4F4A-94F7-0D149CE3A2DE}"/>
              </a:ext>
            </a:extLst>
          </p:cNvPr>
          <p:cNvSpPr txBox="1"/>
          <p:nvPr/>
        </p:nvSpPr>
        <p:spPr>
          <a:xfrm>
            <a:off x="9665727" y="1641812"/>
            <a:ext cx="1252016" cy="400110"/>
          </a:xfrm>
          <a:prstGeom prst="rect">
            <a:avLst/>
          </a:prstGeom>
          <a:solidFill>
            <a:schemeClr val="bg1"/>
          </a:solidFill>
        </p:spPr>
        <p:txBody>
          <a:bodyPr wrap="square" rtlCol="0">
            <a:spAutoFit/>
          </a:bodyPr>
          <a:lstStyle/>
          <a:p>
            <a:r>
              <a:rPr kumimoji="1" lang="ja-JP" altLang="en-US" sz="2000" dirty="0">
                <a:solidFill>
                  <a:srgbClr val="FF0000"/>
                </a:solidFill>
                <a:latin typeface="ＭＳ Ｐゴシック" panose="020B0600070205080204" pitchFamily="50" charset="-128"/>
                <a:ea typeface="ＭＳ Ｐゴシック" panose="020B0600070205080204" pitchFamily="50" charset="-128"/>
              </a:rPr>
              <a:t>社内</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LAN</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64" name="テキスト ボックス 63">
            <a:extLst>
              <a:ext uri="{FF2B5EF4-FFF2-40B4-BE49-F238E27FC236}">
                <a16:creationId xmlns:a16="http://schemas.microsoft.com/office/drawing/2014/main" id="{811255BB-FD03-402A-9E13-6EE55278237A}"/>
              </a:ext>
            </a:extLst>
          </p:cNvPr>
          <p:cNvSpPr txBox="1"/>
          <p:nvPr/>
        </p:nvSpPr>
        <p:spPr>
          <a:xfrm>
            <a:off x="9342909" y="4933426"/>
            <a:ext cx="1204626" cy="400110"/>
          </a:xfrm>
          <a:prstGeom prst="rect">
            <a:avLst/>
          </a:prstGeom>
          <a:solidFill>
            <a:schemeClr val="bg1"/>
          </a:solidFill>
        </p:spPr>
        <p:txBody>
          <a:bodyPr wrap="square" rtlCol="0">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校</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内</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LAN</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a16="http://schemas.microsoft.com/office/drawing/2014/main" id="{89AF3492-E4C4-4F9E-B3C8-03AD40A86749}"/>
              </a:ext>
            </a:extLst>
          </p:cNvPr>
          <p:cNvSpPr txBox="1"/>
          <p:nvPr/>
        </p:nvSpPr>
        <p:spPr>
          <a:xfrm>
            <a:off x="1458911" y="4466942"/>
            <a:ext cx="1486302" cy="400110"/>
          </a:xfrm>
          <a:prstGeom prst="rect">
            <a:avLst/>
          </a:prstGeom>
          <a:solidFill>
            <a:schemeClr val="bg1"/>
          </a:solidFill>
        </p:spPr>
        <p:txBody>
          <a:bodyPr wrap="square" rtlCol="0">
            <a:spAutoFit/>
          </a:bodyPr>
          <a:lstStyle/>
          <a:p>
            <a:r>
              <a:rPr kumimoji="1" lang="ja-JP" altLang="en-US" sz="2000" dirty="0">
                <a:solidFill>
                  <a:srgbClr val="FF0000"/>
                </a:solidFill>
                <a:latin typeface="ＭＳ Ｐゴシック" panose="020B0600070205080204" pitchFamily="50" charset="-128"/>
                <a:ea typeface="ＭＳ Ｐゴシック" panose="020B0600070205080204" pitchFamily="50" charset="-128"/>
              </a:rPr>
              <a:t>家庭内</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LAN</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66" name="テキスト ボックス 65">
            <a:extLst>
              <a:ext uri="{FF2B5EF4-FFF2-40B4-BE49-F238E27FC236}">
                <a16:creationId xmlns:a16="http://schemas.microsoft.com/office/drawing/2014/main" id="{C4A09226-A342-4610-B4FF-CF3EF362B938}"/>
              </a:ext>
            </a:extLst>
          </p:cNvPr>
          <p:cNvSpPr txBox="1"/>
          <p:nvPr/>
        </p:nvSpPr>
        <p:spPr>
          <a:xfrm>
            <a:off x="6593778" y="6110267"/>
            <a:ext cx="1724600" cy="400110"/>
          </a:xfrm>
          <a:prstGeom prst="rect">
            <a:avLst/>
          </a:prstGeom>
          <a:noFill/>
        </p:spPr>
        <p:txBody>
          <a:bodyPr wrap="square" rtlCol="0">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インターネット</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67" name="直線コネクタ 66">
            <a:extLst>
              <a:ext uri="{FF2B5EF4-FFF2-40B4-BE49-F238E27FC236}">
                <a16:creationId xmlns:a16="http://schemas.microsoft.com/office/drawing/2014/main" id="{02C2C320-90F8-4789-9D77-CC7A7300E41F}"/>
              </a:ext>
            </a:extLst>
          </p:cNvPr>
          <p:cNvCxnSpPr>
            <a:cxnSpLocks/>
            <a:stCxn id="41" idx="3"/>
            <a:endCxn id="50" idx="0"/>
          </p:cNvCxnSpPr>
          <p:nvPr/>
        </p:nvCxnSpPr>
        <p:spPr>
          <a:xfrm flipH="1">
            <a:off x="5368528" y="4003303"/>
            <a:ext cx="257831" cy="89741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A8C79CF-A1F5-856F-DCE9-E1EE7F6C2359}"/>
              </a:ext>
            </a:extLst>
          </p:cNvPr>
          <p:cNvCxnSpPr>
            <a:cxnSpLocks/>
            <a:stCxn id="44" idx="6"/>
          </p:cNvCxnSpPr>
          <p:nvPr/>
        </p:nvCxnSpPr>
        <p:spPr>
          <a:xfrm flipV="1">
            <a:off x="5473303" y="2304288"/>
            <a:ext cx="1957721" cy="3410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E12CACBF-CBD1-45D2-965B-9C688EDAD6A7}"/>
              </a:ext>
            </a:extLst>
          </p:cNvPr>
          <p:cNvCxnSpPr>
            <a:cxnSpLocks/>
            <a:stCxn id="47" idx="5"/>
          </p:cNvCxnSpPr>
          <p:nvPr/>
        </p:nvCxnSpPr>
        <p:spPr>
          <a:xfrm flipH="1" flipV="1">
            <a:off x="3053386" y="1766656"/>
            <a:ext cx="1614134" cy="4090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楕円 46">
            <a:extLst>
              <a:ext uri="{FF2B5EF4-FFF2-40B4-BE49-F238E27FC236}">
                <a16:creationId xmlns:a16="http://schemas.microsoft.com/office/drawing/2014/main" id="{7623C909-069F-41E1-BBE4-57EFF0FA6932}"/>
              </a:ext>
            </a:extLst>
          </p:cNvPr>
          <p:cNvSpPr/>
          <p:nvPr/>
        </p:nvSpPr>
        <p:spPr>
          <a:xfrm>
            <a:off x="4488658" y="1980599"/>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楕円 45">
            <a:extLst>
              <a:ext uri="{FF2B5EF4-FFF2-40B4-BE49-F238E27FC236}">
                <a16:creationId xmlns:a16="http://schemas.microsoft.com/office/drawing/2014/main" id="{33367EB5-D344-41B1-AF1D-74A44CC0557A}"/>
              </a:ext>
            </a:extLst>
          </p:cNvPr>
          <p:cNvSpPr/>
          <p:nvPr/>
        </p:nvSpPr>
        <p:spPr>
          <a:xfrm>
            <a:off x="7479508" y="2214670"/>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42B9E7A0-BB8F-426A-997F-E9F86BDC2DB9}"/>
              </a:ext>
            </a:extLst>
          </p:cNvPr>
          <p:cNvSpPr/>
          <p:nvPr/>
        </p:nvSpPr>
        <p:spPr>
          <a:xfrm>
            <a:off x="6780611" y="3485549"/>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91B81D3-DC2B-CCC9-E5FE-5C9402327E8A}"/>
              </a:ext>
            </a:extLst>
          </p:cNvPr>
          <p:cNvSpPr/>
          <p:nvPr/>
        </p:nvSpPr>
        <p:spPr>
          <a:xfrm>
            <a:off x="4050649" y="5333536"/>
            <a:ext cx="20955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BBEF4A08-A960-DF3C-4C8F-CCC742D52254}"/>
              </a:ext>
            </a:extLst>
          </p:cNvPr>
          <p:cNvSpPr txBox="1"/>
          <p:nvPr/>
        </p:nvSpPr>
        <p:spPr>
          <a:xfrm>
            <a:off x="4242259" y="5224749"/>
            <a:ext cx="1988612" cy="400110"/>
          </a:xfrm>
          <a:prstGeom prst="rect">
            <a:avLst/>
          </a:prstGeom>
          <a:noFill/>
        </p:spPr>
        <p:txBody>
          <a:bodyPr wrap="square" rtlCol="0">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ルータ</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26" name="直線コネクタ 25">
            <a:extLst>
              <a:ext uri="{FF2B5EF4-FFF2-40B4-BE49-F238E27FC236}">
                <a16:creationId xmlns:a16="http://schemas.microsoft.com/office/drawing/2014/main" id="{EB29BF3C-E31A-200B-6EE4-4F3CB3ADD960}"/>
              </a:ext>
            </a:extLst>
          </p:cNvPr>
          <p:cNvCxnSpPr>
            <a:cxnSpLocks/>
            <a:stCxn id="44" idx="3"/>
          </p:cNvCxnSpPr>
          <p:nvPr/>
        </p:nvCxnSpPr>
        <p:spPr>
          <a:xfrm flipH="1">
            <a:off x="4399280" y="2726144"/>
            <a:ext cx="895161" cy="111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8E1577E-5C19-6992-28EE-57948E4AB933}"/>
              </a:ext>
            </a:extLst>
          </p:cNvPr>
          <p:cNvSpPr txBox="1"/>
          <p:nvPr/>
        </p:nvSpPr>
        <p:spPr>
          <a:xfrm>
            <a:off x="8776156" y="3783981"/>
            <a:ext cx="2253295" cy="276999"/>
          </a:xfrm>
          <a:prstGeom prst="rect">
            <a:avLst/>
          </a:prstGeom>
          <a:solidFill>
            <a:schemeClr val="bg1"/>
          </a:solid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LAN</a:t>
            </a:r>
            <a:r>
              <a:rPr kumimoji="1" lang="ja-JP" altLang="en-US" dirty="0">
                <a:latin typeface="ＭＳ Ｐゴシック" panose="020B0600070205080204" pitchFamily="50" charset="-128"/>
                <a:ea typeface="ＭＳ Ｐゴシック" panose="020B0600070205080204" pitchFamily="50" charset="-128"/>
              </a:rPr>
              <a:t>内：プライベート</a:t>
            </a:r>
            <a:r>
              <a:rPr kumimoji="1" lang="en-US" altLang="ja-JP" dirty="0">
                <a:latin typeface="ＭＳ Ｐゴシック" panose="020B0600070205080204" pitchFamily="50" charset="-128"/>
                <a:ea typeface="ＭＳ Ｐゴシック" panose="020B0600070205080204" pitchFamily="50" charset="-128"/>
              </a:rPr>
              <a:t>IP</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198543AF-2DB7-F380-0107-E16366E6D721}"/>
              </a:ext>
            </a:extLst>
          </p:cNvPr>
          <p:cNvSpPr txBox="1"/>
          <p:nvPr/>
        </p:nvSpPr>
        <p:spPr>
          <a:xfrm>
            <a:off x="8745832" y="551011"/>
            <a:ext cx="2313945" cy="276999"/>
          </a:xfrm>
          <a:prstGeom prst="rect">
            <a:avLst/>
          </a:prstGeom>
          <a:solidFill>
            <a:schemeClr val="bg1"/>
          </a:solid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 LAN</a:t>
            </a:r>
            <a:r>
              <a:rPr kumimoji="1" lang="ja-JP" altLang="en-US" dirty="0">
                <a:latin typeface="ＭＳ Ｐゴシック" panose="020B0600070205080204" pitchFamily="50" charset="-128"/>
                <a:ea typeface="ＭＳ Ｐゴシック" panose="020B0600070205080204" pitchFamily="50" charset="-128"/>
              </a:rPr>
              <a:t>内：プライベート</a:t>
            </a:r>
            <a:r>
              <a:rPr kumimoji="1" lang="en-US" altLang="ja-JP" dirty="0">
                <a:latin typeface="ＭＳ Ｐゴシック" panose="020B0600070205080204" pitchFamily="50" charset="-128"/>
                <a:ea typeface="ＭＳ Ｐゴシック" panose="020B0600070205080204" pitchFamily="50" charset="-128"/>
              </a:rPr>
              <a:t>IP</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E30ADD0D-CE75-A56E-5986-3880266B87AD}"/>
              </a:ext>
            </a:extLst>
          </p:cNvPr>
          <p:cNvSpPr txBox="1"/>
          <p:nvPr/>
        </p:nvSpPr>
        <p:spPr>
          <a:xfrm>
            <a:off x="1073769" y="3669681"/>
            <a:ext cx="2387378" cy="276999"/>
          </a:xfrm>
          <a:prstGeom prst="rect">
            <a:avLst/>
          </a:prstGeom>
          <a:solidFill>
            <a:schemeClr val="bg1"/>
          </a:solid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LAN</a:t>
            </a:r>
            <a:r>
              <a:rPr kumimoji="1" lang="ja-JP" altLang="en-US" dirty="0">
                <a:latin typeface="ＭＳ Ｐゴシック" panose="020B0600070205080204" pitchFamily="50" charset="-128"/>
                <a:ea typeface="ＭＳ Ｐゴシック" panose="020B0600070205080204" pitchFamily="50" charset="-128"/>
              </a:rPr>
              <a:t>内：プライベート</a:t>
            </a:r>
            <a:r>
              <a:rPr kumimoji="1" lang="en-US" altLang="ja-JP" dirty="0">
                <a:latin typeface="ＭＳ Ｐゴシック" panose="020B0600070205080204" pitchFamily="50" charset="-128"/>
                <a:ea typeface="ＭＳ Ｐゴシック" panose="020B0600070205080204" pitchFamily="50" charset="-128"/>
              </a:rPr>
              <a:t>IP</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1" name="正方形/長方形 10">
            <a:extLst>
              <a:ext uri="{FF2B5EF4-FFF2-40B4-BE49-F238E27FC236}">
                <a16:creationId xmlns:a16="http://schemas.microsoft.com/office/drawing/2014/main" id="{5E268FB3-1203-8596-31DC-C6D949244778}"/>
              </a:ext>
            </a:extLst>
          </p:cNvPr>
          <p:cNvSpPr/>
          <p:nvPr/>
        </p:nvSpPr>
        <p:spPr>
          <a:xfrm>
            <a:off x="1166327" y="438540"/>
            <a:ext cx="2134752" cy="2229126"/>
          </a:xfrm>
          <a:prstGeom prst="rect">
            <a:avLst/>
          </a:prstGeom>
          <a:solidFill>
            <a:schemeClr val="bg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11A4EC47-ECF6-75BE-857D-76E69627DC5D}"/>
              </a:ext>
            </a:extLst>
          </p:cNvPr>
          <p:cNvPicPr>
            <a:picLocks noChangeAspect="1"/>
          </p:cNvPicPr>
          <p:nvPr/>
        </p:nvPicPr>
        <p:blipFill rotWithShape="1">
          <a:blip r:embed="rId4"/>
          <a:srcRect t="6871"/>
          <a:stretch/>
        </p:blipFill>
        <p:spPr>
          <a:xfrm>
            <a:off x="1071124" y="350688"/>
            <a:ext cx="2313945" cy="2468299"/>
          </a:xfrm>
          <a:prstGeom prst="rect">
            <a:avLst/>
          </a:prstGeom>
        </p:spPr>
      </p:pic>
      <p:sp>
        <p:nvSpPr>
          <p:cNvPr id="13" name="正方形/長方形 12">
            <a:extLst>
              <a:ext uri="{FF2B5EF4-FFF2-40B4-BE49-F238E27FC236}">
                <a16:creationId xmlns:a16="http://schemas.microsoft.com/office/drawing/2014/main" id="{9A6D5DB7-258E-202E-2E99-36E394EFF2DA}"/>
              </a:ext>
            </a:extLst>
          </p:cNvPr>
          <p:cNvSpPr/>
          <p:nvPr/>
        </p:nvSpPr>
        <p:spPr>
          <a:xfrm>
            <a:off x="1304725" y="434450"/>
            <a:ext cx="1800426" cy="440621"/>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kumimoji="1" lang="en-US" altLang="ja-JP" dirty="0">
                <a:latin typeface="ＭＳ Ｐゴシック" panose="020B0600070205080204" pitchFamily="50" charset="-128"/>
                <a:ea typeface="ＭＳ Ｐゴシック" panose="020B0600070205080204" pitchFamily="50" charset="-128"/>
              </a:rPr>
              <a:t>WEB</a:t>
            </a:r>
            <a:r>
              <a:rPr kumimoji="1" lang="ja-JP" altLang="en-US" dirty="0">
                <a:latin typeface="ＭＳ Ｐゴシック" panose="020B0600070205080204" pitchFamily="50" charset="-128"/>
                <a:ea typeface="ＭＳ Ｐゴシック" panose="020B0600070205080204" pitchFamily="50" charset="-128"/>
              </a:rPr>
              <a:t>サーバ</a:t>
            </a:r>
          </a:p>
        </p:txBody>
      </p:sp>
      <p:sp>
        <p:nvSpPr>
          <p:cNvPr id="2" name="テキスト ボックス 1">
            <a:extLst>
              <a:ext uri="{FF2B5EF4-FFF2-40B4-BE49-F238E27FC236}">
                <a16:creationId xmlns:a16="http://schemas.microsoft.com/office/drawing/2014/main" id="{D6C5BB62-A2B4-4366-B130-DDC53D1D5044}"/>
              </a:ext>
            </a:extLst>
          </p:cNvPr>
          <p:cNvSpPr txBox="1"/>
          <p:nvPr/>
        </p:nvSpPr>
        <p:spPr>
          <a:xfrm>
            <a:off x="2609239" y="517813"/>
            <a:ext cx="4475242" cy="276999"/>
          </a:xfrm>
          <a:prstGeom prst="rect">
            <a:avLst/>
          </a:prstGeom>
          <a:solidFill>
            <a:schemeClr val="bg1"/>
          </a:solid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WWW</a:t>
            </a:r>
            <a:r>
              <a:rPr kumimoji="1" lang="ja-JP" altLang="en-US" dirty="0">
                <a:latin typeface="ＭＳ Ｐゴシック" panose="020B0600070205080204" pitchFamily="50" charset="-128"/>
                <a:ea typeface="ＭＳ Ｐゴシック" panose="020B0600070205080204" pitchFamily="50" charset="-128"/>
              </a:rPr>
              <a:t>上で</a:t>
            </a:r>
            <a:r>
              <a:rPr kumimoji="1" lang="en-US" altLang="ja-JP" dirty="0">
                <a:latin typeface="ＭＳ Ｐゴシック" panose="020B0600070205080204" pitchFamily="50" charset="-128"/>
                <a:ea typeface="ＭＳ Ｐゴシック" panose="020B0600070205080204" pitchFamily="50" charset="-128"/>
              </a:rPr>
              <a:t>WEB</a:t>
            </a:r>
            <a:r>
              <a:rPr kumimoji="1" lang="ja-JP" altLang="en-US" dirty="0">
                <a:latin typeface="ＭＳ Ｐゴシック" panose="020B0600070205080204" pitchFamily="50" charset="-128"/>
                <a:ea typeface="ＭＳ Ｐゴシック" panose="020B0600070205080204" pitchFamily="50" charset="-128"/>
              </a:rPr>
              <a:t>ページを収納するサーバ</a:t>
            </a:r>
            <a:endParaRPr kumimoji="1" lang="ja-JP" altLang="en-US" dirty="0"/>
          </a:p>
        </p:txBody>
      </p:sp>
      <p:sp>
        <p:nvSpPr>
          <p:cNvPr id="14" name="テキスト ボックス 13">
            <a:extLst>
              <a:ext uri="{FF2B5EF4-FFF2-40B4-BE49-F238E27FC236}">
                <a16:creationId xmlns:a16="http://schemas.microsoft.com/office/drawing/2014/main" id="{01F0A93F-B991-6DB1-6601-4FB55F90507C}"/>
              </a:ext>
            </a:extLst>
          </p:cNvPr>
          <p:cNvSpPr txBox="1"/>
          <p:nvPr/>
        </p:nvSpPr>
        <p:spPr>
          <a:xfrm>
            <a:off x="7385600" y="5202358"/>
            <a:ext cx="1484869" cy="276999"/>
          </a:xfrm>
          <a:prstGeom prst="rect">
            <a:avLst/>
          </a:prstGeom>
          <a:solidFill>
            <a:schemeClr val="bg1"/>
          </a:solid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グローバル</a:t>
            </a:r>
            <a:r>
              <a:rPr kumimoji="1" lang="en-US" altLang="ja-JP" dirty="0">
                <a:latin typeface="ＭＳ Ｐゴシック" panose="020B0600070205080204" pitchFamily="50" charset="-128"/>
                <a:ea typeface="ＭＳ Ｐゴシック" panose="020B0600070205080204" pitchFamily="50" charset="-128"/>
              </a:rPr>
              <a:t>IP</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EF9A72BA-4DD9-56FB-77D8-C36BC5FD868F}"/>
              </a:ext>
            </a:extLst>
          </p:cNvPr>
          <p:cNvSpPr txBox="1"/>
          <p:nvPr/>
        </p:nvSpPr>
        <p:spPr>
          <a:xfrm>
            <a:off x="7746007" y="1632081"/>
            <a:ext cx="1484869" cy="276999"/>
          </a:xfrm>
          <a:prstGeom prst="rect">
            <a:avLst/>
          </a:prstGeom>
          <a:solidFill>
            <a:schemeClr val="bg1"/>
          </a:solid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グローバル</a:t>
            </a:r>
            <a:r>
              <a:rPr kumimoji="1" lang="en-US" altLang="ja-JP" dirty="0">
                <a:latin typeface="ＭＳ Ｐゴシック" panose="020B0600070205080204" pitchFamily="50" charset="-128"/>
                <a:ea typeface="ＭＳ Ｐゴシック" panose="020B0600070205080204" pitchFamily="50" charset="-128"/>
              </a:rPr>
              <a:t>IP</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4CF98EF9-8EE9-C0A4-D0CD-B8F3A70D0161}"/>
              </a:ext>
            </a:extLst>
          </p:cNvPr>
          <p:cNvSpPr txBox="1"/>
          <p:nvPr/>
        </p:nvSpPr>
        <p:spPr>
          <a:xfrm>
            <a:off x="2884630" y="1696565"/>
            <a:ext cx="1484869" cy="276999"/>
          </a:xfrm>
          <a:prstGeom prst="rect">
            <a:avLst/>
          </a:prstGeom>
          <a:solidFill>
            <a:schemeClr val="bg1"/>
          </a:solid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グローバル</a:t>
            </a:r>
            <a:r>
              <a:rPr kumimoji="1" lang="en-US" altLang="ja-JP" dirty="0">
                <a:latin typeface="ＭＳ Ｐゴシック" panose="020B0600070205080204" pitchFamily="50" charset="-128"/>
                <a:ea typeface="ＭＳ Ｐゴシック" panose="020B0600070205080204" pitchFamily="50" charset="-128"/>
              </a:rPr>
              <a:t>IP</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300D2CDE-8B2B-BE7A-7DE1-59581D823B42}"/>
              </a:ext>
            </a:extLst>
          </p:cNvPr>
          <p:cNvSpPr txBox="1"/>
          <p:nvPr/>
        </p:nvSpPr>
        <p:spPr>
          <a:xfrm>
            <a:off x="2726053" y="4740186"/>
            <a:ext cx="1484869" cy="276999"/>
          </a:xfrm>
          <a:prstGeom prst="rect">
            <a:avLst/>
          </a:prstGeom>
          <a:solidFill>
            <a:schemeClr val="bg1"/>
          </a:solid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グローバル</a:t>
            </a:r>
            <a:r>
              <a:rPr kumimoji="1" lang="en-US" altLang="ja-JP" dirty="0">
                <a:latin typeface="ＭＳ Ｐゴシック" panose="020B0600070205080204" pitchFamily="50" charset="-128"/>
                <a:ea typeface="ＭＳ Ｐゴシック" panose="020B0600070205080204" pitchFamily="50" charset="-128"/>
              </a:rPr>
              <a:t>IP</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087D6CD6-8F4B-4924-A621-BF0690EB2216}"/>
              </a:ext>
            </a:extLst>
          </p:cNvPr>
          <p:cNvSpPr txBox="1"/>
          <p:nvPr/>
        </p:nvSpPr>
        <p:spPr>
          <a:xfrm>
            <a:off x="1953087" y="6488668"/>
            <a:ext cx="5663954"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インターネット上のページを繋ぐ･･･（　　　　　　　　　　　）</a:t>
            </a:r>
            <a:endParaRPr kumimoji="1" lang="ja-JP" altLang="en-US" dirty="0">
              <a:solidFill>
                <a:srgbClr val="FF0000"/>
              </a:solidFill>
            </a:endParaRPr>
          </a:p>
        </p:txBody>
      </p:sp>
      <p:sp>
        <p:nvSpPr>
          <p:cNvPr id="6" name="テキスト ボックス 5">
            <a:extLst>
              <a:ext uri="{FF2B5EF4-FFF2-40B4-BE49-F238E27FC236}">
                <a16:creationId xmlns:a16="http://schemas.microsoft.com/office/drawing/2014/main" id="{0C77DF38-9626-5B65-4D86-D2AE89ED614D}"/>
              </a:ext>
            </a:extLst>
          </p:cNvPr>
          <p:cNvSpPr txBox="1"/>
          <p:nvPr/>
        </p:nvSpPr>
        <p:spPr>
          <a:xfrm>
            <a:off x="5671980" y="6386954"/>
            <a:ext cx="1724600" cy="400110"/>
          </a:xfrm>
          <a:prstGeom prst="rect">
            <a:avLst/>
          </a:prstGeom>
          <a:noFill/>
        </p:spPr>
        <p:txBody>
          <a:bodyPr wrap="square" rtlCol="0">
            <a:spAutoFit/>
          </a:bodyPr>
          <a:lstStyle/>
          <a:p>
            <a:r>
              <a:rPr lang="en-US" altLang="ja-JP" sz="2000" dirty="0">
                <a:solidFill>
                  <a:srgbClr val="FF0000"/>
                </a:solidFill>
                <a:latin typeface="ＭＳ Ｐゴシック" panose="020B0600070205080204" pitchFamily="50" charset="-128"/>
                <a:ea typeface="ＭＳ Ｐゴシック" panose="020B0600070205080204" pitchFamily="50" charset="-128"/>
              </a:rPr>
              <a:t>www</a:t>
            </a:r>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50874364"/>
      </p:ext>
    </p:extLst>
  </p:cSld>
  <p:clrMapOvr>
    <a:masterClrMapping/>
  </p:clrMapOvr>
  <mc:AlternateContent xmlns:mc="http://schemas.openxmlformats.org/markup-compatibility/2006" xmlns:p14="http://schemas.microsoft.com/office/powerpoint/2010/main">
    <mc:Choice Requires="p14">
      <p:transition spd="slow" p14:dur="2000" advTm="142241"/>
    </mc:Choice>
    <mc:Fallback xmlns="">
      <p:transition spd="slow" advTm="1422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0" end="0"/>
                                            </p:tx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41" grpId="0" animBg="1"/>
      <p:bldP spid="44" grpId="0" animBg="1"/>
      <p:bldP spid="45" grpId="0" animBg="1"/>
      <p:bldP spid="49" grpId="0" animBg="1"/>
      <p:bldP spid="50" grpId="0" animBg="1"/>
      <p:bldP spid="62" grpId="0" animBg="1"/>
      <p:bldP spid="64" grpId="0" animBg="1"/>
      <p:bldP spid="65" grpId="0" animBg="1"/>
      <p:bldP spid="47" grpId="0" animBg="1"/>
      <p:bldP spid="46" grpId="0" animBg="1"/>
      <p:bldP spid="42" grpId="0" animBg="1"/>
      <p:bldP spid="21" grpId="0" animBg="1"/>
      <p:bldP spid="23" grpId="0"/>
      <p:bldP spid="5" grpId="0" animBg="1"/>
      <p:bldP spid="7" grpId="0" animBg="1"/>
      <p:bldP spid="8" grpId="0" animBg="1"/>
      <p:bldP spid="2" grpId="0" animBg="1"/>
      <p:bldP spid="14" grpId="0" animBg="1"/>
      <p:bldP spid="16" grpId="0" animBg="1"/>
      <p:bldP spid="17" grpId="0" animBg="1"/>
      <p:bldP spid="18"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コンテンツ プレースホルダー 25">
            <a:extLst>
              <a:ext uri="{FF2B5EF4-FFF2-40B4-BE49-F238E27FC236}">
                <a16:creationId xmlns:a16="http://schemas.microsoft.com/office/drawing/2014/main" id="{C38082ED-6D58-4FB0-AF0A-40CA5FD981F3}"/>
              </a:ext>
            </a:extLst>
          </p:cNvPr>
          <p:cNvPicPr>
            <a:picLocks noGrp="1" noChangeAspect="1"/>
          </p:cNvPicPr>
          <p:nvPr>
            <p:ph idx="1"/>
          </p:nvPr>
        </p:nvPicPr>
        <p:blipFill rotWithShape="1">
          <a:blip r:embed="rId2"/>
          <a:srcRect t="48994"/>
          <a:stretch/>
        </p:blipFill>
        <p:spPr>
          <a:xfrm>
            <a:off x="917882" y="3350122"/>
            <a:ext cx="10119772" cy="1275252"/>
          </a:xfrm>
        </p:spPr>
      </p:pic>
      <p:sp>
        <p:nvSpPr>
          <p:cNvPr id="4" name="正方形/長方形 3">
            <a:extLst>
              <a:ext uri="{FF2B5EF4-FFF2-40B4-BE49-F238E27FC236}">
                <a16:creationId xmlns:a16="http://schemas.microsoft.com/office/drawing/2014/main" id="{BE396D3B-080D-42B8-A298-26715BB14C8B}"/>
              </a:ext>
            </a:extLst>
          </p:cNvPr>
          <p:cNvSpPr/>
          <p:nvPr/>
        </p:nvSpPr>
        <p:spPr>
          <a:xfrm>
            <a:off x="1348897" y="5613111"/>
            <a:ext cx="1157681" cy="411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ＭＳ Ｐゴシック" panose="020B0600070205080204" pitchFamily="50" charset="-128"/>
                <a:ea typeface="ＭＳ Ｐゴシック" panose="020B0600070205080204" pitchFamily="50" charset="-128"/>
              </a:rPr>
              <a:t>twitter</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E97DCB36-1226-4910-9F46-E4AD7AE7FE7B}"/>
              </a:ext>
            </a:extLst>
          </p:cNvPr>
          <p:cNvSpPr/>
          <p:nvPr/>
        </p:nvSpPr>
        <p:spPr>
          <a:xfrm>
            <a:off x="10227465" y="5613111"/>
            <a:ext cx="1157681" cy="411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solidFill>
                  <a:schemeClr val="tx1"/>
                </a:solidFill>
                <a:latin typeface="ＭＳ Ｐゴシック" panose="020B0600070205080204" pitchFamily="50" charset="-128"/>
                <a:ea typeface="ＭＳ Ｐゴシック" panose="020B0600070205080204" pitchFamily="50" charset="-128"/>
              </a:rPr>
              <a:t>winny</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6617DD16-2AC8-436F-B63D-DFAB95788DDD}"/>
              </a:ext>
            </a:extLst>
          </p:cNvPr>
          <p:cNvSpPr/>
          <p:nvPr/>
        </p:nvSpPr>
        <p:spPr>
          <a:xfrm>
            <a:off x="8411758" y="5587683"/>
            <a:ext cx="1157681" cy="411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ＭＳ Ｐゴシック" panose="020B0600070205080204" pitchFamily="50" charset="-128"/>
                <a:ea typeface="ＭＳ Ｐゴシック" panose="020B0600070205080204" pitchFamily="50" charset="-128"/>
              </a:rPr>
              <a:t>skype</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43C424BB-247B-4FDD-B585-4F3126FBE827}"/>
              </a:ext>
            </a:extLst>
          </p:cNvPr>
          <p:cNvSpPr/>
          <p:nvPr/>
        </p:nvSpPr>
        <p:spPr>
          <a:xfrm>
            <a:off x="4913805" y="5596310"/>
            <a:ext cx="1157681" cy="411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solidFill>
                  <a:schemeClr val="tx1"/>
                </a:solidFill>
                <a:latin typeface="ＭＳ Ｐゴシック" panose="020B0600070205080204" pitchFamily="50" charset="-128"/>
                <a:ea typeface="ＭＳ Ｐゴシック" panose="020B0600070205080204" pitchFamily="50" charset="-128"/>
              </a:rPr>
              <a:t>gmail</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a:extLst>
              <a:ext uri="{FF2B5EF4-FFF2-40B4-BE49-F238E27FC236}">
                <a16:creationId xmlns:a16="http://schemas.microsoft.com/office/drawing/2014/main" id="{6B2E5ABB-8AEB-47C2-8EAB-8F04043ABC23}"/>
              </a:ext>
            </a:extLst>
          </p:cNvPr>
          <p:cNvSpPr/>
          <p:nvPr/>
        </p:nvSpPr>
        <p:spPr>
          <a:xfrm>
            <a:off x="3321984" y="5596310"/>
            <a:ext cx="1157681" cy="411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ＭＳ Ｐゴシック" panose="020B0600070205080204" pitchFamily="50" charset="-128"/>
                <a:ea typeface="ＭＳ Ｐゴシック" panose="020B0600070205080204" pitchFamily="50" charset="-128"/>
              </a:rPr>
              <a:t>google</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思考の吹き出し: 雲形 19">
            <a:extLst>
              <a:ext uri="{FF2B5EF4-FFF2-40B4-BE49-F238E27FC236}">
                <a16:creationId xmlns:a16="http://schemas.microsoft.com/office/drawing/2014/main" id="{B26D4838-FABD-4498-81E0-00332792134C}"/>
              </a:ext>
            </a:extLst>
          </p:cNvPr>
          <p:cNvSpPr/>
          <p:nvPr/>
        </p:nvSpPr>
        <p:spPr>
          <a:xfrm>
            <a:off x="2354893" y="452761"/>
            <a:ext cx="8519890" cy="1481948"/>
          </a:xfrm>
          <a:prstGeom prst="cloudCallout">
            <a:avLst>
              <a:gd name="adj1" fmla="val -20833"/>
              <a:gd name="adj2" fmla="val 439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ＭＳ Ｐゴシック" panose="020B0600070205080204" pitchFamily="50" charset="-128"/>
                <a:ea typeface="ＭＳ Ｐゴシック" panose="020B0600070205080204" pitchFamily="50" charset="-128"/>
              </a:rPr>
              <a:t>WWW</a:t>
            </a:r>
            <a:r>
              <a:rPr kumimoji="1" lang="ja-JP" altLang="en-US" b="1" dirty="0">
                <a:solidFill>
                  <a:schemeClr val="tx1"/>
                </a:solidFill>
                <a:latin typeface="ＭＳ Ｐゴシック" panose="020B0600070205080204" pitchFamily="50" charset="-128"/>
                <a:ea typeface="ＭＳ Ｐゴシック" panose="020B0600070205080204" pitchFamily="50" charset="-128"/>
              </a:rPr>
              <a:t>（ゲートウェイの外側）</a:t>
            </a:r>
            <a:endParaRPr lang="en-US" altLang="ja-JP" b="1"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b="1" dirty="0">
              <a:solidFill>
                <a:srgbClr val="CC00CC"/>
              </a:solidFill>
              <a:latin typeface="ＭＳ Ｐゴシック" panose="020B0600070205080204" pitchFamily="50" charset="-128"/>
              <a:ea typeface="ＭＳ Ｐゴシック" panose="020B0600070205080204" pitchFamily="50" charset="-128"/>
            </a:endParaRPr>
          </a:p>
          <a:p>
            <a:pPr algn="r"/>
            <a:r>
              <a:rPr kumimoji="1" lang="ja-JP" altLang="en-US" b="1" dirty="0">
                <a:solidFill>
                  <a:srgbClr val="CC00CC"/>
                </a:solidFill>
                <a:latin typeface="ＭＳ Ｐゴシック" panose="020B0600070205080204" pitchFamily="50" charset="-128"/>
                <a:ea typeface="ＭＳ Ｐゴシック" panose="020B0600070205080204" pitchFamily="50" charset="-128"/>
              </a:rPr>
              <a:t>許可されたパケットだけを通過させ、</a:t>
            </a:r>
            <a:endParaRPr kumimoji="1" lang="en-US" altLang="ja-JP" b="1" dirty="0">
              <a:solidFill>
                <a:srgbClr val="CC00CC"/>
              </a:solidFill>
              <a:latin typeface="ＭＳ Ｐゴシック" panose="020B0600070205080204" pitchFamily="50" charset="-128"/>
              <a:ea typeface="ＭＳ Ｐゴシック" panose="020B0600070205080204" pitchFamily="50" charset="-128"/>
            </a:endParaRPr>
          </a:p>
          <a:p>
            <a:pPr algn="r"/>
            <a:r>
              <a:rPr kumimoji="1" lang="ja-JP" altLang="en-US" b="1" dirty="0">
                <a:solidFill>
                  <a:srgbClr val="CC00CC"/>
                </a:solidFill>
                <a:latin typeface="ＭＳ Ｐゴシック" panose="020B0600070205080204" pitchFamily="50" charset="-128"/>
                <a:ea typeface="ＭＳ Ｐゴシック" panose="020B0600070205080204" pitchFamily="50" charset="-128"/>
              </a:rPr>
              <a:t>不正パケット遮断する機能</a:t>
            </a:r>
          </a:p>
        </p:txBody>
      </p:sp>
      <p:sp>
        <p:nvSpPr>
          <p:cNvPr id="18" name="楕円 17">
            <a:extLst>
              <a:ext uri="{FF2B5EF4-FFF2-40B4-BE49-F238E27FC236}">
                <a16:creationId xmlns:a16="http://schemas.microsoft.com/office/drawing/2014/main" id="{39BBCA6B-CE85-4A80-B23B-01B28758B024}"/>
              </a:ext>
            </a:extLst>
          </p:cNvPr>
          <p:cNvSpPr/>
          <p:nvPr/>
        </p:nvSpPr>
        <p:spPr>
          <a:xfrm>
            <a:off x="1576873" y="3116060"/>
            <a:ext cx="9069356" cy="13553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0" name="直線矢印コネクタ 99">
            <a:extLst>
              <a:ext uri="{FF2B5EF4-FFF2-40B4-BE49-F238E27FC236}">
                <a16:creationId xmlns:a16="http://schemas.microsoft.com/office/drawing/2014/main" id="{758B112F-56AE-478B-9C10-4849C19CDE0E}"/>
              </a:ext>
            </a:extLst>
          </p:cNvPr>
          <p:cNvCxnSpPr>
            <a:cxnSpLocks/>
          </p:cNvCxnSpPr>
          <p:nvPr/>
        </p:nvCxnSpPr>
        <p:spPr>
          <a:xfrm flipH="1" flipV="1">
            <a:off x="5448165" y="1580225"/>
            <a:ext cx="6372" cy="1974209"/>
          </a:xfrm>
          <a:prstGeom prst="straightConnector1">
            <a:avLst/>
          </a:prstGeom>
          <a:ln w="76200">
            <a:solidFill>
              <a:srgbClr val="FF0000"/>
            </a:solidFill>
            <a:prstDash val="sysDash"/>
            <a:tailEnd type="triangle"/>
          </a:ln>
        </p:spPr>
        <p:style>
          <a:lnRef idx="3">
            <a:schemeClr val="accent2"/>
          </a:lnRef>
          <a:fillRef idx="0">
            <a:schemeClr val="accent2"/>
          </a:fillRef>
          <a:effectRef idx="2">
            <a:schemeClr val="accent2"/>
          </a:effectRef>
          <a:fontRef idx="minor">
            <a:schemeClr val="tx1"/>
          </a:fontRef>
        </p:style>
      </p:cxnSp>
      <p:cxnSp>
        <p:nvCxnSpPr>
          <p:cNvPr id="22" name="直線矢印コネクタ 21">
            <a:extLst>
              <a:ext uri="{FF2B5EF4-FFF2-40B4-BE49-F238E27FC236}">
                <a16:creationId xmlns:a16="http://schemas.microsoft.com/office/drawing/2014/main" id="{5A520A19-9575-49AB-953D-71F2A08A960B}"/>
              </a:ext>
            </a:extLst>
          </p:cNvPr>
          <p:cNvCxnSpPr>
            <a:cxnSpLocks/>
          </p:cNvCxnSpPr>
          <p:nvPr/>
        </p:nvCxnSpPr>
        <p:spPr>
          <a:xfrm flipV="1">
            <a:off x="1645351" y="1244888"/>
            <a:ext cx="1994494" cy="4368936"/>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9" name="直線矢印コネクタ 28">
            <a:extLst>
              <a:ext uri="{FF2B5EF4-FFF2-40B4-BE49-F238E27FC236}">
                <a16:creationId xmlns:a16="http://schemas.microsoft.com/office/drawing/2014/main" id="{30CD2853-B601-48CB-BB10-090326A8FF6E}"/>
              </a:ext>
            </a:extLst>
          </p:cNvPr>
          <p:cNvCxnSpPr>
            <a:cxnSpLocks/>
          </p:cNvCxnSpPr>
          <p:nvPr/>
        </p:nvCxnSpPr>
        <p:spPr>
          <a:xfrm flipV="1">
            <a:off x="3977187" y="1581566"/>
            <a:ext cx="937477" cy="401474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15" name="図 14">
            <a:extLst>
              <a:ext uri="{FF2B5EF4-FFF2-40B4-BE49-F238E27FC236}">
                <a16:creationId xmlns:a16="http://schemas.microsoft.com/office/drawing/2014/main" id="{4D9FD460-22C3-4BC4-80DB-CCE1FC279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127" y="1840808"/>
            <a:ext cx="1874783" cy="4045087"/>
          </a:xfrm>
          <a:prstGeom prst="rect">
            <a:avLst/>
          </a:prstGeom>
        </p:spPr>
      </p:pic>
      <p:pic>
        <p:nvPicPr>
          <p:cNvPr id="42" name="図 41">
            <a:extLst>
              <a:ext uri="{FF2B5EF4-FFF2-40B4-BE49-F238E27FC236}">
                <a16:creationId xmlns:a16="http://schemas.microsoft.com/office/drawing/2014/main" id="{9E96202A-5955-4BFF-9E4A-AE1265582C38}"/>
              </a:ext>
            </a:extLst>
          </p:cNvPr>
          <p:cNvPicPr>
            <a:picLocks noChangeAspect="1"/>
          </p:cNvPicPr>
          <p:nvPr/>
        </p:nvPicPr>
        <p:blipFill rotWithShape="1">
          <a:blip r:embed="rId4"/>
          <a:srcRect r="78238" b="70087"/>
          <a:stretch/>
        </p:blipFill>
        <p:spPr>
          <a:xfrm>
            <a:off x="917882" y="2989488"/>
            <a:ext cx="2066535" cy="364537"/>
          </a:xfrm>
          <a:prstGeom prst="rect">
            <a:avLst/>
          </a:prstGeom>
        </p:spPr>
      </p:pic>
      <p:sp>
        <p:nvSpPr>
          <p:cNvPr id="45" name="星: 7 pt 44">
            <a:extLst>
              <a:ext uri="{FF2B5EF4-FFF2-40B4-BE49-F238E27FC236}">
                <a16:creationId xmlns:a16="http://schemas.microsoft.com/office/drawing/2014/main" id="{1F960961-26CC-47FC-87D8-B48CD3636EA7}"/>
              </a:ext>
            </a:extLst>
          </p:cNvPr>
          <p:cNvSpPr/>
          <p:nvPr/>
        </p:nvSpPr>
        <p:spPr>
          <a:xfrm>
            <a:off x="2506577" y="3381373"/>
            <a:ext cx="1705506" cy="892651"/>
          </a:xfrm>
          <a:prstGeom prst="star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つぶやき</a:t>
            </a:r>
            <a:endParaRPr kumimoji="1" lang="en-US" altLang="ja-JP" sz="1400" dirty="0">
              <a:latin typeface="ＭＳ Ｐゴシック" panose="020B0600070205080204" pitchFamily="50" charset="-128"/>
              <a:ea typeface="ＭＳ Ｐゴシック" panose="020B0600070205080204" pitchFamily="50" charset="-128"/>
            </a:endParaRPr>
          </a:p>
          <a:p>
            <a:pPr algn="ctr"/>
            <a:r>
              <a:rPr lang="en-US" altLang="ja-JP" dirty="0">
                <a:latin typeface="ＭＳ Ｐゴシック" panose="020B0600070205080204" pitchFamily="50" charset="-128"/>
                <a:ea typeface="ＭＳ Ｐゴシック" panose="020B0600070205080204" pitchFamily="50" charset="-128"/>
              </a:rPr>
              <a:t>NG</a:t>
            </a: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44" name="直線矢印コネクタ 43">
            <a:extLst>
              <a:ext uri="{FF2B5EF4-FFF2-40B4-BE49-F238E27FC236}">
                <a16:creationId xmlns:a16="http://schemas.microsoft.com/office/drawing/2014/main" id="{21EEB688-3C95-4157-9389-492A2D2B4DA9}"/>
              </a:ext>
            </a:extLst>
          </p:cNvPr>
          <p:cNvCxnSpPr>
            <a:cxnSpLocks/>
            <a:endCxn id="45" idx="3"/>
          </p:cNvCxnSpPr>
          <p:nvPr/>
        </p:nvCxnSpPr>
        <p:spPr>
          <a:xfrm flipV="1">
            <a:off x="2354893" y="4274029"/>
            <a:ext cx="624928" cy="1390221"/>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8" name="テキスト ボックス 47">
            <a:extLst>
              <a:ext uri="{FF2B5EF4-FFF2-40B4-BE49-F238E27FC236}">
                <a16:creationId xmlns:a16="http://schemas.microsoft.com/office/drawing/2014/main" id="{27E8623C-0333-42A3-8E90-CDE56AD8AC62}"/>
              </a:ext>
            </a:extLst>
          </p:cNvPr>
          <p:cNvSpPr txBox="1"/>
          <p:nvPr/>
        </p:nvSpPr>
        <p:spPr>
          <a:xfrm>
            <a:off x="8591248" y="1840808"/>
            <a:ext cx="3088673" cy="1200329"/>
          </a:xfrm>
          <a:prstGeom prst="rect">
            <a:avLst/>
          </a:prstGeom>
          <a:noFill/>
        </p:spPr>
        <p:txBody>
          <a:bodyPr wrap="square" rtlCol="0">
            <a:spAutoFit/>
          </a:bodyPr>
          <a:lstStyle/>
          <a:p>
            <a:pPr algn="ct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ポート</a:t>
            </a:r>
            <a:r>
              <a:rPr kumimoji="1" lang="en-US" altLang="ja-JP" dirty="0">
                <a:solidFill>
                  <a:schemeClr val="tx1"/>
                </a:solidFill>
                <a:latin typeface="ＭＳ Ｐゴシック" panose="020B0600070205080204" pitchFamily="50" charset="-128"/>
                <a:ea typeface="ＭＳ Ｐゴシック" panose="020B0600070205080204" pitchFamily="50" charset="-128"/>
              </a:rPr>
              <a:t>80</a:t>
            </a:r>
            <a:r>
              <a:rPr kumimoji="1" lang="ja-JP" altLang="en-US" dirty="0">
                <a:solidFill>
                  <a:schemeClr val="tx1"/>
                </a:solidFill>
                <a:latin typeface="ＭＳ Ｐゴシック" panose="020B0600070205080204" pitchFamily="50" charset="-128"/>
                <a:ea typeface="ＭＳ Ｐゴシック" panose="020B0600070205080204" pitchFamily="50" charset="-128"/>
              </a:rPr>
              <a:t>　</a:t>
            </a:r>
            <a:r>
              <a:rPr kumimoji="1" lang="en-US" altLang="ja-JP" dirty="0">
                <a:solidFill>
                  <a:schemeClr val="tx1"/>
                </a:solidFill>
                <a:latin typeface="ＭＳ Ｐゴシック" panose="020B0600070205080204" pitchFamily="50" charset="-128"/>
                <a:ea typeface="ＭＳ Ｐゴシック" panose="020B0600070205080204" pitchFamily="50" charset="-128"/>
              </a:rPr>
              <a:t>http</a:t>
            </a:r>
          </a:p>
          <a:p>
            <a:pPr algn="ctr"/>
            <a:r>
              <a:rPr lang="ja-JP" altLang="en-US" dirty="0">
                <a:solidFill>
                  <a:schemeClr val="tx1"/>
                </a:solidFill>
                <a:latin typeface="ＭＳ Ｐゴシック" panose="020B0600070205080204" pitchFamily="50" charset="-128"/>
                <a:ea typeface="ＭＳ Ｐゴシック" panose="020B0600070205080204" pitchFamily="50" charset="-128"/>
              </a:rPr>
              <a:t>ポート</a:t>
            </a:r>
            <a:r>
              <a:rPr lang="en-US" altLang="ja-JP" dirty="0">
                <a:solidFill>
                  <a:schemeClr val="tx1"/>
                </a:solidFill>
                <a:latin typeface="ＭＳ Ｐゴシック" panose="020B0600070205080204" pitchFamily="50" charset="-128"/>
                <a:ea typeface="ＭＳ Ｐゴシック" panose="020B0600070205080204" pitchFamily="50" charset="-128"/>
              </a:rPr>
              <a:t>443</a:t>
            </a: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en-US" altLang="ja-JP" dirty="0">
                <a:solidFill>
                  <a:schemeClr val="tx1"/>
                </a:solidFill>
                <a:latin typeface="ＭＳ Ｐゴシック" panose="020B0600070205080204" pitchFamily="50" charset="-128"/>
                <a:ea typeface="ＭＳ Ｐゴシック" panose="020B0600070205080204" pitchFamily="50" charset="-128"/>
              </a:rPr>
              <a:t>https</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53" name="星: 7 pt 52">
            <a:extLst>
              <a:ext uri="{FF2B5EF4-FFF2-40B4-BE49-F238E27FC236}">
                <a16:creationId xmlns:a16="http://schemas.microsoft.com/office/drawing/2014/main" id="{470CE6BF-67C0-4FD1-881F-8B2D9026CA82}"/>
              </a:ext>
            </a:extLst>
          </p:cNvPr>
          <p:cNvSpPr/>
          <p:nvPr/>
        </p:nvSpPr>
        <p:spPr>
          <a:xfrm>
            <a:off x="7785717" y="3381373"/>
            <a:ext cx="1712954" cy="921704"/>
          </a:xfrm>
          <a:prstGeom prst="star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チャット</a:t>
            </a:r>
            <a:endParaRPr kumimoji="1" lang="en-US" altLang="ja-JP" sz="1400" dirty="0">
              <a:latin typeface="ＭＳ Ｐゴシック" panose="020B0600070205080204" pitchFamily="50" charset="-128"/>
              <a:ea typeface="ＭＳ Ｐゴシック" panose="020B0600070205080204" pitchFamily="50" charset="-128"/>
            </a:endParaRPr>
          </a:p>
          <a:p>
            <a:pPr algn="ctr"/>
            <a:r>
              <a:rPr kumimoji="1" lang="en-US" altLang="ja-JP" dirty="0">
                <a:latin typeface="ＭＳ Ｐゴシック" panose="020B0600070205080204" pitchFamily="50" charset="-128"/>
                <a:ea typeface="ＭＳ Ｐゴシック" panose="020B0600070205080204" pitchFamily="50" charset="-128"/>
              </a:rPr>
              <a:t>NG</a:t>
            </a: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54" name="直線矢印コネクタ 53">
            <a:extLst>
              <a:ext uri="{FF2B5EF4-FFF2-40B4-BE49-F238E27FC236}">
                <a16:creationId xmlns:a16="http://schemas.microsoft.com/office/drawing/2014/main" id="{16B21672-AA35-42BF-A9CA-917734CD9EED}"/>
              </a:ext>
            </a:extLst>
          </p:cNvPr>
          <p:cNvCxnSpPr>
            <a:cxnSpLocks/>
          </p:cNvCxnSpPr>
          <p:nvPr/>
        </p:nvCxnSpPr>
        <p:spPr>
          <a:xfrm flipH="1" flipV="1">
            <a:off x="8591248" y="4181378"/>
            <a:ext cx="420422" cy="1387697"/>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5" name="星: 7 pt 54">
            <a:extLst>
              <a:ext uri="{FF2B5EF4-FFF2-40B4-BE49-F238E27FC236}">
                <a16:creationId xmlns:a16="http://schemas.microsoft.com/office/drawing/2014/main" id="{2E536C2D-9AE3-4DA9-AFC4-6D2E55AC250F}"/>
              </a:ext>
            </a:extLst>
          </p:cNvPr>
          <p:cNvSpPr/>
          <p:nvPr/>
        </p:nvSpPr>
        <p:spPr>
          <a:xfrm>
            <a:off x="9358658" y="3452900"/>
            <a:ext cx="980231" cy="571390"/>
          </a:xfrm>
          <a:prstGeom prst="star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NG</a:t>
            </a: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52" name="直線矢印コネクタ 51">
            <a:extLst>
              <a:ext uri="{FF2B5EF4-FFF2-40B4-BE49-F238E27FC236}">
                <a16:creationId xmlns:a16="http://schemas.microsoft.com/office/drawing/2014/main" id="{EDBBA549-CFD1-4437-B6B8-3DB242955D53}"/>
              </a:ext>
            </a:extLst>
          </p:cNvPr>
          <p:cNvCxnSpPr>
            <a:cxnSpLocks/>
            <a:stCxn id="14" idx="0"/>
          </p:cNvCxnSpPr>
          <p:nvPr/>
        </p:nvCxnSpPr>
        <p:spPr>
          <a:xfrm flipH="1" flipV="1">
            <a:off x="5467136" y="4274024"/>
            <a:ext cx="25510" cy="1322286"/>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6" name="直線矢印コネクタ 55">
            <a:extLst>
              <a:ext uri="{FF2B5EF4-FFF2-40B4-BE49-F238E27FC236}">
                <a16:creationId xmlns:a16="http://schemas.microsoft.com/office/drawing/2014/main" id="{2A171092-7A6D-49B7-B925-7B7DA62B85B8}"/>
              </a:ext>
            </a:extLst>
          </p:cNvPr>
          <p:cNvCxnSpPr>
            <a:cxnSpLocks/>
            <a:stCxn id="6" idx="0"/>
          </p:cNvCxnSpPr>
          <p:nvPr/>
        </p:nvCxnSpPr>
        <p:spPr>
          <a:xfrm flipH="1" flipV="1">
            <a:off x="9890554" y="3987748"/>
            <a:ext cx="915752" cy="162536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64" name="星: 7 pt 63">
            <a:extLst>
              <a:ext uri="{FF2B5EF4-FFF2-40B4-BE49-F238E27FC236}">
                <a16:creationId xmlns:a16="http://schemas.microsoft.com/office/drawing/2014/main" id="{3F5371F3-9150-4C96-ACDB-E9EEB35C9B16}"/>
              </a:ext>
            </a:extLst>
          </p:cNvPr>
          <p:cNvSpPr/>
          <p:nvPr/>
        </p:nvSpPr>
        <p:spPr>
          <a:xfrm>
            <a:off x="4790229" y="3452900"/>
            <a:ext cx="1315873" cy="907937"/>
          </a:xfrm>
          <a:prstGeom prst="star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添付</a:t>
            </a:r>
            <a:r>
              <a:rPr kumimoji="1" lang="en-US" altLang="ja-JP" dirty="0">
                <a:latin typeface="ＭＳ Ｐゴシック" panose="020B0600070205080204" pitchFamily="50" charset="-128"/>
                <a:ea typeface="ＭＳ Ｐゴシック" panose="020B0600070205080204" pitchFamily="50" charset="-128"/>
              </a:rPr>
              <a:t>NG</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03" name="吹き出し: 線 102">
            <a:extLst>
              <a:ext uri="{FF2B5EF4-FFF2-40B4-BE49-F238E27FC236}">
                <a16:creationId xmlns:a16="http://schemas.microsoft.com/office/drawing/2014/main" id="{B404508C-0D4A-4717-94AE-BBEA08C1ADC9}"/>
              </a:ext>
            </a:extLst>
          </p:cNvPr>
          <p:cNvSpPr/>
          <p:nvPr/>
        </p:nvSpPr>
        <p:spPr>
          <a:xfrm>
            <a:off x="1204438" y="2005957"/>
            <a:ext cx="1345817" cy="500007"/>
          </a:xfrm>
          <a:prstGeom prst="borderCallout1">
            <a:avLst>
              <a:gd name="adj1" fmla="val 52340"/>
              <a:gd name="adj2" fmla="val 97314"/>
              <a:gd name="adj3" fmla="val 62115"/>
              <a:gd name="adj4" fmla="val 14236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情報収集</a:t>
            </a:r>
          </a:p>
        </p:txBody>
      </p:sp>
      <p:pic>
        <p:nvPicPr>
          <p:cNvPr id="28" name="図 27">
            <a:extLst>
              <a:ext uri="{FF2B5EF4-FFF2-40B4-BE49-F238E27FC236}">
                <a16:creationId xmlns:a16="http://schemas.microsoft.com/office/drawing/2014/main" id="{AE0273C8-278D-4703-B05B-4150824420BE}"/>
              </a:ext>
            </a:extLst>
          </p:cNvPr>
          <p:cNvPicPr>
            <a:picLocks noChangeAspect="1"/>
          </p:cNvPicPr>
          <p:nvPr/>
        </p:nvPicPr>
        <p:blipFill rotWithShape="1">
          <a:blip r:embed="rId5"/>
          <a:srcRect t="22899" b="48994"/>
          <a:stretch/>
        </p:blipFill>
        <p:spPr>
          <a:xfrm>
            <a:off x="918341" y="2939062"/>
            <a:ext cx="10119771" cy="406584"/>
          </a:xfrm>
          <a:prstGeom prst="rect">
            <a:avLst/>
          </a:prstGeom>
        </p:spPr>
      </p:pic>
      <p:sp>
        <p:nvSpPr>
          <p:cNvPr id="112" name="吹き出し: 線 111">
            <a:extLst>
              <a:ext uri="{FF2B5EF4-FFF2-40B4-BE49-F238E27FC236}">
                <a16:creationId xmlns:a16="http://schemas.microsoft.com/office/drawing/2014/main" id="{E1A0B655-AE53-4931-9AA9-420283F5E8C7}"/>
              </a:ext>
            </a:extLst>
          </p:cNvPr>
          <p:cNvSpPr/>
          <p:nvPr/>
        </p:nvSpPr>
        <p:spPr>
          <a:xfrm>
            <a:off x="3502391" y="2005956"/>
            <a:ext cx="819013" cy="500007"/>
          </a:xfrm>
          <a:prstGeom prst="borderCallout1">
            <a:avLst>
              <a:gd name="adj1" fmla="val 52340"/>
              <a:gd name="adj2" fmla="val 97314"/>
              <a:gd name="adj3" fmla="val 62115"/>
              <a:gd name="adj4" fmla="val 15160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検索</a:t>
            </a:r>
          </a:p>
        </p:txBody>
      </p:sp>
      <p:sp>
        <p:nvSpPr>
          <p:cNvPr id="19" name="台形 18">
            <a:extLst>
              <a:ext uri="{FF2B5EF4-FFF2-40B4-BE49-F238E27FC236}">
                <a16:creationId xmlns:a16="http://schemas.microsoft.com/office/drawing/2014/main" id="{3A266C8A-1853-43D9-A1E2-DA7D4A3E30C2}"/>
              </a:ext>
            </a:extLst>
          </p:cNvPr>
          <p:cNvSpPr/>
          <p:nvPr/>
        </p:nvSpPr>
        <p:spPr>
          <a:xfrm>
            <a:off x="963792" y="2701256"/>
            <a:ext cx="10074320" cy="23027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 name="タイトル 1">
            <a:extLst>
              <a:ext uri="{FF2B5EF4-FFF2-40B4-BE49-F238E27FC236}">
                <a16:creationId xmlns:a16="http://schemas.microsoft.com/office/drawing/2014/main" id="{8668962E-C6A2-4BD2-B2BF-340F6919E1FE}"/>
              </a:ext>
            </a:extLst>
          </p:cNvPr>
          <p:cNvSpPr>
            <a:spLocks noGrp="1"/>
          </p:cNvSpPr>
          <p:nvPr>
            <p:ph type="title"/>
          </p:nvPr>
        </p:nvSpPr>
        <p:spPr>
          <a:xfrm>
            <a:off x="252605" y="145544"/>
            <a:ext cx="10515600" cy="490552"/>
          </a:xfrm>
        </p:spPr>
        <p:txBody>
          <a:bodyPr>
            <a:normAutofit/>
          </a:bodyPr>
          <a:lstStyle/>
          <a:p>
            <a:r>
              <a:rPr kumimoji="1" lang="en-US" altLang="ja-JP" sz="2800" dirty="0">
                <a:latin typeface="ＭＳ Ｐゴシック" panose="020B0600070205080204" pitchFamily="50" charset="-128"/>
                <a:ea typeface="ＭＳ Ｐゴシック" panose="020B0600070205080204" pitchFamily="50" charset="-128"/>
              </a:rPr>
              <a:t>2-1-14</a:t>
            </a:r>
            <a:r>
              <a:rPr kumimoji="1" lang="ja-JP" altLang="en-US" sz="2800" dirty="0">
                <a:latin typeface="ＭＳ Ｐゴシック" panose="020B0600070205080204" pitchFamily="50" charset="-128"/>
                <a:ea typeface="ＭＳ Ｐゴシック" panose="020B0600070205080204" pitchFamily="50" charset="-128"/>
              </a:rPr>
              <a:t>　ファイアウォールの役割例</a:t>
            </a:r>
          </a:p>
        </p:txBody>
      </p:sp>
      <p:sp>
        <p:nvSpPr>
          <p:cNvPr id="17" name="正方形/長方形 16">
            <a:extLst>
              <a:ext uri="{FF2B5EF4-FFF2-40B4-BE49-F238E27FC236}">
                <a16:creationId xmlns:a16="http://schemas.microsoft.com/office/drawing/2014/main" id="{D067B5F9-CE66-4DBE-AA0E-6EADEF28C514}"/>
              </a:ext>
            </a:extLst>
          </p:cNvPr>
          <p:cNvSpPr/>
          <p:nvPr/>
        </p:nvSpPr>
        <p:spPr>
          <a:xfrm>
            <a:off x="963792" y="5400220"/>
            <a:ext cx="10550546" cy="1200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kumimoji="1" lang="en-US" altLang="ja-JP" b="1" dirty="0">
                <a:solidFill>
                  <a:schemeClr val="tx1"/>
                </a:solidFill>
                <a:latin typeface="ＭＳ Ｐゴシック" panose="020B0600070205080204" pitchFamily="50" charset="-128"/>
                <a:ea typeface="ＭＳ Ｐゴシック" panose="020B0600070205080204" pitchFamily="50" charset="-128"/>
              </a:rPr>
              <a:t>LAN</a:t>
            </a:r>
            <a:r>
              <a:rPr kumimoji="1" lang="ja-JP" altLang="en-US" b="1" dirty="0">
                <a:solidFill>
                  <a:schemeClr val="tx1"/>
                </a:solidFill>
                <a:latin typeface="ＭＳ Ｐゴシック" panose="020B0600070205080204" pitchFamily="50" charset="-128"/>
                <a:ea typeface="ＭＳ Ｐゴシック" panose="020B0600070205080204" pitchFamily="50" charset="-128"/>
              </a:rPr>
              <a:t> （ゲートウェイの内側）</a:t>
            </a:r>
          </a:p>
        </p:txBody>
      </p:sp>
    </p:spTree>
    <p:extLst>
      <p:ext uri="{BB962C8B-B14F-4D97-AF65-F5344CB8AC3E}">
        <p14:creationId xmlns:p14="http://schemas.microsoft.com/office/powerpoint/2010/main" val="1887193304"/>
      </p:ext>
    </p:extLst>
  </p:cSld>
  <p:clrMapOvr>
    <a:masterClrMapping/>
  </p:clrMapOvr>
  <mc:AlternateContent xmlns:mc="http://schemas.openxmlformats.org/markup-compatibility/2006" xmlns:p14="http://schemas.microsoft.com/office/powerpoint/2010/main">
    <mc:Choice Requires="p14">
      <p:transition spd="slow" p14:dur="2000" advTm="176913"/>
    </mc:Choice>
    <mc:Fallback xmlns="">
      <p:transition spd="slow" advTm="17691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コネクタ: カギ線 14">
            <a:extLst>
              <a:ext uri="{FF2B5EF4-FFF2-40B4-BE49-F238E27FC236}">
                <a16:creationId xmlns:a16="http://schemas.microsoft.com/office/drawing/2014/main" id="{8B0F2097-B9C3-7F0B-A341-BA8E53CD9D71}"/>
              </a:ext>
            </a:extLst>
          </p:cNvPr>
          <p:cNvCxnSpPr>
            <a:cxnSpLocks/>
          </p:cNvCxnSpPr>
          <p:nvPr/>
        </p:nvCxnSpPr>
        <p:spPr>
          <a:xfrm flipV="1">
            <a:off x="6264612" y="749029"/>
            <a:ext cx="4552545" cy="1254868"/>
          </a:xfrm>
          <a:prstGeom prst="bentConnector3">
            <a:avLst>
              <a:gd name="adj1" fmla="val 855"/>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28BCCF9D-D424-A6D5-AAA5-F724E05D1A51}"/>
              </a:ext>
            </a:extLst>
          </p:cNvPr>
          <p:cNvPicPr>
            <a:picLocks noChangeAspect="1"/>
          </p:cNvPicPr>
          <p:nvPr/>
        </p:nvPicPr>
        <p:blipFill>
          <a:blip r:embed="rId3"/>
          <a:stretch>
            <a:fillRect/>
          </a:stretch>
        </p:blipFill>
        <p:spPr>
          <a:xfrm>
            <a:off x="244976" y="1956581"/>
            <a:ext cx="7930598" cy="4152389"/>
          </a:xfrm>
          <a:prstGeom prst="rect">
            <a:avLst/>
          </a:prstGeom>
        </p:spPr>
      </p:pic>
      <p:sp>
        <p:nvSpPr>
          <p:cNvPr id="10" name="四角形: 角を丸くする 9">
            <a:extLst>
              <a:ext uri="{FF2B5EF4-FFF2-40B4-BE49-F238E27FC236}">
                <a16:creationId xmlns:a16="http://schemas.microsoft.com/office/drawing/2014/main" id="{A3BE2AB8-0F17-9436-9F56-914F40632C58}"/>
              </a:ext>
            </a:extLst>
          </p:cNvPr>
          <p:cNvSpPr/>
          <p:nvPr/>
        </p:nvSpPr>
        <p:spPr>
          <a:xfrm>
            <a:off x="166126" y="1639912"/>
            <a:ext cx="7596546" cy="453715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LAN</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pic>
        <p:nvPicPr>
          <p:cNvPr id="6" name="図 5">
            <a:extLst>
              <a:ext uri="{FF2B5EF4-FFF2-40B4-BE49-F238E27FC236}">
                <a16:creationId xmlns:a16="http://schemas.microsoft.com/office/drawing/2014/main" id="{40DCCA77-C0A3-1DF3-CEA4-89FA959F5FCB}"/>
              </a:ext>
            </a:extLst>
          </p:cNvPr>
          <p:cNvPicPr>
            <a:picLocks noChangeAspect="1"/>
          </p:cNvPicPr>
          <p:nvPr/>
        </p:nvPicPr>
        <p:blipFill>
          <a:blip r:embed="rId4"/>
          <a:stretch>
            <a:fillRect/>
          </a:stretch>
        </p:blipFill>
        <p:spPr>
          <a:xfrm>
            <a:off x="5165386" y="785933"/>
            <a:ext cx="2227634" cy="806949"/>
          </a:xfrm>
          <a:prstGeom prst="rect">
            <a:avLst/>
          </a:prstGeom>
        </p:spPr>
      </p:pic>
      <p:sp>
        <p:nvSpPr>
          <p:cNvPr id="12" name="正方形/長方形 11">
            <a:extLst>
              <a:ext uri="{FF2B5EF4-FFF2-40B4-BE49-F238E27FC236}">
                <a16:creationId xmlns:a16="http://schemas.microsoft.com/office/drawing/2014/main" id="{8D14E45F-83C5-E844-777C-E79F99CE25D8}"/>
              </a:ext>
            </a:extLst>
          </p:cNvPr>
          <p:cNvSpPr/>
          <p:nvPr/>
        </p:nvSpPr>
        <p:spPr>
          <a:xfrm>
            <a:off x="7879403" y="2110902"/>
            <a:ext cx="4036979" cy="4552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latin typeface="ＭＳ Ｐゴシック" panose="020B0600070205080204" pitchFamily="50" charset="-128"/>
                <a:ea typeface="ＭＳ Ｐゴシック" panose="020B0600070205080204" pitchFamily="50" charset="-128"/>
              </a:rPr>
              <a:t>ファイアウォールの役割</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下記のようなチェック項目をクリアしたパケットのみ通信を許可して、</a:t>
            </a:r>
            <a:r>
              <a:rPr kumimoji="1" lang="en-US" altLang="ja-JP" sz="2000" dirty="0">
                <a:latin typeface="ＭＳ Ｐゴシック" panose="020B0600070205080204" pitchFamily="50" charset="-128"/>
                <a:ea typeface="ＭＳ Ｐゴシック" panose="020B0600070205080204" pitchFamily="50" charset="-128"/>
              </a:rPr>
              <a:t>LAN</a:t>
            </a:r>
            <a:r>
              <a:rPr kumimoji="1" lang="ja-JP" altLang="en-US" sz="2000" dirty="0">
                <a:latin typeface="ＭＳ Ｐゴシック" panose="020B0600070205080204" pitchFamily="50" charset="-128"/>
                <a:ea typeface="ＭＳ Ｐゴシック" panose="020B0600070205080204" pitchFamily="50" charset="-128"/>
              </a:rPr>
              <a:t>内部を外部からの攻撃から守る</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チェック項目</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第</a:t>
            </a:r>
            <a:r>
              <a:rPr kumimoji="1" lang="en-US" altLang="ja-JP" sz="2000" dirty="0">
                <a:latin typeface="ＭＳ Ｐゴシック" panose="020B0600070205080204" pitchFamily="50" charset="-128"/>
                <a:ea typeface="ＭＳ Ｐゴシック" panose="020B0600070205080204" pitchFamily="50" charset="-128"/>
              </a:rPr>
              <a:t>4</a:t>
            </a:r>
            <a:r>
              <a:rPr kumimoji="1" lang="ja-JP" altLang="en-US" sz="2000" dirty="0">
                <a:latin typeface="ＭＳ Ｐゴシック" panose="020B0600070205080204" pitchFamily="50" charset="-128"/>
                <a:ea typeface="ＭＳ Ｐゴシック" panose="020B0600070205080204" pitchFamily="50" charset="-128"/>
              </a:rPr>
              <a:t>層</a:t>
            </a:r>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アプリケーション層</a:t>
            </a:r>
            <a:r>
              <a:rPr kumimoji="1" lang="en-US" altLang="ja-JP" sz="2000" dirty="0">
                <a:latin typeface="ＭＳ Ｐゴシック" panose="020B0600070205080204" pitchFamily="50" charset="-128"/>
                <a:ea typeface="ＭＳ Ｐゴシック" panose="020B0600070205080204" pitchFamily="50" charset="-128"/>
              </a:rPr>
              <a:t>)</a:t>
            </a:r>
          </a:p>
          <a:p>
            <a:r>
              <a:rPr lang="ja-JP" altLang="en-US" sz="2000" dirty="0">
                <a:latin typeface="ＭＳ Ｐゴシック" panose="020B0600070205080204" pitchFamily="50" charset="-128"/>
                <a:ea typeface="ＭＳ Ｐゴシック" panose="020B0600070205080204" pitchFamily="50" charset="-128"/>
              </a:rPr>
              <a:t>許可された形式のファイルのみ受付</a:t>
            </a:r>
            <a:endParaRPr lang="en-US" altLang="ja-JP" sz="2000" dirty="0">
              <a:latin typeface="ＭＳ Ｐゴシック" panose="020B0600070205080204" pitchFamily="50" charset="-128"/>
              <a:ea typeface="ＭＳ Ｐゴシック" panose="020B0600070205080204" pitchFamily="50" charset="-128"/>
            </a:endParaRPr>
          </a:p>
          <a:p>
            <a:endParaRPr kumimoji="1"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第</a:t>
            </a:r>
            <a:r>
              <a:rPr lang="en-US" altLang="ja-JP" sz="2000" dirty="0">
                <a:latin typeface="ＭＳ Ｐゴシック" panose="020B0600070205080204" pitchFamily="50" charset="-128"/>
                <a:ea typeface="ＭＳ Ｐゴシック" panose="020B0600070205080204" pitchFamily="50" charset="-128"/>
              </a:rPr>
              <a:t>3</a:t>
            </a:r>
            <a:r>
              <a:rPr lang="ja-JP" altLang="en-US" sz="2000" dirty="0">
                <a:latin typeface="ＭＳ Ｐゴシック" panose="020B0600070205080204" pitchFamily="50" charset="-128"/>
                <a:ea typeface="ＭＳ Ｐゴシック" panose="020B0600070205080204" pitchFamily="50" charset="-128"/>
              </a:rPr>
              <a:t>層</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トランスポート</a:t>
            </a:r>
            <a:r>
              <a:rPr kumimoji="1" lang="ja-JP" altLang="en-US" sz="2000" dirty="0">
                <a:latin typeface="ＭＳ Ｐゴシック" panose="020B0600070205080204" pitchFamily="50" charset="-128"/>
                <a:ea typeface="ＭＳ Ｐゴシック" panose="020B0600070205080204" pitchFamily="50" charset="-128"/>
              </a:rPr>
              <a:t>層</a:t>
            </a:r>
            <a:r>
              <a:rPr lang="en-US" altLang="ja-JP" sz="2000" dirty="0">
                <a:latin typeface="ＭＳ Ｐゴシック" panose="020B0600070205080204" pitchFamily="50" charset="-128"/>
                <a:ea typeface="ＭＳ Ｐゴシック" panose="020B0600070205080204" pitchFamily="50" charset="-128"/>
              </a:rPr>
              <a:t>)</a:t>
            </a:r>
          </a:p>
          <a:p>
            <a:r>
              <a:rPr kumimoji="1" lang="ja-JP" altLang="en-US" sz="2000" dirty="0">
                <a:latin typeface="ＭＳ Ｐゴシック" panose="020B0600070205080204" pitchFamily="50" charset="-128"/>
                <a:ea typeface="ＭＳ Ｐゴシック" panose="020B0600070205080204" pitchFamily="50" charset="-128"/>
              </a:rPr>
              <a:t>指定ポート宛以外不許可</a:t>
            </a:r>
            <a:endParaRPr kumimoji="1"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第</a:t>
            </a:r>
            <a:r>
              <a:rPr kumimoji="1" lang="en-US" altLang="ja-JP" sz="2000" dirty="0">
                <a:latin typeface="ＭＳ Ｐゴシック" panose="020B0600070205080204" pitchFamily="50" charset="-128"/>
                <a:ea typeface="ＭＳ Ｐゴシック" panose="020B0600070205080204" pitchFamily="50" charset="-128"/>
              </a:rPr>
              <a:t>2</a:t>
            </a:r>
            <a:r>
              <a:rPr kumimoji="1" lang="ja-JP" altLang="en-US" sz="2000" dirty="0">
                <a:latin typeface="ＭＳ Ｐゴシック" panose="020B0600070205080204" pitchFamily="50" charset="-128"/>
                <a:ea typeface="ＭＳ Ｐゴシック" panose="020B0600070205080204" pitchFamily="50" charset="-128"/>
              </a:rPr>
              <a:t>層</a:t>
            </a:r>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インターネット層</a:t>
            </a:r>
            <a:r>
              <a:rPr kumimoji="1" lang="en-US" altLang="ja-JP" sz="2000" dirty="0">
                <a:latin typeface="ＭＳ Ｐゴシック" panose="020B0600070205080204" pitchFamily="50" charset="-128"/>
                <a:ea typeface="ＭＳ Ｐゴシック" panose="020B0600070205080204" pitchFamily="50" charset="-128"/>
              </a:rPr>
              <a:t>)</a:t>
            </a:r>
          </a:p>
          <a:p>
            <a:r>
              <a:rPr lang="ja-JP" altLang="en-US" sz="2000" dirty="0">
                <a:latin typeface="ＭＳ Ｐゴシック" panose="020B0600070205080204" pitchFamily="50" charset="-128"/>
                <a:ea typeface="ＭＳ Ｐゴシック" panose="020B0600070205080204" pitchFamily="50" charset="-128"/>
              </a:rPr>
              <a:t>許可された</a:t>
            </a:r>
            <a:r>
              <a:rPr lang="en-US" altLang="ja-JP" sz="2000" dirty="0">
                <a:latin typeface="ＭＳ Ｐゴシック" panose="020B0600070205080204" pitchFamily="50" charset="-128"/>
                <a:ea typeface="ＭＳ Ｐゴシック" panose="020B0600070205080204" pitchFamily="50" charset="-128"/>
              </a:rPr>
              <a:t>IP</a:t>
            </a:r>
            <a:r>
              <a:rPr lang="ja-JP" altLang="en-US" sz="2000" dirty="0">
                <a:latin typeface="ＭＳ Ｐゴシック" panose="020B0600070205080204" pitchFamily="50" charset="-128"/>
                <a:ea typeface="ＭＳ Ｐゴシック" panose="020B0600070205080204" pitchFamily="50" charset="-128"/>
              </a:rPr>
              <a:t>アドレスのみ受付</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19" name="思考の吹き出し: 雲形 18">
            <a:extLst>
              <a:ext uri="{FF2B5EF4-FFF2-40B4-BE49-F238E27FC236}">
                <a16:creationId xmlns:a16="http://schemas.microsoft.com/office/drawing/2014/main" id="{9BDCE4E1-D1E4-340B-E69C-4E9219D70961}"/>
              </a:ext>
            </a:extLst>
          </p:cNvPr>
          <p:cNvSpPr/>
          <p:nvPr/>
        </p:nvSpPr>
        <p:spPr>
          <a:xfrm>
            <a:off x="8900809" y="408562"/>
            <a:ext cx="3035029" cy="564204"/>
          </a:xfrm>
          <a:prstGeom prst="cloudCallout">
            <a:avLst>
              <a:gd name="adj1" fmla="val -59624"/>
              <a:gd name="adj2" fmla="val 1066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外部インターネット</a:t>
            </a:r>
          </a:p>
        </p:txBody>
      </p:sp>
      <p:sp>
        <p:nvSpPr>
          <p:cNvPr id="41" name="矢印: 左 40">
            <a:extLst>
              <a:ext uri="{FF2B5EF4-FFF2-40B4-BE49-F238E27FC236}">
                <a16:creationId xmlns:a16="http://schemas.microsoft.com/office/drawing/2014/main" id="{A8D812BB-234C-1851-8313-E8EBBDA5458B}"/>
              </a:ext>
            </a:extLst>
          </p:cNvPr>
          <p:cNvSpPr/>
          <p:nvPr/>
        </p:nvSpPr>
        <p:spPr>
          <a:xfrm>
            <a:off x="7727207" y="911766"/>
            <a:ext cx="4153711" cy="631284"/>
          </a:xfrm>
          <a:prstGeom prst="leftArrow">
            <a:avLst>
              <a:gd name="adj1" fmla="val 63187"/>
              <a:gd name="adj2" fmla="val 50000"/>
            </a:avLst>
          </a:prstGeom>
          <a:solidFill>
            <a:srgbClr val="7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ランサムウェア、ハッキング等の攻撃</a:t>
            </a:r>
          </a:p>
        </p:txBody>
      </p:sp>
      <p:sp>
        <p:nvSpPr>
          <p:cNvPr id="45" name="矢印: 右 44">
            <a:extLst>
              <a:ext uri="{FF2B5EF4-FFF2-40B4-BE49-F238E27FC236}">
                <a16:creationId xmlns:a16="http://schemas.microsoft.com/office/drawing/2014/main" id="{3034BDE0-D728-7041-3CE4-C9A7C1652575}"/>
              </a:ext>
            </a:extLst>
          </p:cNvPr>
          <p:cNvSpPr/>
          <p:nvPr/>
        </p:nvSpPr>
        <p:spPr>
          <a:xfrm>
            <a:off x="6181725" y="114300"/>
            <a:ext cx="2314575" cy="628650"/>
          </a:xfrm>
          <a:prstGeom prst="rightArrow">
            <a:avLst>
              <a:gd name="adj1" fmla="val 590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情報漏洩</a:t>
            </a:r>
          </a:p>
        </p:txBody>
      </p:sp>
    </p:spTree>
    <p:custDataLst>
      <p:tags r:id="rId1"/>
    </p:custDataLst>
    <p:extLst>
      <p:ext uri="{BB962C8B-B14F-4D97-AF65-F5344CB8AC3E}">
        <p14:creationId xmlns:p14="http://schemas.microsoft.com/office/powerpoint/2010/main" val="3545197497"/>
      </p:ext>
    </p:extLst>
  </p:cSld>
  <p:clrMapOvr>
    <a:masterClrMapping/>
  </p:clrMapOvr>
  <mc:AlternateContent xmlns:mc="http://schemas.openxmlformats.org/markup-compatibility/2006" xmlns:p14="http://schemas.microsoft.com/office/powerpoint/2010/main">
    <mc:Choice Requires="p14">
      <p:transition spd="slow" p14:dur="2000" advTm="134871"/>
    </mc:Choice>
    <mc:Fallback xmlns="">
      <p:transition spd="slow" advTm="134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1"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BA021BC-279C-4D65-A9CF-D76BC983F291}"/>
              </a:ext>
            </a:extLst>
          </p:cNvPr>
          <p:cNvPicPr>
            <a:picLocks noChangeAspect="1"/>
          </p:cNvPicPr>
          <p:nvPr/>
        </p:nvPicPr>
        <p:blipFill rotWithShape="1">
          <a:blip r:embed="rId2"/>
          <a:srcRect l="23300" t="21618" r="26385" b="15340"/>
          <a:stretch/>
        </p:blipFill>
        <p:spPr>
          <a:xfrm>
            <a:off x="1057919" y="1246663"/>
            <a:ext cx="7771953" cy="5074238"/>
          </a:xfrm>
          <a:prstGeom prst="rect">
            <a:avLst/>
          </a:prstGeom>
        </p:spPr>
      </p:pic>
      <p:sp>
        <p:nvSpPr>
          <p:cNvPr id="4" name="テキスト ボックス 3">
            <a:extLst>
              <a:ext uri="{FF2B5EF4-FFF2-40B4-BE49-F238E27FC236}">
                <a16:creationId xmlns:a16="http://schemas.microsoft.com/office/drawing/2014/main" id="{3CB22862-2849-4E92-AB1A-1585004262D0}"/>
              </a:ext>
            </a:extLst>
          </p:cNvPr>
          <p:cNvSpPr txBox="1"/>
          <p:nvPr/>
        </p:nvSpPr>
        <p:spPr>
          <a:xfrm>
            <a:off x="881849" y="6320901"/>
            <a:ext cx="11544530" cy="369332"/>
          </a:xfrm>
          <a:prstGeom prst="rect">
            <a:avLst/>
          </a:prstGeom>
          <a:noFill/>
        </p:spPr>
        <p:txBody>
          <a:bodyPr wrap="square" rtlCol="0">
            <a:spAutoFit/>
          </a:bodyPr>
          <a:lstStyle/>
          <a:p>
            <a:r>
              <a:rPr kumimoji="1" lang="en-US" altLang="ja-JP" dirty="0">
                <a:latin typeface="ＭＳ Ｐゴシック" panose="020B0600070205080204" pitchFamily="50" charset="-128"/>
                <a:ea typeface="ＭＳ Ｐゴシック" panose="020B0600070205080204" pitchFamily="50" charset="-128"/>
              </a:rPr>
              <a:t>https://www.meti.go.jp/shingikai/mono_info_service/digital_transformation/pdf/20180907_01.pdf</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645E9721-1AC3-402E-A101-590DF194D674}"/>
              </a:ext>
            </a:extLst>
          </p:cNvPr>
          <p:cNvSpPr txBox="1"/>
          <p:nvPr/>
        </p:nvSpPr>
        <p:spPr>
          <a:xfrm>
            <a:off x="334762" y="460807"/>
            <a:ext cx="11625988" cy="523220"/>
          </a:xfrm>
          <a:prstGeom prst="rect">
            <a:avLst/>
          </a:prstGeom>
          <a:noFill/>
        </p:spPr>
        <p:txBody>
          <a:bodyPr wrap="square" rtlCol="0">
            <a:spAutoFit/>
          </a:bodyPr>
          <a:lstStyle/>
          <a:p>
            <a:r>
              <a:rPr kumimoji="1" lang="ja-JP" altLang="en-US" sz="2800" b="1" dirty="0">
                <a:latin typeface="ＭＳ Ｐゴシック" panose="020B0600070205080204" pitchFamily="50" charset="-128"/>
                <a:ea typeface="ＭＳ Ｐゴシック" panose="020B0600070205080204" pitchFamily="50" charset="-128"/>
              </a:rPr>
              <a:t>コラム：</a:t>
            </a:r>
            <a:r>
              <a:rPr kumimoji="1" lang="en-US" altLang="ja-JP" sz="2800" b="1" dirty="0">
                <a:latin typeface="ＭＳ Ｐゴシック" panose="020B0600070205080204" pitchFamily="50" charset="-128"/>
                <a:ea typeface="ＭＳ Ｐゴシック" panose="020B0600070205080204" pitchFamily="50" charset="-128"/>
              </a:rPr>
              <a:t>2018</a:t>
            </a:r>
            <a:r>
              <a:rPr kumimoji="1" lang="ja-JP" altLang="en-US" sz="2800" b="1" dirty="0">
                <a:latin typeface="ＭＳ Ｐゴシック" panose="020B0600070205080204" pitchFamily="50" charset="-128"/>
                <a:ea typeface="ＭＳ Ｐゴシック" panose="020B0600070205080204" pitchFamily="50" charset="-128"/>
              </a:rPr>
              <a:t>年</a:t>
            </a:r>
            <a:r>
              <a:rPr kumimoji="1" lang="en-US" altLang="ja-JP" sz="2800" b="1" dirty="0">
                <a:latin typeface="ＭＳ Ｐゴシック" panose="020B0600070205080204" pitchFamily="50" charset="-128"/>
                <a:ea typeface="ＭＳ Ｐゴシック" panose="020B0600070205080204" pitchFamily="50" charset="-128"/>
              </a:rPr>
              <a:t>9</a:t>
            </a:r>
            <a:r>
              <a:rPr kumimoji="1" lang="ja-JP" altLang="en-US" sz="2800" b="1" dirty="0">
                <a:latin typeface="ＭＳ Ｐゴシック" panose="020B0600070205080204" pitchFamily="50" charset="-128"/>
                <a:ea typeface="ＭＳ Ｐゴシック" panose="020B0600070205080204" pitchFamily="50" charset="-128"/>
              </a:rPr>
              <a:t>月</a:t>
            </a:r>
            <a:r>
              <a:rPr kumimoji="1" lang="en-US" altLang="ja-JP" sz="2800" b="1" dirty="0">
                <a:latin typeface="ＭＳ Ｐゴシック" panose="020B0600070205080204" pitchFamily="50" charset="-128"/>
                <a:ea typeface="ＭＳ Ｐゴシック" panose="020B0600070205080204" pitchFamily="50" charset="-128"/>
              </a:rPr>
              <a:t>7</a:t>
            </a:r>
            <a:r>
              <a:rPr kumimoji="1" lang="ja-JP" altLang="en-US" sz="2800" b="1" dirty="0">
                <a:latin typeface="ＭＳ Ｐゴシック" panose="020B0600070205080204" pitchFamily="50" charset="-128"/>
                <a:ea typeface="ＭＳ Ｐゴシック" panose="020B0600070205080204" pitchFamily="50" charset="-128"/>
              </a:rPr>
              <a:t>日経済産業省は</a:t>
            </a:r>
            <a:r>
              <a:rPr kumimoji="1" lang="en-US" altLang="ja-JP" sz="2800" b="1" dirty="0">
                <a:latin typeface="ＭＳ Ｐゴシック" panose="020B0600070205080204" pitchFamily="50" charset="-128"/>
                <a:ea typeface="ＭＳ Ｐゴシック" panose="020B0600070205080204" pitchFamily="50" charset="-128"/>
              </a:rPr>
              <a:t>DX</a:t>
            </a:r>
            <a:r>
              <a:rPr kumimoji="1" lang="ja-JP" altLang="en-US" sz="2800" b="1" dirty="0">
                <a:latin typeface="ＭＳ Ｐゴシック" panose="020B0600070205080204" pitchFamily="50" charset="-128"/>
                <a:ea typeface="ＭＳ Ｐゴシック" panose="020B0600070205080204" pitchFamily="50" charset="-128"/>
              </a:rPr>
              <a:t>レポートを発表</a:t>
            </a:r>
          </a:p>
        </p:txBody>
      </p:sp>
      <p:pic>
        <p:nvPicPr>
          <p:cNvPr id="7" name="図 6">
            <a:extLst>
              <a:ext uri="{FF2B5EF4-FFF2-40B4-BE49-F238E27FC236}">
                <a16:creationId xmlns:a16="http://schemas.microsoft.com/office/drawing/2014/main" id="{AAF520C9-8B90-4E6D-B36F-0D6317C1C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6258" y="4161314"/>
            <a:ext cx="2259334" cy="2093004"/>
          </a:xfrm>
          <a:prstGeom prst="rect">
            <a:avLst/>
          </a:prstGeom>
        </p:spPr>
      </p:pic>
      <p:sp>
        <p:nvSpPr>
          <p:cNvPr id="8" name="正方形/長方形 7">
            <a:extLst>
              <a:ext uri="{FF2B5EF4-FFF2-40B4-BE49-F238E27FC236}">
                <a16:creationId xmlns:a16="http://schemas.microsoft.com/office/drawing/2014/main" id="{6C245AF6-040D-4F9E-9904-4D2B70B19AA2}"/>
              </a:ext>
            </a:extLst>
          </p:cNvPr>
          <p:cNvSpPr/>
          <p:nvPr/>
        </p:nvSpPr>
        <p:spPr>
          <a:xfrm>
            <a:off x="7029450" y="981075"/>
            <a:ext cx="4619625" cy="1666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クライアントサーバシステムを「レガシー」と切って捨てクラウド型への転換を迫っている。</a:t>
            </a:r>
            <a:r>
              <a:rPr kumimoji="1" lang="en-US" altLang="ja-JP" dirty="0">
                <a:solidFill>
                  <a:schemeClr val="tx1"/>
                </a:solidFill>
                <a:latin typeface="ＭＳ Ｐゴシック" panose="020B0600070205080204" pitchFamily="50" charset="-128"/>
                <a:ea typeface="ＭＳ Ｐゴシック" panose="020B0600070205080204" pitchFamily="50" charset="-128"/>
              </a:rPr>
              <a:t>IT</a:t>
            </a:r>
            <a:r>
              <a:rPr kumimoji="1" lang="ja-JP" altLang="en-US" dirty="0">
                <a:solidFill>
                  <a:schemeClr val="tx1"/>
                </a:solidFill>
                <a:latin typeface="ＭＳ Ｐゴシック" panose="020B0600070205080204" pitchFamily="50" charset="-128"/>
                <a:ea typeface="ＭＳ Ｐゴシック" panose="020B0600070205080204" pitchFamily="50" charset="-128"/>
              </a:rPr>
              <a:t>の視点で社会の変化を学ぶ資料と言えよう。経済・経営・</a:t>
            </a:r>
            <a:r>
              <a:rPr kumimoji="1" lang="en-US" altLang="ja-JP" dirty="0">
                <a:solidFill>
                  <a:schemeClr val="tx1"/>
                </a:solidFill>
                <a:latin typeface="ＭＳ Ｐゴシック" panose="020B0600070205080204" pitchFamily="50" charset="-128"/>
                <a:ea typeface="ＭＳ Ｐゴシック" panose="020B0600070205080204" pitchFamily="50" charset="-128"/>
              </a:rPr>
              <a:t>IT</a:t>
            </a:r>
            <a:r>
              <a:rPr kumimoji="1" lang="ja-JP" altLang="en-US" dirty="0">
                <a:solidFill>
                  <a:schemeClr val="tx1"/>
                </a:solidFill>
                <a:latin typeface="ＭＳ Ｐゴシック" panose="020B0600070205080204" pitchFamily="50" charset="-128"/>
                <a:ea typeface="ＭＳ Ｐゴシック" panose="020B0600070205080204" pitchFamily="50" charset="-128"/>
              </a:rPr>
              <a:t>系進路を考える生徒には、一助になると考えます。</a:t>
            </a:r>
          </a:p>
        </p:txBody>
      </p:sp>
    </p:spTree>
    <p:extLst>
      <p:ext uri="{BB962C8B-B14F-4D97-AF65-F5344CB8AC3E}">
        <p14:creationId xmlns:p14="http://schemas.microsoft.com/office/powerpoint/2010/main" val="4124432505"/>
      </p:ext>
    </p:extLst>
  </p:cSld>
  <p:clrMapOvr>
    <a:masterClrMapping/>
  </p:clrMapOvr>
  <mc:AlternateContent xmlns:mc="http://schemas.openxmlformats.org/markup-compatibility/2006" xmlns:p14="http://schemas.microsoft.com/office/powerpoint/2010/main">
    <mc:Choice Requires="p14">
      <p:transition spd="slow" p14:dur="2000" advTm="45965"/>
    </mc:Choice>
    <mc:Fallback xmlns="">
      <p:transition spd="slow" advTm="4596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748657-542B-42BA-AFED-59ED0D84BE69}"/>
              </a:ext>
            </a:extLst>
          </p:cNvPr>
          <p:cNvSpPr>
            <a:spLocks noGrp="1"/>
          </p:cNvSpPr>
          <p:nvPr>
            <p:ph type="title"/>
          </p:nvPr>
        </p:nvSpPr>
        <p:spPr>
          <a:xfrm>
            <a:off x="270029" y="178695"/>
            <a:ext cx="10515600" cy="515719"/>
          </a:xfrm>
        </p:spPr>
        <p:txBody>
          <a:bodyPr>
            <a:normAutofit/>
          </a:bodyPr>
          <a:lstStyle/>
          <a:p>
            <a:r>
              <a:rPr kumimoji="1" lang="en-US" altLang="ja-JP" sz="2800" dirty="0">
                <a:latin typeface="ＭＳ Ｐゴシック" panose="020B0600070205080204" pitchFamily="50" charset="-128"/>
                <a:ea typeface="ＭＳ Ｐゴシック" panose="020B0600070205080204" pitchFamily="50" charset="-128"/>
              </a:rPr>
              <a:t>2-1-1</a:t>
            </a:r>
            <a:r>
              <a:rPr kumimoji="1" lang="ja-JP" altLang="en-US" sz="2800" dirty="0">
                <a:latin typeface="ＭＳ Ｐゴシック" panose="020B0600070205080204" pitchFamily="50" charset="-128"/>
                <a:ea typeface="ＭＳ Ｐゴシック" panose="020B0600070205080204" pitchFamily="50" charset="-128"/>
              </a:rPr>
              <a:t>　コンピュータを使った通信</a:t>
            </a:r>
          </a:p>
        </p:txBody>
      </p:sp>
      <p:sp>
        <p:nvSpPr>
          <p:cNvPr id="3" name="コンテンツ プレースホルダー 2">
            <a:extLst>
              <a:ext uri="{FF2B5EF4-FFF2-40B4-BE49-F238E27FC236}">
                <a16:creationId xmlns:a16="http://schemas.microsoft.com/office/drawing/2014/main" id="{282FB417-5EDA-4DB4-9BC8-BDE142AC6954}"/>
              </a:ext>
            </a:extLst>
          </p:cNvPr>
          <p:cNvSpPr>
            <a:spLocks noGrp="1"/>
          </p:cNvSpPr>
          <p:nvPr>
            <p:ph idx="1"/>
          </p:nvPr>
        </p:nvSpPr>
        <p:spPr>
          <a:xfrm>
            <a:off x="195310" y="729924"/>
            <a:ext cx="11472310" cy="5296119"/>
          </a:xfrm>
        </p:spPr>
        <p:txBody>
          <a:bodyPr>
            <a:noAutofit/>
          </a:bodyPr>
          <a:lstStyle/>
          <a:p>
            <a:r>
              <a:rPr kumimoji="1" lang="ja-JP" altLang="en-US" sz="2000" dirty="0">
                <a:latin typeface="ＭＳ Ｐゴシック" panose="020B0600070205080204" pitchFamily="50" charset="-128"/>
                <a:ea typeface="ＭＳ Ｐゴシック" panose="020B0600070205080204" pitchFamily="50" charset="-128"/>
              </a:rPr>
              <a:t>送信側から受信側へ情報を伝えること：</a:t>
            </a:r>
            <a:r>
              <a:rPr kumimoji="1" lang="ja-JP" altLang="en-US" sz="2000" b="1" dirty="0">
                <a:solidFill>
                  <a:srgbClr val="FF0000"/>
                </a:solidFill>
                <a:latin typeface="ＭＳ Ｐゴシック" panose="020B0600070205080204" pitchFamily="50" charset="-128"/>
                <a:ea typeface="ＭＳ Ｐゴシック" panose="020B0600070205080204" pitchFamily="50" charset="-128"/>
              </a:rPr>
              <a:t>　　　　　　　　　</a:t>
            </a:r>
          </a:p>
          <a:p>
            <a:r>
              <a:rPr kumimoji="1" lang="ja-JP" altLang="en-US" sz="2000" dirty="0">
                <a:latin typeface="ＭＳ Ｐゴシック" panose="020B0600070205080204" pitchFamily="50" charset="-128"/>
                <a:ea typeface="ＭＳ Ｐゴシック" panose="020B0600070205080204" pitchFamily="50" charset="-128"/>
              </a:rPr>
              <a:t>コンピュータどうしを通信回線で網の目のように結んだもの：　　　　　　　　　　</a:t>
            </a:r>
          </a:p>
          <a:p>
            <a:r>
              <a:rPr kumimoji="1" lang="ja-JP" altLang="en-US" sz="2000" dirty="0">
                <a:latin typeface="ＭＳ Ｐゴシック" panose="020B0600070205080204" pitchFamily="50" charset="-128"/>
                <a:ea typeface="ＭＳ Ｐゴシック" panose="020B0600070205080204" pitchFamily="50" charset="-128"/>
              </a:rPr>
              <a:t>学校や会社内などの限られた範囲での情報通信ネットワークを</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Local Area Network</a:t>
            </a:r>
            <a:r>
              <a:rPr kumimoji="1" lang="ja-JP" altLang="en-US" sz="2000" dirty="0">
                <a:latin typeface="ＭＳ Ｐゴシック" panose="020B0600070205080204" pitchFamily="50" charset="-128"/>
                <a:ea typeface="ＭＳ Ｐゴシック" panose="020B0600070205080204" pitchFamily="50" charset="-128"/>
              </a:rPr>
              <a:t>：　　　　　　　　　</a:t>
            </a:r>
          </a:p>
          <a:p>
            <a:r>
              <a:rPr kumimoji="1" lang="ja-JP" altLang="en-US" sz="2000" dirty="0">
                <a:latin typeface="ＭＳ Ｐゴシック" panose="020B0600070205080204" pitchFamily="50" charset="-128"/>
                <a:ea typeface="ＭＳ Ｐゴシック" panose="020B0600070205080204" pitchFamily="50" charset="-128"/>
              </a:rPr>
              <a:t>離れた場所に存在する複数の</a:t>
            </a:r>
            <a:r>
              <a:rPr kumimoji="1" lang="en-US" altLang="ja-JP" sz="2000" dirty="0">
                <a:latin typeface="ＭＳ Ｐゴシック" panose="020B0600070205080204" pitchFamily="50" charset="-128"/>
                <a:ea typeface="ＭＳ Ｐゴシック" panose="020B0600070205080204" pitchFamily="50" charset="-128"/>
              </a:rPr>
              <a:t>LAN</a:t>
            </a:r>
            <a:r>
              <a:rPr kumimoji="1" lang="ja-JP" altLang="en-US" sz="2000" dirty="0">
                <a:latin typeface="ＭＳ Ｐゴシック" panose="020B0600070205080204" pitchFamily="50" charset="-128"/>
                <a:ea typeface="ＭＳ Ｐゴシック" panose="020B0600070205080204" pitchFamily="50" charset="-128"/>
              </a:rPr>
              <a:t>を相互に接続した形態</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Wide Area Network</a:t>
            </a:r>
            <a:r>
              <a:rPr kumimoji="1" lang="ja-JP" altLang="en-US" sz="2000" dirty="0">
                <a:latin typeface="ＭＳ Ｐゴシック" panose="020B0600070205080204" pitchFamily="50" charset="-128"/>
                <a:ea typeface="ＭＳ Ｐゴシック" panose="020B0600070205080204" pitchFamily="50" charset="-128"/>
              </a:rPr>
              <a:t>：　　　　　　　　　</a:t>
            </a:r>
          </a:p>
          <a:p>
            <a:r>
              <a:rPr kumimoji="1" lang="ja-JP" altLang="en-US" sz="2000" dirty="0">
                <a:latin typeface="ＭＳ Ｐゴシック" panose="020B0600070205080204" pitchFamily="50" charset="-128"/>
                <a:ea typeface="ＭＳ Ｐゴシック" panose="020B0600070205080204" pitchFamily="50" charset="-128"/>
              </a:rPr>
              <a:t>世界中の</a:t>
            </a:r>
            <a:r>
              <a:rPr kumimoji="1" lang="en-US" altLang="ja-JP" sz="2000" dirty="0">
                <a:latin typeface="ＭＳ Ｐゴシック" panose="020B0600070205080204" pitchFamily="50" charset="-128"/>
                <a:ea typeface="ＭＳ Ｐゴシック" panose="020B0600070205080204" pitchFamily="50" charset="-128"/>
              </a:rPr>
              <a:t>LAN</a:t>
            </a:r>
            <a:r>
              <a:rPr kumimoji="1" lang="ja-JP" altLang="en-US" sz="2000" dirty="0">
                <a:latin typeface="ＭＳ Ｐゴシック" panose="020B0600070205080204" pitchFamily="50" charset="-128"/>
                <a:ea typeface="ＭＳ Ｐゴシック" panose="020B0600070205080204" pitchFamily="50" charset="-128"/>
              </a:rPr>
              <a:t>や</a:t>
            </a:r>
            <a:r>
              <a:rPr kumimoji="1" lang="en-US" altLang="ja-JP" sz="2000" dirty="0">
                <a:latin typeface="ＭＳ Ｐゴシック" panose="020B0600070205080204" pitchFamily="50" charset="-128"/>
                <a:ea typeface="ＭＳ Ｐゴシック" panose="020B0600070205080204" pitchFamily="50" charset="-128"/>
              </a:rPr>
              <a:t>WAN</a:t>
            </a:r>
            <a:r>
              <a:rPr kumimoji="1" lang="ja-JP" altLang="en-US" sz="2000" dirty="0">
                <a:latin typeface="ＭＳ Ｐゴシック" panose="020B0600070205080204" pitchFamily="50" charset="-128"/>
                <a:ea typeface="ＭＳ Ｐゴシック" panose="020B0600070205080204" pitchFamily="50" charset="-128"/>
              </a:rPr>
              <a:t>が接続され世界規模に発展したネットワーク：　　　　　　　　　</a:t>
            </a:r>
          </a:p>
          <a:p>
            <a:r>
              <a:rPr kumimoji="1" lang="ja-JP" altLang="en-US" sz="2000" dirty="0">
                <a:latin typeface="ＭＳ Ｐゴシック" panose="020B0600070205080204" pitchFamily="50" charset="-128"/>
                <a:ea typeface="ＭＳ Ｐゴシック" panose="020B0600070205080204" pitchFamily="50" charset="-128"/>
              </a:rPr>
              <a:t>光通信回線で用いられる光信号と</a:t>
            </a:r>
            <a:r>
              <a:rPr kumimoji="1" lang="en-US" altLang="ja-JP" sz="2000" dirty="0">
                <a:latin typeface="ＭＳ Ｐゴシック" panose="020B0600070205080204" pitchFamily="50" charset="-128"/>
                <a:ea typeface="ＭＳ Ｐゴシック" panose="020B0600070205080204" pitchFamily="50" charset="-128"/>
              </a:rPr>
              <a:t>LAN</a:t>
            </a:r>
            <a:r>
              <a:rPr kumimoji="1" lang="ja-JP" altLang="en-US" sz="2000" dirty="0">
                <a:latin typeface="ＭＳ Ｐゴシック" panose="020B0600070205080204" pitchFamily="50" charset="-128"/>
                <a:ea typeface="ＭＳ Ｐゴシック" panose="020B0600070205080204" pitchFamily="50" charset="-128"/>
              </a:rPr>
              <a:t>内の電気信号を変換する</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Optical Network Unit</a:t>
            </a:r>
            <a:r>
              <a:rPr kumimoji="1" lang="ja-JP" altLang="en-US" sz="2000" dirty="0">
                <a:latin typeface="ＭＳ Ｐゴシック" panose="020B0600070205080204" pitchFamily="50" charset="-128"/>
                <a:ea typeface="ＭＳ Ｐゴシック" panose="020B0600070205080204" pitchFamily="50" charset="-128"/>
              </a:rPr>
              <a:t>：　　　　　　　　　</a:t>
            </a:r>
          </a:p>
          <a:p>
            <a:r>
              <a:rPr kumimoji="1" lang="ja-JP" altLang="en-US" sz="2000" dirty="0">
                <a:latin typeface="ＭＳ Ｐゴシック" panose="020B0600070205080204" pitchFamily="50" charset="-128"/>
                <a:ea typeface="ＭＳ Ｐゴシック" panose="020B0600070205080204" pitchFamily="50" charset="-128"/>
              </a:rPr>
              <a:t>ネットワークどうしを接続するための機器</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Router</a:t>
            </a:r>
            <a:r>
              <a:rPr kumimoji="1" lang="ja-JP" altLang="en-US" sz="2000" dirty="0">
                <a:latin typeface="ＭＳ Ｐゴシック" panose="020B0600070205080204" pitchFamily="50" charset="-128"/>
                <a:ea typeface="ＭＳ Ｐゴシック" panose="020B0600070205080204" pitchFamily="50" charset="-128"/>
              </a:rPr>
              <a:t>：　　　　　　　　　</a:t>
            </a:r>
          </a:p>
          <a:p>
            <a:r>
              <a:rPr kumimoji="1" lang="ja-JP" altLang="en-US" sz="2000" dirty="0">
                <a:latin typeface="ＭＳ Ｐゴシック" panose="020B0600070205080204" pitchFamily="50" charset="-128"/>
                <a:ea typeface="ＭＳ Ｐゴシック" panose="020B0600070205080204" pitchFamily="50" charset="-128"/>
              </a:rPr>
              <a:t>インターネットと</a:t>
            </a:r>
            <a:r>
              <a:rPr kumimoji="1" lang="en-US" altLang="ja-JP" sz="2000" dirty="0">
                <a:latin typeface="ＭＳ Ｐゴシック" panose="020B0600070205080204" pitchFamily="50" charset="-128"/>
                <a:ea typeface="ＭＳ Ｐゴシック" panose="020B0600070205080204" pitchFamily="50" charset="-128"/>
              </a:rPr>
              <a:t>LAN</a:t>
            </a:r>
            <a:r>
              <a:rPr kumimoji="1" lang="ja-JP" altLang="en-US" sz="2000" dirty="0">
                <a:latin typeface="ＭＳ Ｐゴシック" panose="020B0600070205080204" pitchFamily="50" charset="-128"/>
                <a:ea typeface="ＭＳ Ｐゴシック" panose="020B0600070205080204" pitchFamily="50" charset="-128"/>
              </a:rPr>
              <a:t>を接続➡</a:t>
            </a:r>
            <a:r>
              <a:rPr kumimoji="1" lang="en-US" altLang="ja-JP" sz="2000" dirty="0">
                <a:latin typeface="ＭＳ Ｐゴシック" panose="020B0600070205080204" pitchFamily="50" charset="-128"/>
                <a:ea typeface="ＭＳ Ｐゴシック" panose="020B0600070205080204" pitchFamily="50" charset="-128"/>
              </a:rPr>
              <a:t>LAN</a:t>
            </a:r>
            <a:r>
              <a:rPr kumimoji="1" lang="ja-JP" altLang="en-US" sz="2000" dirty="0">
                <a:latin typeface="ＭＳ Ｐゴシック" panose="020B0600070205080204" pitchFamily="50" charset="-128"/>
                <a:ea typeface="ＭＳ Ｐゴシック" panose="020B0600070205080204" pitchFamily="50" charset="-128"/>
              </a:rPr>
              <a:t>内部の複数のコンピュータがインターネット側と通信</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で、インターネット接続可</a:t>
            </a:r>
          </a:p>
          <a:p>
            <a:r>
              <a:rPr kumimoji="1" lang="en-US" altLang="ja-JP" sz="2000" dirty="0">
                <a:latin typeface="ＭＳ Ｐゴシック" panose="020B0600070205080204" pitchFamily="50" charset="-128"/>
                <a:ea typeface="ＭＳ Ｐゴシック" panose="020B0600070205080204" pitchFamily="50" charset="-128"/>
              </a:rPr>
              <a:t>LAN</a:t>
            </a:r>
            <a:r>
              <a:rPr kumimoji="1" lang="ja-JP" altLang="en-US" sz="2000" dirty="0">
                <a:latin typeface="ＭＳ Ｐゴシック" panose="020B0600070205080204" pitchFamily="50" charset="-128"/>
                <a:ea typeface="ＭＳ Ｐゴシック" panose="020B0600070205080204" pitchFamily="50" charset="-128"/>
              </a:rPr>
              <a:t>につながれた機器どうしを接続するための集線装置：　　　　　　　　　</a:t>
            </a:r>
          </a:p>
          <a:p>
            <a:r>
              <a:rPr kumimoji="1" lang="ja-JP" altLang="en-US" sz="2000" dirty="0">
                <a:latin typeface="ＭＳ Ｐゴシック" panose="020B0600070205080204" pitchFamily="50" charset="-128"/>
                <a:ea typeface="ＭＳ Ｐゴシック" panose="020B0600070205080204" pitchFamily="50" charset="-128"/>
              </a:rPr>
              <a:t>接続ケーブル（</a:t>
            </a:r>
            <a:r>
              <a:rPr kumimoji="1" lang="en-US" altLang="ja-JP" sz="2000" dirty="0">
                <a:latin typeface="ＭＳ Ｐゴシック" panose="020B0600070205080204" pitchFamily="50" charset="-128"/>
                <a:ea typeface="ＭＳ Ｐゴシック" panose="020B0600070205080204" pitchFamily="50" charset="-128"/>
              </a:rPr>
              <a:t>LAN</a:t>
            </a:r>
            <a:r>
              <a:rPr kumimoji="1" lang="ja-JP" altLang="en-US" sz="2000" dirty="0">
                <a:latin typeface="ＭＳ Ｐゴシック" panose="020B0600070205080204" pitchFamily="50" charset="-128"/>
                <a:ea typeface="ＭＳ Ｐゴシック" panose="020B0600070205080204" pitchFamily="50" charset="-128"/>
              </a:rPr>
              <a:t>ケーブル、光ファイバケーブルなど）で組むネットワーク：</a:t>
            </a:r>
          </a:p>
          <a:p>
            <a:r>
              <a:rPr kumimoji="1" lang="ja-JP" altLang="en-US" sz="2000" dirty="0">
                <a:latin typeface="ＭＳ Ｐゴシック" panose="020B0600070205080204" pitchFamily="50" charset="-128"/>
                <a:ea typeface="ＭＳ Ｐゴシック" panose="020B0600070205080204" pitchFamily="50" charset="-128"/>
              </a:rPr>
              <a:t>無線通信で、コンピュータなどの装置とデータのやり取りをするための電波を送受信：　　　　　　　　　</a:t>
            </a:r>
          </a:p>
          <a:p>
            <a:r>
              <a:rPr kumimoji="1" lang="ja-JP" altLang="en-US" sz="2000" dirty="0">
                <a:latin typeface="ＭＳ Ｐゴシック" panose="020B0600070205080204" pitchFamily="50" charset="-128"/>
                <a:ea typeface="ＭＳ Ｐゴシック" panose="020B0600070205080204" pitchFamily="50" charset="-128"/>
              </a:rPr>
              <a:t>その他</a:t>
            </a:r>
            <a:r>
              <a:rPr kumimoji="1" lang="en-US" altLang="ja-JP" sz="2000" dirty="0">
                <a:latin typeface="ＭＳ Ｐゴシック" panose="020B0600070205080204" pitchFamily="50" charset="-128"/>
                <a:ea typeface="ＭＳ Ｐゴシック" panose="020B0600070205080204" pitchFamily="50" charset="-128"/>
              </a:rPr>
              <a:t>LAN</a:t>
            </a:r>
            <a:r>
              <a:rPr kumimoji="1" lang="ja-JP" altLang="en-US" sz="2000" dirty="0">
                <a:latin typeface="ＭＳ Ｐゴシック" panose="020B0600070205080204" pitchFamily="50" charset="-128"/>
                <a:ea typeface="ＭＳ Ｐゴシック" panose="020B0600070205080204" pitchFamily="50" charset="-128"/>
              </a:rPr>
              <a:t>のメリット：</a:t>
            </a:r>
          </a:p>
          <a:p>
            <a:pPr marL="0" indent="0">
              <a:buNone/>
            </a:pPr>
            <a:r>
              <a:rPr kumimoji="1" lang="ja-JP" altLang="en-US" sz="2000" dirty="0">
                <a:latin typeface="ＭＳ Ｐゴシック" panose="020B0600070205080204" pitchFamily="50" charset="-128"/>
                <a:ea typeface="ＭＳ Ｐゴシック" panose="020B0600070205080204" pitchFamily="50" charset="-128"/>
              </a:rPr>
              <a:t>①プリンタなど機器共有➡個々のコンピュータへの機器装備不要➡コスト削減</a:t>
            </a:r>
          </a:p>
          <a:p>
            <a:pPr marL="0" indent="0">
              <a:buNone/>
            </a:pPr>
            <a:r>
              <a:rPr kumimoji="1" lang="ja-JP" altLang="en-US" sz="2000" dirty="0">
                <a:latin typeface="ＭＳ Ｐゴシック" panose="020B0600070205080204" pitchFamily="50" charset="-128"/>
                <a:ea typeface="ＭＳ Ｐゴシック" panose="020B0600070205080204" pitchFamily="50" charset="-128"/>
              </a:rPr>
              <a:t>②ファイル共有</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CD</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や</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USB</a:t>
            </a:r>
            <a:r>
              <a:rPr lang="ja-JP"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メモリなど不要➡効率化</a:t>
            </a:r>
            <a:r>
              <a:rPr lang="ja-JP" altLang="en-US"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・ファイル共有</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43718802-4086-4E4A-808F-5DFE7A816277}"/>
              </a:ext>
            </a:extLst>
          </p:cNvPr>
          <p:cNvSpPr txBox="1"/>
          <p:nvPr/>
        </p:nvSpPr>
        <p:spPr>
          <a:xfrm>
            <a:off x="6868797" y="1066188"/>
            <a:ext cx="2127379" cy="461665"/>
          </a:xfrm>
          <a:prstGeom prst="rect">
            <a:avLst/>
          </a:prstGeom>
          <a:noFill/>
        </p:spPr>
        <p:txBody>
          <a:bodyPr wrap="square"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ネットワーク</a:t>
            </a:r>
          </a:p>
        </p:txBody>
      </p:sp>
      <p:sp>
        <p:nvSpPr>
          <p:cNvPr id="7" name="テキスト ボックス 6">
            <a:extLst>
              <a:ext uri="{FF2B5EF4-FFF2-40B4-BE49-F238E27FC236}">
                <a16:creationId xmlns:a16="http://schemas.microsoft.com/office/drawing/2014/main" id="{3E481BF2-3A5F-4B31-80E6-D1CB36185DB4}"/>
              </a:ext>
            </a:extLst>
          </p:cNvPr>
          <p:cNvSpPr txBox="1"/>
          <p:nvPr/>
        </p:nvSpPr>
        <p:spPr>
          <a:xfrm>
            <a:off x="9490681" y="1464685"/>
            <a:ext cx="898554" cy="461665"/>
          </a:xfrm>
          <a:prstGeom prst="rect">
            <a:avLst/>
          </a:prstGeom>
          <a:noFill/>
        </p:spPr>
        <p:txBody>
          <a:bodyPr wrap="square" rtlCol="0">
            <a:spAutoFit/>
          </a:bodyPr>
          <a:lstStyle/>
          <a:p>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LAN</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90190160-48C4-48B1-A977-C97CBF111E43}"/>
              </a:ext>
            </a:extLst>
          </p:cNvPr>
          <p:cNvSpPr txBox="1"/>
          <p:nvPr/>
        </p:nvSpPr>
        <p:spPr>
          <a:xfrm>
            <a:off x="8759964" y="1848326"/>
            <a:ext cx="1046218" cy="461665"/>
          </a:xfrm>
          <a:prstGeom prst="rect">
            <a:avLst/>
          </a:prstGeom>
          <a:noFill/>
        </p:spPr>
        <p:txBody>
          <a:bodyPr wrap="square" rtlCol="0">
            <a:spAutoFit/>
          </a:bodyPr>
          <a:lstStyle/>
          <a:p>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WAN</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08CDE238-2759-4994-A943-A677F6C571C5}"/>
              </a:ext>
            </a:extLst>
          </p:cNvPr>
          <p:cNvSpPr txBox="1"/>
          <p:nvPr/>
        </p:nvSpPr>
        <p:spPr>
          <a:xfrm>
            <a:off x="7534081" y="2272591"/>
            <a:ext cx="2392836" cy="461665"/>
          </a:xfrm>
          <a:prstGeom prst="rect">
            <a:avLst/>
          </a:prstGeom>
          <a:noFill/>
        </p:spPr>
        <p:txBody>
          <a:bodyPr wrap="square"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インターネット</a:t>
            </a:r>
          </a:p>
        </p:txBody>
      </p:sp>
      <p:sp>
        <p:nvSpPr>
          <p:cNvPr id="10" name="テキスト ボックス 9">
            <a:extLst>
              <a:ext uri="{FF2B5EF4-FFF2-40B4-BE49-F238E27FC236}">
                <a16:creationId xmlns:a16="http://schemas.microsoft.com/office/drawing/2014/main" id="{22549D27-E21F-48B0-815A-396F110C3F9A}"/>
              </a:ext>
            </a:extLst>
          </p:cNvPr>
          <p:cNvSpPr txBox="1"/>
          <p:nvPr/>
        </p:nvSpPr>
        <p:spPr>
          <a:xfrm>
            <a:off x="9745938" y="2709498"/>
            <a:ext cx="1046218" cy="461665"/>
          </a:xfrm>
          <a:prstGeom prst="rect">
            <a:avLst/>
          </a:prstGeom>
          <a:noFill/>
        </p:spPr>
        <p:txBody>
          <a:bodyPr wrap="square" rtlCol="0">
            <a:spAutoFit/>
          </a:bodyPr>
          <a:lstStyle/>
          <a:p>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ONU</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2804D601-B91C-4006-855C-05972B338184}"/>
              </a:ext>
            </a:extLst>
          </p:cNvPr>
          <p:cNvSpPr txBox="1"/>
          <p:nvPr/>
        </p:nvSpPr>
        <p:spPr>
          <a:xfrm>
            <a:off x="5689174" y="3116089"/>
            <a:ext cx="1655367" cy="461665"/>
          </a:xfrm>
          <a:prstGeom prst="rect">
            <a:avLst/>
          </a:prstGeom>
          <a:noFill/>
        </p:spPr>
        <p:txBody>
          <a:bodyPr wrap="square"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ルータ</a:t>
            </a:r>
          </a:p>
        </p:txBody>
      </p:sp>
      <p:sp>
        <p:nvSpPr>
          <p:cNvPr id="12" name="テキスト ボックス 11">
            <a:extLst>
              <a:ext uri="{FF2B5EF4-FFF2-40B4-BE49-F238E27FC236}">
                <a16:creationId xmlns:a16="http://schemas.microsoft.com/office/drawing/2014/main" id="{CA17742E-7D4E-4313-AB66-CF388D08370C}"/>
              </a:ext>
            </a:extLst>
          </p:cNvPr>
          <p:cNvSpPr txBox="1"/>
          <p:nvPr/>
        </p:nvSpPr>
        <p:spPr>
          <a:xfrm>
            <a:off x="6665700" y="4292313"/>
            <a:ext cx="3389149" cy="461665"/>
          </a:xfrm>
          <a:prstGeom prst="rect">
            <a:avLst/>
          </a:prstGeom>
          <a:noFill/>
        </p:spPr>
        <p:txBody>
          <a:bodyPr wrap="square"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ハブ・スイッチ</a:t>
            </a:r>
          </a:p>
        </p:txBody>
      </p:sp>
      <p:sp>
        <p:nvSpPr>
          <p:cNvPr id="13" name="テキスト ボックス 12">
            <a:extLst>
              <a:ext uri="{FF2B5EF4-FFF2-40B4-BE49-F238E27FC236}">
                <a16:creationId xmlns:a16="http://schemas.microsoft.com/office/drawing/2014/main" id="{31C1BA64-6020-4FCC-89BE-4232389193C0}"/>
              </a:ext>
            </a:extLst>
          </p:cNvPr>
          <p:cNvSpPr txBox="1"/>
          <p:nvPr/>
        </p:nvSpPr>
        <p:spPr>
          <a:xfrm>
            <a:off x="9455600" y="5083692"/>
            <a:ext cx="1046218" cy="461665"/>
          </a:xfrm>
          <a:prstGeom prst="rect">
            <a:avLst/>
          </a:prstGeom>
          <a:noFill/>
        </p:spPr>
        <p:txBody>
          <a:bodyPr wrap="square" rtlCol="0">
            <a:spAutoFit/>
          </a:bodyPr>
          <a:lstStyle/>
          <a:p>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Wi-Fi</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B90F8BF3-4B2D-0EAF-B7C6-EDD43760618B}"/>
              </a:ext>
            </a:extLst>
          </p:cNvPr>
          <p:cNvSpPr txBox="1"/>
          <p:nvPr/>
        </p:nvSpPr>
        <p:spPr>
          <a:xfrm>
            <a:off x="4754247" y="647088"/>
            <a:ext cx="2127379" cy="461665"/>
          </a:xfrm>
          <a:prstGeom prst="rect">
            <a:avLst/>
          </a:prstGeom>
          <a:noFill/>
        </p:spPr>
        <p:txBody>
          <a:bodyPr wrap="square"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情報通信</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481CCE35-C702-EAC1-A338-94B148653646}"/>
              </a:ext>
            </a:extLst>
          </p:cNvPr>
          <p:cNvSpPr txBox="1"/>
          <p:nvPr/>
        </p:nvSpPr>
        <p:spPr>
          <a:xfrm>
            <a:off x="8570700" y="4692363"/>
            <a:ext cx="3389149" cy="461665"/>
          </a:xfrm>
          <a:prstGeom prst="rect">
            <a:avLst/>
          </a:prstGeom>
          <a:noFill/>
        </p:spPr>
        <p:txBody>
          <a:bodyPr wrap="square"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イーサネット</a:t>
            </a:r>
          </a:p>
        </p:txBody>
      </p:sp>
      <p:sp>
        <p:nvSpPr>
          <p:cNvPr id="31" name="テキスト ボックス 30">
            <a:extLst>
              <a:ext uri="{FF2B5EF4-FFF2-40B4-BE49-F238E27FC236}">
                <a16:creationId xmlns:a16="http://schemas.microsoft.com/office/drawing/2014/main" id="{81BB5C3A-C6CB-2FC2-45D1-C462768FE8E8}"/>
              </a:ext>
            </a:extLst>
          </p:cNvPr>
          <p:cNvSpPr txBox="1"/>
          <p:nvPr/>
        </p:nvSpPr>
        <p:spPr>
          <a:xfrm>
            <a:off x="447674" y="3886200"/>
            <a:ext cx="4600576" cy="461665"/>
          </a:xfrm>
          <a:prstGeom prst="rect">
            <a:avLst/>
          </a:prstGeom>
          <a:noFill/>
        </p:spPr>
        <p:txBody>
          <a:bodyPr wrap="square" rtlCol="0">
            <a:spAutoFit/>
          </a:bodyPr>
          <a:lstStyle/>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コンピュータ</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1</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台分の</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IP</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（サーバ）</a:t>
            </a:r>
            <a:endParaRPr kumimoji="1" lang="ja-JP" altLang="en-US" sz="2400" dirty="0">
              <a:solidFill>
                <a:srgbClr val="FF0000"/>
              </a:solidFill>
            </a:endParaRPr>
          </a:p>
        </p:txBody>
      </p:sp>
    </p:spTree>
    <p:custDataLst>
      <p:tags r:id="rId1"/>
    </p:custDataLst>
    <p:extLst>
      <p:ext uri="{BB962C8B-B14F-4D97-AF65-F5344CB8AC3E}">
        <p14:creationId xmlns:p14="http://schemas.microsoft.com/office/powerpoint/2010/main" val="3050204558"/>
      </p:ext>
    </p:extLst>
  </p:cSld>
  <p:clrMapOvr>
    <a:masterClrMapping/>
  </p:clrMapOvr>
  <mc:AlternateContent xmlns:mc="http://schemas.openxmlformats.org/markup-compatibility/2006" xmlns:p14="http://schemas.microsoft.com/office/powerpoint/2010/main">
    <mc:Choice Requires="p14">
      <p:transition spd="slow" p14:dur="2000" advTm="2809"/>
    </mc:Choice>
    <mc:Fallback xmlns="">
      <p:transition spd="slow" advTm="28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9" grpId="0"/>
      <p:bldP spid="26"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31">
            <a:extLst>
              <a:ext uri="{FF2B5EF4-FFF2-40B4-BE49-F238E27FC236}">
                <a16:creationId xmlns:a16="http://schemas.microsoft.com/office/drawing/2014/main" id="{6D073AC2-0E33-FC09-7E78-944EE62BA594}"/>
              </a:ext>
            </a:extLst>
          </p:cNvPr>
          <p:cNvSpPr>
            <a:spLocks noChangeArrowheads="1"/>
          </p:cNvSpPr>
          <p:nvPr/>
        </p:nvSpPr>
        <p:spPr bwMode="auto">
          <a:xfrm>
            <a:off x="4121063" y="3156558"/>
            <a:ext cx="3519814" cy="341024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b="1" i="0" u="sng" strike="noStrike" cap="none" normalizeH="0" baseline="0" dirty="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b="1" u="sng"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2000" b="1" i="0" u="sng" strike="noStrike" cap="none" normalizeH="0" baseline="0" dirty="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rPr>
              <a:t>サーバ</a:t>
            </a:r>
            <a:endParaRPr kumimoji="0" lang="en-US" altLang="ja-JP" sz="2000" b="1" i="0" u="sng" strike="noStrike" cap="none" normalizeH="0" baseline="0" dirty="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6600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①</a:t>
            </a:r>
            <a:r>
              <a:rPr kumimoji="0" lang="ja-JP" altLang="en-US" sz="2000" b="1" i="0"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ファイルサーバ</a:t>
            </a:r>
            <a:r>
              <a:rPr kumimoji="0" lang="ja-JP" altLang="en-US" sz="2000" b="1" i="0" strike="noStrike" cap="none" normalizeH="0" baseline="0" dirty="0">
                <a:ln>
                  <a:noFill/>
                </a:ln>
                <a:solidFill>
                  <a:srgbClr val="6600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en-US" altLang="ja-JP" sz="2000" b="1" i="0" strike="noStrike" cap="none" normalizeH="0" baseline="0" dirty="0">
              <a:ln>
                <a:noFill/>
              </a:ln>
              <a:solidFill>
                <a:srgbClr val="6600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000" b="1" i="0" strike="noStrike" cap="none" normalizeH="0" baseline="0" dirty="0">
                <a:ln>
                  <a:noFill/>
                </a:ln>
                <a:solidFill>
                  <a:srgbClr val="6600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データ保存、管理</a:t>
            </a: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000" b="1" i="0" strike="noStrike" cap="none" normalizeH="0" baseline="0" dirty="0">
                <a:ln>
                  <a:noFill/>
                </a:ln>
                <a:solidFill>
                  <a:srgbClr val="00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②</a:t>
            </a:r>
            <a:r>
              <a:rPr kumimoji="0" lang="ja-JP" altLang="en-US" sz="2000" b="1" i="0"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プロキシサーバ</a:t>
            </a:r>
            <a:r>
              <a:rPr kumimoji="0" lang="ja-JP" altLang="en-US" sz="2000" b="1" i="0" strike="noStrike" cap="none" normalizeH="0" baseline="0" dirty="0">
                <a:ln>
                  <a:noFill/>
                </a:ln>
                <a:solidFill>
                  <a:srgbClr val="00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en-US" altLang="ja-JP" sz="2000" b="1" i="0" strike="noStrike" cap="none" normalizeH="0" baseline="0" dirty="0">
              <a:ln>
                <a:noFill/>
              </a:ln>
              <a:solidFill>
                <a:srgbClr val="00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000" b="1" i="0" strike="noStrike" cap="none" normalizeH="0" baseline="0" dirty="0">
                <a:ln>
                  <a:noFill/>
                </a:ln>
                <a:solidFill>
                  <a:srgbClr val="00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クライアントの代行</a:t>
            </a:r>
            <a:endParaRPr kumimoji="0" lang="en-US" altLang="ja-JP" sz="2000" b="1" i="0" strike="noStrike" cap="none" normalizeH="0" baseline="0" dirty="0">
              <a:ln>
                <a:noFill/>
              </a:ln>
              <a:solidFill>
                <a:srgbClr val="00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000" b="1" i="0" strike="noStrike" cap="none" normalizeH="0" baseline="0" dirty="0">
                <a:ln>
                  <a:noFill/>
                </a:ln>
                <a:solidFill>
                  <a:srgbClr val="00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してインターネット接続</a:t>
            </a:r>
            <a:endParaRPr kumimoji="0" lang="en-US" altLang="ja-JP" sz="2000" b="1" i="0" strike="noStrike" cap="none" normalizeH="0" baseline="0" dirty="0">
              <a:ln>
                <a:noFill/>
              </a:ln>
              <a:solidFill>
                <a:srgbClr val="00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b="1" i="0" strike="noStrike" cap="none" normalizeH="0" baseline="0" dirty="0">
                <a:ln>
                  <a:noFill/>
                </a:ln>
                <a:solidFill>
                  <a:srgbClr val="00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フィルタリング機能</a:t>
            </a: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b="1" i="0" strike="noStrike" cap="none" normalizeH="0" baseline="0" dirty="0">
                <a:ln>
                  <a:noFill/>
                </a:ln>
                <a:solidFill>
                  <a:srgbClr val="00206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③</a:t>
            </a:r>
            <a:r>
              <a:rPr kumimoji="0" lang="ja-JP" altLang="en-US" b="1" i="0"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ディレクトリサーバ</a:t>
            </a:r>
            <a:r>
              <a:rPr kumimoji="0" lang="ja-JP" altLang="en-US" b="1" i="0" strike="noStrike" cap="none" normalizeH="0" baseline="0" dirty="0">
                <a:ln>
                  <a:noFill/>
                </a:ln>
                <a:solidFill>
                  <a:srgbClr val="00206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：利用者・ネットワーク資源の一括管理</a:t>
            </a:r>
            <a:endParaRPr kumimoji="0" lang="ja-JP" altLang="ja-JP" b="1" i="0" strike="noStrike" cap="none" normalizeH="0" baseline="0" dirty="0">
              <a:ln>
                <a:noFill/>
              </a:ln>
              <a:solidFill>
                <a:srgbClr val="002060"/>
              </a:solidFill>
              <a:effectLst/>
              <a:latin typeface="ＭＳ Ｐゴシック" panose="020B0600070205080204" pitchFamily="50" charset="-128"/>
              <a:ea typeface="ＭＳ Ｐゴシック" panose="020B0600070205080204" pitchFamily="50" charset="-128"/>
            </a:endParaRPr>
          </a:p>
        </p:txBody>
      </p:sp>
      <p:pic>
        <p:nvPicPr>
          <p:cNvPr id="6" name="図 5">
            <a:extLst>
              <a:ext uri="{FF2B5EF4-FFF2-40B4-BE49-F238E27FC236}">
                <a16:creationId xmlns:a16="http://schemas.microsoft.com/office/drawing/2014/main" id="{648B966E-D497-0226-4701-03CF35AD3DE4}"/>
              </a:ext>
            </a:extLst>
          </p:cNvPr>
          <p:cNvPicPr>
            <a:picLocks noChangeAspect="1"/>
          </p:cNvPicPr>
          <p:nvPr/>
        </p:nvPicPr>
        <p:blipFill>
          <a:blip r:embed="rId3"/>
          <a:stretch>
            <a:fillRect/>
          </a:stretch>
        </p:blipFill>
        <p:spPr>
          <a:xfrm>
            <a:off x="242619" y="3940666"/>
            <a:ext cx="922302" cy="913170"/>
          </a:xfrm>
          <a:prstGeom prst="rect">
            <a:avLst/>
          </a:prstGeom>
        </p:spPr>
      </p:pic>
      <p:pic>
        <p:nvPicPr>
          <p:cNvPr id="7" name="図 6">
            <a:extLst>
              <a:ext uri="{FF2B5EF4-FFF2-40B4-BE49-F238E27FC236}">
                <a16:creationId xmlns:a16="http://schemas.microsoft.com/office/drawing/2014/main" id="{F3D77F9A-8F9E-9B9E-39DC-AF97393A97EB}"/>
              </a:ext>
            </a:extLst>
          </p:cNvPr>
          <p:cNvPicPr>
            <a:picLocks noChangeAspect="1"/>
          </p:cNvPicPr>
          <p:nvPr/>
        </p:nvPicPr>
        <p:blipFill>
          <a:blip r:embed="rId3"/>
          <a:stretch>
            <a:fillRect/>
          </a:stretch>
        </p:blipFill>
        <p:spPr>
          <a:xfrm>
            <a:off x="244707" y="5070096"/>
            <a:ext cx="922302" cy="913170"/>
          </a:xfrm>
          <a:prstGeom prst="rect">
            <a:avLst/>
          </a:prstGeom>
        </p:spPr>
      </p:pic>
      <p:pic>
        <p:nvPicPr>
          <p:cNvPr id="8" name="図 7">
            <a:extLst>
              <a:ext uri="{FF2B5EF4-FFF2-40B4-BE49-F238E27FC236}">
                <a16:creationId xmlns:a16="http://schemas.microsoft.com/office/drawing/2014/main" id="{7987AF6D-0397-0611-8AB2-D95DD754F8C6}"/>
              </a:ext>
            </a:extLst>
          </p:cNvPr>
          <p:cNvPicPr>
            <a:picLocks noChangeAspect="1"/>
          </p:cNvPicPr>
          <p:nvPr/>
        </p:nvPicPr>
        <p:blipFill>
          <a:blip r:embed="rId3"/>
          <a:stretch>
            <a:fillRect/>
          </a:stretch>
        </p:blipFill>
        <p:spPr>
          <a:xfrm>
            <a:off x="3065151" y="5147338"/>
            <a:ext cx="922302" cy="913170"/>
          </a:xfrm>
          <a:prstGeom prst="rect">
            <a:avLst/>
          </a:prstGeom>
        </p:spPr>
      </p:pic>
      <p:pic>
        <p:nvPicPr>
          <p:cNvPr id="9" name="図 8">
            <a:extLst>
              <a:ext uri="{FF2B5EF4-FFF2-40B4-BE49-F238E27FC236}">
                <a16:creationId xmlns:a16="http://schemas.microsoft.com/office/drawing/2014/main" id="{79CE90FE-0346-B31D-C4D2-F1FDA1E4A375}"/>
              </a:ext>
            </a:extLst>
          </p:cNvPr>
          <p:cNvPicPr>
            <a:picLocks noChangeAspect="1"/>
          </p:cNvPicPr>
          <p:nvPr/>
        </p:nvPicPr>
        <p:blipFill>
          <a:blip r:embed="rId3"/>
          <a:stretch>
            <a:fillRect/>
          </a:stretch>
        </p:blipFill>
        <p:spPr>
          <a:xfrm>
            <a:off x="3054712" y="3921875"/>
            <a:ext cx="922302" cy="913170"/>
          </a:xfrm>
          <a:prstGeom prst="rect">
            <a:avLst/>
          </a:prstGeom>
        </p:spPr>
      </p:pic>
      <p:pic>
        <p:nvPicPr>
          <p:cNvPr id="10" name="図 9">
            <a:extLst>
              <a:ext uri="{FF2B5EF4-FFF2-40B4-BE49-F238E27FC236}">
                <a16:creationId xmlns:a16="http://schemas.microsoft.com/office/drawing/2014/main" id="{5BBD92C0-2796-BD10-7BA9-244504E9836F}"/>
              </a:ext>
            </a:extLst>
          </p:cNvPr>
          <p:cNvPicPr>
            <a:picLocks noChangeAspect="1"/>
          </p:cNvPicPr>
          <p:nvPr/>
        </p:nvPicPr>
        <p:blipFill>
          <a:blip r:embed="rId3"/>
          <a:stretch>
            <a:fillRect/>
          </a:stretch>
        </p:blipFill>
        <p:spPr>
          <a:xfrm>
            <a:off x="1152844" y="5602451"/>
            <a:ext cx="922302" cy="913170"/>
          </a:xfrm>
          <a:prstGeom prst="rect">
            <a:avLst/>
          </a:prstGeom>
        </p:spPr>
      </p:pic>
      <p:sp>
        <p:nvSpPr>
          <p:cNvPr id="11" name="正方形/長方形 10">
            <a:extLst>
              <a:ext uri="{FF2B5EF4-FFF2-40B4-BE49-F238E27FC236}">
                <a16:creationId xmlns:a16="http://schemas.microsoft.com/office/drawing/2014/main" id="{A3111AD6-1FD2-A7FE-A94D-11F3FAFAF013}"/>
              </a:ext>
            </a:extLst>
          </p:cNvPr>
          <p:cNvSpPr/>
          <p:nvPr/>
        </p:nvSpPr>
        <p:spPr>
          <a:xfrm>
            <a:off x="1352811" y="4196218"/>
            <a:ext cx="1528176" cy="1039661"/>
          </a:xfrm>
          <a:prstGeom prst="rect">
            <a:avLst/>
          </a:prstGeom>
          <a:solidFill>
            <a:schemeClr val="bg1">
              <a:lumMod val="85000"/>
            </a:schemeClr>
          </a:solidFill>
          <a:ln w="349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ハブ</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endParaRPr lang="en-US" altLang="ja-JP" dirty="0"/>
          </a:p>
          <a:p>
            <a:pPr algn="ctr"/>
            <a:endParaRPr kumimoji="1" lang="en-US" altLang="ja-JP" dirty="0"/>
          </a:p>
        </p:txBody>
      </p:sp>
      <p:sp>
        <p:nvSpPr>
          <p:cNvPr id="13" name="四角形: 上の 2 つの角を切り取る 12">
            <a:extLst>
              <a:ext uri="{FF2B5EF4-FFF2-40B4-BE49-F238E27FC236}">
                <a16:creationId xmlns:a16="http://schemas.microsoft.com/office/drawing/2014/main" id="{A27FE545-209E-6E50-3008-FC777BA3DD9D}"/>
              </a:ext>
            </a:extLst>
          </p:cNvPr>
          <p:cNvSpPr/>
          <p:nvPr/>
        </p:nvSpPr>
        <p:spPr>
          <a:xfrm>
            <a:off x="1415442" y="4622103"/>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四角形: 上の 2 つの角を切り取る 13">
            <a:extLst>
              <a:ext uri="{FF2B5EF4-FFF2-40B4-BE49-F238E27FC236}">
                <a16:creationId xmlns:a16="http://schemas.microsoft.com/office/drawing/2014/main" id="{3D0CD456-5DD7-A0D0-04B1-D9BAA25A77B4}"/>
              </a:ext>
            </a:extLst>
          </p:cNvPr>
          <p:cNvSpPr/>
          <p:nvPr/>
        </p:nvSpPr>
        <p:spPr>
          <a:xfrm>
            <a:off x="1780784" y="4624190"/>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四角形: 上の 2 つの角を切り取る 14">
            <a:extLst>
              <a:ext uri="{FF2B5EF4-FFF2-40B4-BE49-F238E27FC236}">
                <a16:creationId xmlns:a16="http://schemas.microsoft.com/office/drawing/2014/main" id="{3CADFAE3-F8B6-D6E7-8BAE-3453C2632CA7}"/>
              </a:ext>
            </a:extLst>
          </p:cNvPr>
          <p:cNvSpPr/>
          <p:nvPr/>
        </p:nvSpPr>
        <p:spPr>
          <a:xfrm>
            <a:off x="2146127" y="4638804"/>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四角形: 上の 2 つの角を切り取る 16">
            <a:extLst>
              <a:ext uri="{FF2B5EF4-FFF2-40B4-BE49-F238E27FC236}">
                <a16:creationId xmlns:a16="http://schemas.microsoft.com/office/drawing/2014/main" id="{94D5E0FB-816F-877A-CEA3-B24C15EEBC05}"/>
              </a:ext>
            </a:extLst>
          </p:cNvPr>
          <p:cNvSpPr/>
          <p:nvPr/>
        </p:nvSpPr>
        <p:spPr>
          <a:xfrm>
            <a:off x="2523995" y="4628365"/>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四角形: 上の 2 つの角を切り取る 17">
            <a:extLst>
              <a:ext uri="{FF2B5EF4-FFF2-40B4-BE49-F238E27FC236}">
                <a16:creationId xmlns:a16="http://schemas.microsoft.com/office/drawing/2014/main" id="{8A16921C-81CE-6477-0BEB-AB1146A42D92}"/>
              </a:ext>
            </a:extLst>
          </p:cNvPr>
          <p:cNvSpPr/>
          <p:nvPr/>
        </p:nvSpPr>
        <p:spPr>
          <a:xfrm>
            <a:off x="1417529" y="4899763"/>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四角形: 上の 2 つの角を切り取る 18">
            <a:extLst>
              <a:ext uri="{FF2B5EF4-FFF2-40B4-BE49-F238E27FC236}">
                <a16:creationId xmlns:a16="http://schemas.microsoft.com/office/drawing/2014/main" id="{1961B763-D8CA-2266-E1B9-7D22851C7347}"/>
              </a:ext>
            </a:extLst>
          </p:cNvPr>
          <p:cNvSpPr/>
          <p:nvPr/>
        </p:nvSpPr>
        <p:spPr>
          <a:xfrm>
            <a:off x="1782871" y="4901850"/>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四角形: 上の 2 つの角を切り取る 19">
            <a:extLst>
              <a:ext uri="{FF2B5EF4-FFF2-40B4-BE49-F238E27FC236}">
                <a16:creationId xmlns:a16="http://schemas.microsoft.com/office/drawing/2014/main" id="{D8D8824E-C771-3761-3D4D-3780ABE4F819}"/>
              </a:ext>
            </a:extLst>
          </p:cNvPr>
          <p:cNvSpPr/>
          <p:nvPr/>
        </p:nvSpPr>
        <p:spPr>
          <a:xfrm>
            <a:off x="2148214" y="4916464"/>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四角形: 上の 2 つの角を切り取る 20">
            <a:extLst>
              <a:ext uri="{FF2B5EF4-FFF2-40B4-BE49-F238E27FC236}">
                <a16:creationId xmlns:a16="http://schemas.microsoft.com/office/drawing/2014/main" id="{413BF301-2E63-AD09-9D11-3CF046F2A00B}"/>
              </a:ext>
            </a:extLst>
          </p:cNvPr>
          <p:cNvSpPr/>
          <p:nvPr/>
        </p:nvSpPr>
        <p:spPr>
          <a:xfrm>
            <a:off x="2526082" y="4906025"/>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3B0EC5BC-CF12-4E3F-FDB1-AB00A33ECD53}"/>
              </a:ext>
            </a:extLst>
          </p:cNvPr>
          <p:cNvPicPr>
            <a:picLocks noChangeAspect="1"/>
          </p:cNvPicPr>
          <p:nvPr/>
        </p:nvPicPr>
        <p:blipFill>
          <a:blip r:embed="rId3"/>
          <a:stretch>
            <a:fillRect/>
          </a:stretch>
        </p:blipFill>
        <p:spPr>
          <a:xfrm>
            <a:off x="2000439" y="5598278"/>
            <a:ext cx="922302" cy="913170"/>
          </a:xfrm>
          <a:prstGeom prst="rect">
            <a:avLst/>
          </a:prstGeom>
        </p:spPr>
      </p:pic>
      <p:cxnSp>
        <p:nvCxnSpPr>
          <p:cNvPr id="24" name="直線コネクタ 23">
            <a:extLst>
              <a:ext uri="{FF2B5EF4-FFF2-40B4-BE49-F238E27FC236}">
                <a16:creationId xmlns:a16="http://schemas.microsoft.com/office/drawing/2014/main" id="{04FBBC29-B8FC-ADB2-89C6-EFE643264FAF}"/>
              </a:ext>
            </a:extLst>
          </p:cNvPr>
          <p:cNvCxnSpPr>
            <a:cxnSpLocks/>
            <a:endCxn id="13" idx="3"/>
          </p:cNvCxnSpPr>
          <p:nvPr/>
        </p:nvCxnSpPr>
        <p:spPr>
          <a:xfrm>
            <a:off x="1052187" y="4496843"/>
            <a:ext cx="501041" cy="125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D437C66-D3DD-45C9-EEC8-47CF23D8EAE4}"/>
              </a:ext>
            </a:extLst>
          </p:cNvPr>
          <p:cNvCxnSpPr>
            <a:cxnSpLocks/>
            <a:stCxn id="19" idx="1"/>
          </p:cNvCxnSpPr>
          <p:nvPr/>
        </p:nvCxnSpPr>
        <p:spPr>
          <a:xfrm flipH="1">
            <a:off x="1657611" y="5114793"/>
            <a:ext cx="263046" cy="5135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BD75ED5-C93E-EF67-627A-F3F562A79F3B}"/>
              </a:ext>
            </a:extLst>
          </p:cNvPr>
          <p:cNvCxnSpPr>
            <a:cxnSpLocks/>
            <a:stCxn id="17" idx="3"/>
          </p:cNvCxnSpPr>
          <p:nvPr/>
        </p:nvCxnSpPr>
        <p:spPr>
          <a:xfrm flipV="1">
            <a:off x="2661781" y="4438388"/>
            <a:ext cx="536532" cy="1899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452B479-E198-A31E-B39C-6E41756568F7}"/>
              </a:ext>
            </a:extLst>
          </p:cNvPr>
          <p:cNvCxnSpPr>
            <a:cxnSpLocks/>
            <a:stCxn id="21" idx="1"/>
          </p:cNvCxnSpPr>
          <p:nvPr/>
        </p:nvCxnSpPr>
        <p:spPr>
          <a:xfrm>
            <a:off x="2663868" y="5118968"/>
            <a:ext cx="511481" cy="498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CF80F30-FFF5-ADB3-A08C-CA818A92FE0E}"/>
              </a:ext>
            </a:extLst>
          </p:cNvPr>
          <p:cNvCxnSpPr>
            <a:cxnSpLocks/>
            <a:stCxn id="20" idx="1"/>
            <a:endCxn id="22" idx="0"/>
          </p:cNvCxnSpPr>
          <p:nvPr/>
        </p:nvCxnSpPr>
        <p:spPr>
          <a:xfrm>
            <a:off x="2286000" y="5129407"/>
            <a:ext cx="175590" cy="4688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B36AB78-1375-FCE4-CB0F-29666EF5CC6B}"/>
              </a:ext>
            </a:extLst>
          </p:cNvPr>
          <p:cNvCxnSpPr>
            <a:cxnSpLocks/>
            <a:endCxn id="18" idx="1"/>
          </p:cNvCxnSpPr>
          <p:nvPr/>
        </p:nvCxnSpPr>
        <p:spPr>
          <a:xfrm flipV="1">
            <a:off x="1052187" y="5112706"/>
            <a:ext cx="503128" cy="4488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9" name="図 48">
            <a:extLst>
              <a:ext uri="{FF2B5EF4-FFF2-40B4-BE49-F238E27FC236}">
                <a16:creationId xmlns:a16="http://schemas.microsoft.com/office/drawing/2014/main" id="{B2D12A85-F71F-DDC3-587B-AAC280BFC6EA}"/>
              </a:ext>
            </a:extLst>
          </p:cNvPr>
          <p:cNvPicPr>
            <a:picLocks noChangeAspect="1"/>
          </p:cNvPicPr>
          <p:nvPr/>
        </p:nvPicPr>
        <p:blipFill>
          <a:blip r:embed="rId3"/>
          <a:stretch>
            <a:fillRect/>
          </a:stretch>
        </p:blipFill>
        <p:spPr>
          <a:xfrm>
            <a:off x="7795813" y="3865511"/>
            <a:ext cx="922302" cy="913170"/>
          </a:xfrm>
          <a:prstGeom prst="rect">
            <a:avLst/>
          </a:prstGeom>
        </p:spPr>
      </p:pic>
      <p:pic>
        <p:nvPicPr>
          <p:cNvPr id="50" name="図 49">
            <a:extLst>
              <a:ext uri="{FF2B5EF4-FFF2-40B4-BE49-F238E27FC236}">
                <a16:creationId xmlns:a16="http://schemas.microsoft.com/office/drawing/2014/main" id="{82CF3748-4690-A723-A6CD-E2F70585D921}"/>
              </a:ext>
            </a:extLst>
          </p:cNvPr>
          <p:cNvPicPr>
            <a:picLocks noChangeAspect="1"/>
          </p:cNvPicPr>
          <p:nvPr/>
        </p:nvPicPr>
        <p:blipFill>
          <a:blip r:embed="rId3"/>
          <a:stretch>
            <a:fillRect/>
          </a:stretch>
        </p:blipFill>
        <p:spPr>
          <a:xfrm>
            <a:off x="7797901" y="4994941"/>
            <a:ext cx="922302" cy="913170"/>
          </a:xfrm>
          <a:prstGeom prst="rect">
            <a:avLst/>
          </a:prstGeom>
        </p:spPr>
      </p:pic>
      <p:pic>
        <p:nvPicPr>
          <p:cNvPr id="51" name="図 50">
            <a:extLst>
              <a:ext uri="{FF2B5EF4-FFF2-40B4-BE49-F238E27FC236}">
                <a16:creationId xmlns:a16="http://schemas.microsoft.com/office/drawing/2014/main" id="{CA6D000B-2728-EA4A-0C36-93FCD3744BAF}"/>
              </a:ext>
            </a:extLst>
          </p:cNvPr>
          <p:cNvPicPr>
            <a:picLocks noChangeAspect="1"/>
          </p:cNvPicPr>
          <p:nvPr/>
        </p:nvPicPr>
        <p:blipFill>
          <a:blip r:embed="rId3"/>
          <a:stretch>
            <a:fillRect/>
          </a:stretch>
        </p:blipFill>
        <p:spPr>
          <a:xfrm>
            <a:off x="10618345" y="5072183"/>
            <a:ext cx="922302" cy="913170"/>
          </a:xfrm>
          <a:prstGeom prst="rect">
            <a:avLst/>
          </a:prstGeom>
        </p:spPr>
      </p:pic>
      <p:pic>
        <p:nvPicPr>
          <p:cNvPr id="52" name="図 51">
            <a:extLst>
              <a:ext uri="{FF2B5EF4-FFF2-40B4-BE49-F238E27FC236}">
                <a16:creationId xmlns:a16="http://schemas.microsoft.com/office/drawing/2014/main" id="{F9D2E947-A738-8CB7-2D48-C38C1F7F0345}"/>
              </a:ext>
            </a:extLst>
          </p:cNvPr>
          <p:cNvPicPr>
            <a:picLocks noChangeAspect="1"/>
          </p:cNvPicPr>
          <p:nvPr/>
        </p:nvPicPr>
        <p:blipFill>
          <a:blip r:embed="rId3"/>
          <a:stretch>
            <a:fillRect/>
          </a:stretch>
        </p:blipFill>
        <p:spPr>
          <a:xfrm>
            <a:off x="10607906" y="3846720"/>
            <a:ext cx="922302" cy="913170"/>
          </a:xfrm>
          <a:prstGeom prst="rect">
            <a:avLst/>
          </a:prstGeom>
        </p:spPr>
      </p:pic>
      <p:pic>
        <p:nvPicPr>
          <p:cNvPr id="53" name="図 52">
            <a:extLst>
              <a:ext uri="{FF2B5EF4-FFF2-40B4-BE49-F238E27FC236}">
                <a16:creationId xmlns:a16="http://schemas.microsoft.com/office/drawing/2014/main" id="{E95FD1DF-3ECC-2AF8-306C-1218C0248C6D}"/>
              </a:ext>
            </a:extLst>
          </p:cNvPr>
          <p:cNvPicPr>
            <a:picLocks noChangeAspect="1"/>
          </p:cNvPicPr>
          <p:nvPr/>
        </p:nvPicPr>
        <p:blipFill>
          <a:blip r:embed="rId3"/>
          <a:stretch>
            <a:fillRect/>
          </a:stretch>
        </p:blipFill>
        <p:spPr>
          <a:xfrm>
            <a:off x="8706038" y="5527296"/>
            <a:ext cx="922302" cy="913170"/>
          </a:xfrm>
          <a:prstGeom prst="rect">
            <a:avLst/>
          </a:prstGeom>
        </p:spPr>
      </p:pic>
      <p:sp>
        <p:nvSpPr>
          <p:cNvPr id="54" name="正方形/長方形 53">
            <a:extLst>
              <a:ext uri="{FF2B5EF4-FFF2-40B4-BE49-F238E27FC236}">
                <a16:creationId xmlns:a16="http://schemas.microsoft.com/office/drawing/2014/main" id="{3B266F67-7A3C-4169-0062-3DE139BAFF80}"/>
              </a:ext>
            </a:extLst>
          </p:cNvPr>
          <p:cNvSpPr/>
          <p:nvPr/>
        </p:nvSpPr>
        <p:spPr>
          <a:xfrm>
            <a:off x="8906005" y="4121063"/>
            <a:ext cx="1528176" cy="1039661"/>
          </a:xfrm>
          <a:prstGeom prst="rect">
            <a:avLst/>
          </a:prstGeom>
          <a:solidFill>
            <a:schemeClr val="bg1">
              <a:lumMod val="85000"/>
            </a:schemeClr>
          </a:solidFill>
          <a:ln w="349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ハブ</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endParaRPr lang="en-US" altLang="ja-JP" dirty="0"/>
          </a:p>
          <a:p>
            <a:pPr algn="ctr"/>
            <a:endParaRPr kumimoji="1" lang="en-US" altLang="ja-JP" dirty="0"/>
          </a:p>
        </p:txBody>
      </p:sp>
      <p:sp>
        <p:nvSpPr>
          <p:cNvPr id="55" name="四角形: 上の 2 つの角を切り取る 54">
            <a:extLst>
              <a:ext uri="{FF2B5EF4-FFF2-40B4-BE49-F238E27FC236}">
                <a16:creationId xmlns:a16="http://schemas.microsoft.com/office/drawing/2014/main" id="{EC4355BE-E1A2-D850-D40F-5609025D9736}"/>
              </a:ext>
            </a:extLst>
          </p:cNvPr>
          <p:cNvSpPr/>
          <p:nvPr/>
        </p:nvSpPr>
        <p:spPr>
          <a:xfrm>
            <a:off x="8968636" y="4546948"/>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6" name="四角形: 上の 2 つの角を切り取る 55">
            <a:extLst>
              <a:ext uri="{FF2B5EF4-FFF2-40B4-BE49-F238E27FC236}">
                <a16:creationId xmlns:a16="http://schemas.microsoft.com/office/drawing/2014/main" id="{81E12F06-2CA4-1D17-3B9E-E41005AF98D1}"/>
              </a:ext>
            </a:extLst>
          </p:cNvPr>
          <p:cNvSpPr/>
          <p:nvPr/>
        </p:nvSpPr>
        <p:spPr>
          <a:xfrm>
            <a:off x="9333978" y="4549035"/>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7" name="四角形: 上の 2 つの角を切り取る 56">
            <a:extLst>
              <a:ext uri="{FF2B5EF4-FFF2-40B4-BE49-F238E27FC236}">
                <a16:creationId xmlns:a16="http://schemas.microsoft.com/office/drawing/2014/main" id="{AAA8A7CA-620F-03A2-6AE7-D471201E24B3}"/>
              </a:ext>
            </a:extLst>
          </p:cNvPr>
          <p:cNvSpPr/>
          <p:nvPr/>
        </p:nvSpPr>
        <p:spPr>
          <a:xfrm>
            <a:off x="9699321" y="4563649"/>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四角形: 上の 2 つの角を切り取る 57">
            <a:extLst>
              <a:ext uri="{FF2B5EF4-FFF2-40B4-BE49-F238E27FC236}">
                <a16:creationId xmlns:a16="http://schemas.microsoft.com/office/drawing/2014/main" id="{80C2D865-E1E3-0AF1-0D6D-FA193ACF9208}"/>
              </a:ext>
            </a:extLst>
          </p:cNvPr>
          <p:cNvSpPr/>
          <p:nvPr/>
        </p:nvSpPr>
        <p:spPr>
          <a:xfrm>
            <a:off x="10077189" y="4553210"/>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四角形: 上の 2 つの角を切り取る 58">
            <a:extLst>
              <a:ext uri="{FF2B5EF4-FFF2-40B4-BE49-F238E27FC236}">
                <a16:creationId xmlns:a16="http://schemas.microsoft.com/office/drawing/2014/main" id="{90782276-4CB5-8A2D-A3F4-0363438E31E7}"/>
              </a:ext>
            </a:extLst>
          </p:cNvPr>
          <p:cNvSpPr/>
          <p:nvPr/>
        </p:nvSpPr>
        <p:spPr>
          <a:xfrm>
            <a:off x="8970723" y="4824608"/>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0" name="四角形: 上の 2 つの角を切り取る 59">
            <a:extLst>
              <a:ext uri="{FF2B5EF4-FFF2-40B4-BE49-F238E27FC236}">
                <a16:creationId xmlns:a16="http://schemas.microsoft.com/office/drawing/2014/main" id="{F5CFBC3E-8868-5A43-44E7-7F2E38C26F69}"/>
              </a:ext>
            </a:extLst>
          </p:cNvPr>
          <p:cNvSpPr/>
          <p:nvPr/>
        </p:nvSpPr>
        <p:spPr>
          <a:xfrm>
            <a:off x="9336065" y="4826695"/>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1" name="四角形: 上の 2 つの角を切り取る 60">
            <a:extLst>
              <a:ext uri="{FF2B5EF4-FFF2-40B4-BE49-F238E27FC236}">
                <a16:creationId xmlns:a16="http://schemas.microsoft.com/office/drawing/2014/main" id="{7600E3CC-6F3E-0D1C-0EBA-EEDB24CCCFDC}"/>
              </a:ext>
            </a:extLst>
          </p:cNvPr>
          <p:cNvSpPr/>
          <p:nvPr/>
        </p:nvSpPr>
        <p:spPr>
          <a:xfrm>
            <a:off x="9701408" y="4841309"/>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四角形: 上の 2 つの角を切り取る 61">
            <a:extLst>
              <a:ext uri="{FF2B5EF4-FFF2-40B4-BE49-F238E27FC236}">
                <a16:creationId xmlns:a16="http://schemas.microsoft.com/office/drawing/2014/main" id="{2760FC9F-AB68-0197-DFC7-1BABC85A628B}"/>
              </a:ext>
            </a:extLst>
          </p:cNvPr>
          <p:cNvSpPr/>
          <p:nvPr/>
        </p:nvSpPr>
        <p:spPr>
          <a:xfrm>
            <a:off x="10079276" y="4830870"/>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01554F14-66D4-D85F-8D23-EBB58C29F4D6}"/>
              </a:ext>
            </a:extLst>
          </p:cNvPr>
          <p:cNvPicPr>
            <a:picLocks noChangeAspect="1"/>
          </p:cNvPicPr>
          <p:nvPr/>
        </p:nvPicPr>
        <p:blipFill>
          <a:blip r:embed="rId3"/>
          <a:stretch>
            <a:fillRect/>
          </a:stretch>
        </p:blipFill>
        <p:spPr>
          <a:xfrm>
            <a:off x="9553633" y="5523123"/>
            <a:ext cx="922302" cy="913170"/>
          </a:xfrm>
          <a:prstGeom prst="rect">
            <a:avLst/>
          </a:prstGeom>
        </p:spPr>
      </p:pic>
      <p:cxnSp>
        <p:nvCxnSpPr>
          <p:cNvPr id="64" name="直線コネクタ 63">
            <a:extLst>
              <a:ext uri="{FF2B5EF4-FFF2-40B4-BE49-F238E27FC236}">
                <a16:creationId xmlns:a16="http://schemas.microsoft.com/office/drawing/2014/main" id="{398978CD-7D7A-3B04-1C9F-60EC319DEF1E}"/>
              </a:ext>
            </a:extLst>
          </p:cNvPr>
          <p:cNvCxnSpPr>
            <a:cxnSpLocks/>
            <a:endCxn id="55" idx="3"/>
          </p:cNvCxnSpPr>
          <p:nvPr/>
        </p:nvCxnSpPr>
        <p:spPr>
          <a:xfrm>
            <a:off x="8605381" y="4421688"/>
            <a:ext cx="501041" cy="125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1FFC81A6-0984-26C9-00A4-AA3E16E8EAB6}"/>
              </a:ext>
            </a:extLst>
          </p:cNvPr>
          <p:cNvCxnSpPr>
            <a:cxnSpLocks/>
            <a:stCxn id="60" idx="1"/>
          </p:cNvCxnSpPr>
          <p:nvPr/>
        </p:nvCxnSpPr>
        <p:spPr>
          <a:xfrm flipH="1">
            <a:off x="9210805" y="5039638"/>
            <a:ext cx="263046" cy="5135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DD672F1E-A68C-6DEC-F9ED-8E4E0A8457A7}"/>
              </a:ext>
            </a:extLst>
          </p:cNvPr>
          <p:cNvCxnSpPr>
            <a:cxnSpLocks/>
            <a:stCxn id="58" idx="3"/>
          </p:cNvCxnSpPr>
          <p:nvPr/>
        </p:nvCxnSpPr>
        <p:spPr>
          <a:xfrm flipV="1">
            <a:off x="10214975" y="4363233"/>
            <a:ext cx="536532" cy="1899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A9BF5EE3-3C98-998E-7765-9E167103ED9A}"/>
              </a:ext>
            </a:extLst>
          </p:cNvPr>
          <p:cNvCxnSpPr>
            <a:cxnSpLocks/>
            <a:stCxn id="62" idx="1"/>
          </p:cNvCxnSpPr>
          <p:nvPr/>
        </p:nvCxnSpPr>
        <p:spPr>
          <a:xfrm>
            <a:off x="10217062" y="5043813"/>
            <a:ext cx="511481" cy="498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050BF57-F0C8-CBFB-0CAC-6C66ED062E23}"/>
              </a:ext>
            </a:extLst>
          </p:cNvPr>
          <p:cNvCxnSpPr>
            <a:cxnSpLocks/>
            <a:stCxn id="61" idx="1"/>
            <a:endCxn id="63" idx="0"/>
          </p:cNvCxnSpPr>
          <p:nvPr/>
        </p:nvCxnSpPr>
        <p:spPr>
          <a:xfrm>
            <a:off x="9839194" y="5054252"/>
            <a:ext cx="175590" cy="4688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A388AF23-9548-F47E-26DF-5D94D26529F6}"/>
              </a:ext>
            </a:extLst>
          </p:cNvPr>
          <p:cNvCxnSpPr>
            <a:cxnSpLocks/>
            <a:endCxn id="59" idx="1"/>
          </p:cNvCxnSpPr>
          <p:nvPr/>
        </p:nvCxnSpPr>
        <p:spPr>
          <a:xfrm flipV="1">
            <a:off x="8605381" y="5037551"/>
            <a:ext cx="503128" cy="4488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0" name="図 69">
            <a:extLst>
              <a:ext uri="{FF2B5EF4-FFF2-40B4-BE49-F238E27FC236}">
                <a16:creationId xmlns:a16="http://schemas.microsoft.com/office/drawing/2014/main" id="{1BBA5D8E-5A03-BC1D-6EB0-B48C8F9D3ED2}"/>
              </a:ext>
            </a:extLst>
          </p:cNvPr>
          <p:cNvPicPr>
            <a:picLocks noChangeAspect="1"/>
          </p:cNvPicPr>
          <p:nvPr/>
        </p:nvPicPr>
        <p:blipFill rotWithShape="1">
          <a:blip r:embed="rId4"/>
          <a:srcRect t="6871"/>
          <a:stretch/>
        </p:blipFill>
        <p:spPr>
          <a:xfrm>
            <a:off x="6171155" y="2693094"/>
            <a:ext cx="1131519" cy="2578919"/>
          </a:xfrm>
          <a:prstGeom prst="rect">
            <a:avLst/>
          </a:prstGeom>
        </p:spPr>
      </p:pic>
      <p:sp>
        <p:nvSpPr>
          <p:cNvPr id="71" name="正方形/長方形 70">
            <a:extLst>
              <a:ext uri="{FF2B5EF4-FFF2-40B4-BE49-F238E27FC236}">
                <a16:creationId xmlns:a16="http://schemas.microsoft.com/office/drawing/2014/main" id="{1249EF44-02D0-D22F-B1F4-8500B6B96B29}"/>
              </a:ext>
            </a:extLst>
          </p:cNvPr>
          <p:cNvSpPr/>
          <p:nvPr/>
        </p:nvSpPr>
        <p:spPr>
          <a:xfrm>
            <a:off x="5200388" y="853856"/>
            <a:ext cx="1528176" cy="1039661"/>
          </a:xfrm>
          <a:prstGeom prst="rect">
            <a:avLst/>
          </a:prstGeom>
          <a:solidFill>
            <a:schemeClr val="bg1">
              <a:lumMod val="85000"/>
            </a:schemeClr>
          </a:solidFill>
          <a:ln w="349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ハブ</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endParaRPr lang="en-US" altLang="ja-JP" dirty="0"/>
          </a:p>
          <a:p>
            <a:pPr algn="ctr"/>
            <a:endParaRPr kumimoji="1" lang="en-US" altLang="ja-JP" dirty="0"/>
          </a:p>
        </p:txBody>
      </p:sp>
      <p:sp>
        <p:nvSpPr>
          <p:cNvPr id="72" name="四角形: 上の 2 つの角を切り取る 71">
            <a:extLst>
              <a:ext uri="{FF2B5EF4-FFF2-40B4-BE49-F238E27FC236}">
                <a16:creationId xmlns:a16="http://schemas.microsoft.com/office/drawing/2014/main" id="{2DC03626-B61E-9EAF-87FF-EC2991B3A8B2}"/>
              </a:ext>
            </a:extLst>
          </p:cNvPr>
          <p:cNvSpPr/>
          <p:nvPr/>
        </p:nvSpPr>
        <p:spPr>
          <a:xfrm>
            <a:off x="5263019" y="1279741"/>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3" name="四角形: 上の 2 つの角を切り取る 72">
            <a:extLst>
              <a:ext uri="{FF2B5EF4-FFF2-40B4-BE49-F238E27FC236}">
                <a16:creationId xmlns:a16="http://schemas.microsoft.com/office/drawing/2014/main" id="{131E6ED6-C402-17DF-089E-167E3EC077F7}"/>
              </a:ext>
            </a:extLst>
          </p:cNvPr>
          <p:cNvSpPr/>
          <p:nvPr/>
        </p:nvSpPr>
        <p:spPr>
          <a:xfrm>
            <a:off x="5628361" y="1281828"/>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4" name="四角形: 上の 2 つの角を切り取る 73">
            <a:extLst>
              <a:ext uri="{FF2B5EF4-FFF2-40B4-BE49-F238E27FC236}">
                <a16:creationId xmlns:a16="http://schemas.microsoft.com/office/drawing/2014/main" id="{F200FD97-DE2E-11C0-4860-8145F3088B34}"/>
              </a:ext>
            </a:extLst>
          </p:cNvPr>
          <p:cNvSpPr/>
          <p:nvPr/>
        </p:nvSpPr>
        <p:spPr>
          <a:xfrm>
            <a:off x="5993704" y="1296442"/>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5" name="四角形: 上の 2 つの角を切り取る 74">
            <a:extLst>
              <a:ext uri="{FF2B5EF4-FFF2-40B4-BE49-F238E27FC236}">
                <a16:creationId xmlns:a16="http://schemas.microsoft.com/office/drawing/2014/main" id="{38D2B7BE-539F-A02C-0F49-52E7B7CA7E07}"/>
              </a:ext>
            </a:extLst>
          </p:cNvPr>
          <p:cNvSpPr/>
          <p:nvPr/>
        </p:nvSpPr>
        <p:spPr>
          <a:xfrm>
            <a:off x="6371572" y="1286003"/>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6" name="四角形: 上の 2 つの角を切り取る 75">
            <a:extLst>
              <a:ext uri="{FF2B5EF4-FFF2-40B4-BE49-F238E27FC236}">
                <a16:creationId xmlns:a16="http://schemas.microsoft.com/office/drawing/2014/main" id="{EDF0EA75-F050-1232-63F6-CAE5B159E0BF}"/>
              </a:ext>
            </a:extLst>
          </p:cNvPr>
          <p:cNvSpPr/>
          <p:nvPr/>
        </p:nvSpPr>
        <p:spPr>
          <a:xfrm>
            <a:off x="5265106" y="1557401"/>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7" name="四角形: 上の 2 つの角を切り取る 76">
            <a:extLst>
              <a:ext uri="{FF2B5EF4-FFF2-40B4-BE49-F238E27FC236}">
                <a16:creationId xmlns:a16="http://schemas.microsoft.com/office/drawing/2014/main" id="{90CEF769-FD25-4B6F-417F-C7F4CD9C7A77}"/>
              </a:ext>
            </a:extLst>
          </p:cNvPr>
          <p:cNvSpPr/>
          <p:nvPr/>
        </p:nvSpPr>
        <p:spPr>
          <a:xfrm>
            <a:off x="5630448" y="1559488"/>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8" name="四角形: 上の 2 つの角を切り取る 77">
            <a:extLst>
              <a:ext uri="{FF2B5EF4-FFF2-40B4-BE49-F238E27FC236}">
                <a16:creationId xmlns:a16="http://schemas.microsoft.com/office/drawing/2014/main" id="{06AC6E51-1763-7F48-AF3A-4E71830B91D6}"/>
              </a:ext>
            </a:extLst>
          </p:cNvPr>
          <p:cNvSpPr/>
          <p:nvPr/>
        </p:nvSpPr>
        <p:spPr>
          <a:xfrm>
            <a:off x="5995791" y="1574102"/>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9" name="四角形: 上の 2 つの角を切り取る 78">
            <a:extLst>
              <a:ext uri="{FF2B5EF4-FFF2-40B4-BE49-F238E27FC236}">
                <a16:creationId xmlns:a16="http://schemas.microsoft.com/office/drawing/2014/main" id="{DF1C22C3-22E0-2BAC-FE45-CA02DC7BE499}"/>
              </a:ext>
            </a:extLst>
          </p:cNvPr>
          <p:cNvSpPr/>
          <p:nvPr/>
        </p:nvSpPr>
        <p:spPr>
          <a:xfrm>
            <a:off x="6373659" y="1563663"/>
            <a:ext cx="275572" cy="212943"/>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80" name="直線コネクタ 79">
            <a:extLst>
              <a:ext uri="{FF2B5EF4-FFF2-40B4-BE49-F238E27FC236}">
                <a16:creationId xmlns:a16="http://schemas.microsoft.com/office/drawing/2014/main" id="{D7EF7897-8480-01B8-6DCC-BCD994518CAB}"/>
              </a:ext>
            </a:extLst>
          </p:cNvPr>
          <p:cNvCxnSpPr>
            <a:cxnSpLocks/>
            <a:stCxn id="15" idx="3"/>
          </p:cNvCxnSpPr>
          <p:nvPr/>
        </p:nvCxnSpPr>
        <p:spPr>
          <a:xfrm flipV="1">
            <a:off x="2283913" y="1657350"/>
            <a:ext cx="3069137" cy="29814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AAD7C48D-FAC4-10A7-9603-316CED04CF5F}"/>
              </a:ext>
            </a:extLst>
          </p:cNvPr>
          <p:cNvCxnSpPr>
            <a:cxnSpLocks/>
            <a:stCxn id="56" idx="3"/>
          </p:cNvCxnSpPr>
          <p:nvPr/>
        </p:nvCxnSpPr>
        <p:spPr>
          <a:xfrm flipH="1" flipV="1">
            <a:off x="6546937" y="1736942"/>
            <a:ext cx="2924827" cy="2812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17B09F8F-F981-3D29-FA13-4FD041DA2A8A}"/>
              </a:ext>
            </a:extLst>
          </p:cNvPr>
          <p:cNvCxnSpPr>
            <a:cxnSpLocks/>
            <a:stCxn id="70" idx="0"/>
            <a:endCxn id="78" idx="1"/>
          </p:cNvCxnSpPr>
          <p:nvPr/>
        </p:nvCxnSpPr>
        <p:spPr>
          <a:xfrm flipH="1" flipV="1">
            <a:off x="6133577" y="1787045"/>
            <a:ext cx="603338" cy="9060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040A28E1-193C-A786-42B2-BA55B0BBF9A4}"/>
              </a:ext>
            </a:extLst>
          </p:cNvPr>
          <p:cNvSpPr txBox="1"/>
          <p:nvPr/>
        </p:nvSpPr>
        <p:spPr>
          <a:xfrm>
            <a:off x="7503090" y="2369216"/>
            <a:ext cx="4521896" cy="1200329"/>
          </a:xfrm>
          <a:prstGeom prst="rect">
            <a:avLst/>
          </a:prstGeom>
          <a:noFill/>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クライアント：サーバ機能・情報の提供を受け、ユーザへの情報提示や入力操作の受け付けを担当</a:t>
            </a:r>
          </a:p>
        </p:txBody>
      </p:sp>
      <p:sp>
        <p:nvSpPr>
          <p:cNvPr id="104" name="四角形: 角を丸くする 103">
            <a:extLst>
              <a:ext uri="{FF2B5EF4-FFF2-40B4-BE49-F238E27FC236}">
                <a16:creationId xmlns:a16="http://schemas.microsoft.com/office/drawing/2014/main" id="{F6C2072B-9A48-8460-E1DC-670D807AC3DA}"/>
              </a:ext>
            </a:extLst>
          </p:cNvPr>
          <p:cNvSpPr/>
          <p:nvPr/>
        </p:nvSpPr>
        <p:spPr>
          <a:xfrm>
            <a:off x="1002082" y="801666"/>
            <a:ext cx="1553525" cy="110566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ネットワークプリンタ</a:t>
            </a:r>
            <a:endParaRPr lang="en-US" altLang="ja-JP" b="1" dirty="0">
              <a:solidFill>
                <a:schemeClr val="tx1"/>
              </a:solidFill>
              <a:latin typeface="ＭＳ Ｐゴシック" panose="020B0600070205080204" pitchFamily="50" charset="-128"/>
              <a:ea typeface="ＭＳ Ｐゴシック" panose="020B0600070205080204" pitchFamily="50" charset="-128"/>
            </a:endParaRPr>
          </a:p>
          <a:p>
            <a:pPr algn="ctr"/>
            <a:endParaRPr kumimoji="1" lang="en-US" altLang="ja-JP" dirty="0"/>
          </a:p>
        </p:txBody>
      </p:sp>
      <p:sp>
        <p:nvSpPr>
          <p:cNvPr id="105" name="台形 104">
            <a:extLst>
              <a:ext uri="{FF2B5EF4-FFF2-40B4-BE49-F238E27FC236}">
                <a16:creationId xmlns:a16="http://schemas.microsoft.com/office/drawing/2014/main" id="{E9DA95FC-628E-35C4-38F0-456DEF37AE49}"/>
              </a:ext>
            </a:extLst>
          </p:cNvPr>
          <p:cNvSpPr/>
          <p:nvPr/>
        </p:nvSpPr>
        <p:spPr>
          <a:xfrm>
            <a:off x="889347" y="1816274"/>
            <a:ext cx="1791223" cy="563671"/>
          </a:xfrm>
          <a:prstGeom prst="trapezoi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6" name="直線コネクタ 105">
            <a:extLst>
              <a:ext uri="{FF2B5EF4-FFF2-40B4-BE49-F238E27FC236}">
                <a16:creationId xmlns:a16="http://schemas.microsoft.com/office/drawing/2014/main" id="{616D5F64-BB04-F332-1AB8-CBA1E87ED5F8}"/>
              </a:ext>
            </a:extLst>
          </p:cNvPr>
          <p:cNvCxnSpPr>
            <a:cxnSpLocks/>
          </p:cNvCxnSpPr>
          <p:nvPr/>
        </p:nvCxnSpPr>
        <p:spPr>
          <a:xfrm flipH="1">
            <a:off x="2524125" y="1428750"/>
            <a:ext cx="2886075" cy="2381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正方形/長方形 111">
            <a:extLst>
              <a:ext uri="{FF2B5EF4-FFF2-40B4-BE49-F238E27FC236}">
                <a16:creationId xmlns:a16="http://schemas.microsoft.com/office/drawing/2014/main" id="{4E6B5E74-B239-43B8-93AC-63AF7852E51E}"/>
              </a:ext>
            </a:extLst>
          </p:cNvPr>
          <p:cNvSpPr/>
          <p:nvPr/>
        </p:nvSpPr>
        <p:spPr>
          <a:xfrm>
            <a:off x="4473227" y="409197"/>
            <a:ext cx="2717686" cy="478601"/>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4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集線装置</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機器接続</a:t>
            </a:r>
            <a:endParaRPr 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13" name="正方形/長方形 112">
            <a:extLst>
              <a:ext uri="{FF2B5EF4-FFF2-40B4-BE49-F238E27FC236}">
                <a16:creationId xmlns:a16="http://schemas.microsoft.com/office/drawing/2014/main" id="{7B9F343E-2850-11BA-EC02-485E9C5D812A}"/>
              </a:ext>
            </a:extLst>
          </p:cNvPr>
          <p:cNvSpPr/>
          <p:nvPr/>
        </p:nvSpPr>
        <p:spPr>
          <a:xfrm>
            <a:off x="8096250" y="1104900"/>
            <a:ext cx="2600325" cy="5810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ルータ</a:t>
            </a:r>
            <a:r>
              <a:rPr kumimoji="1" lang="ja-JP" altLang="en-US" sz="2400" dirty="0">
                <a:latin typeface="ＭＳ Ｐゴシック" panose="020B0600070205080204" pitchFamily="50" charset="-128"/>
                <a:ea typeface="ＭＳ Ｐゴシック" panose="020B0600070205080204" pitchFamily="50" charset="-128"/>
              </a:rPr>
              <a:t> </a:t>
            </a:r>
            <a:endParaRPr kumimoji="1" lang="ja-JP" altLang="en-US" dirty="0"/>
          </a:p>
        </p:txBody>
      </p:sp>
      <p:pic>
        <p:nvPicPr>
          <p:cNvPr id="115" name="図 114">
            <a:extLst>
              <a:ext uri="{FF2B5EF4-FFF2-40B4-BE49-F238E27FC236}">
                <a16:creationId xmlns:a16="http://schemas.microsoft.com/office/drawing/2014/main" id="{A15FDFDF-AC60-A64D-697E-E8F48AA180E7}"/>
              </a:ext>
            </a:extLst>
          </p:cNvPr>
          <p:cNvPicPr>
            <a:picLocks noChangeAspect="1"/>
          </p:cNvPicPr>
          <p:nvPr/>
        </p:nvPicPr>
        <p:blipFill>
          <a:blip r:embed="rId5"/>
          <a:stretch>
            <a:fillRect/>
          </a:stretch>
        </p:blipFill>
        <p:spPr>
          <a:xfrm>
            <a:off x="9090660" y="1209294"/>
            <a:ext cx="1402080" cy="181356"/>
          </a:xfrm>
          <a:prstGeom prst="rect">
            <a:avLst/>
          </a:prstGeom>
        </p:spPr>
      </p:pic>
      <p:cxnSp>
        <p:nvCxnSpPr>
          <p:cNvPr id="116" name="直線コネクタ 115">
            <a:extLst>
              <a:ext uri="{FF2B5EF4-FFF2-40B4-BE49-F238E27FC236}">
                <a16:creationId xmlns:a16="http://schemas.microsoft.com/office/drawing/2014/main" id="{3BAB1E38-2047-871B-FF7E-C080B8246460}"/>
              </a:ext>
            </a:extLst>
          </p:cNvPr>
          <p:cNvCxnSpPr>
            <a:cxnSpLocks/>
            <a:stCxn id="113" idx="1"/>
          </p:cNvCxnSpPr>
          <p:nvPr/>
        </p:nvCxnSpPr>
        <p:spPr>
          <a:xfrm flipH="1">
            <a:off x="6496050" y="1395413"/>
            <a:ext cx="1600200" cy="47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正方形/長方形 117">
            <a:extLst>
              <a:ext uri="{FF2B5EF4-FFF2-40B4-BE49-F238E27FC236}">
                <a16:creationId xmlns:a16="http://schemas.microsoft.com/office/drawing/2014/main" id="{BA7C1D38-3F7E-03F7-32FB-A6424F26B712}"/>
              </a:ext>
            </a:extLst>
          </p:cNvPr>
          <p:cNvSpPr/>
          <p:nvPr/>
        </p:nvSpPr>
        <p:spPr>
          <a:xfrm>
            <a:off x="7959377" y="637797"/>
            <a:ext cx="2575103" cy="478601"/>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4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ルータ</a:t>
            </a:r>
            <a:r>
              <a:rPr lang="ja-JP" altLang="en-US"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：経路制御</a:t>
            </a:r>
            <a:endParaRPr 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F6647430-3AD5-7211-911D-6A6F4049DB1E}"/>
              </a:ext>
            </a:extLst>
          </p:cNvPr>
          <p:cNvSpPr txBox="1"/>
          <p:nvPr/>
        </p:nvSpPr>
        <p:spPr>
          <a:xfrm>
            <a:off x="5210175" y="2085975"/>
            <a:ext cx="1981200" cy="461665"/>
          </a:xfrm>
          <a:prstGeom prst="rect">
            <a:avLst/>
          </a:prstGeom>
          <a:noFill/>
        </p:spPr>
        <p:txBody>
          <a:bodyPr wrap="square" rtlCol="0">
            <a:spAutoFit/>
          </a:bodyPr>
          <a:lstStyle/>
          <a:p>
            <a:r>
              <a:rPr kumimoji="1" lang="en-US" altLang="ja-JP" sz="2400" dirty="0">
                <a:solidFill>
                  <a:srgbClr val="FF0000"/>
                </a:solidFill>
                <a:latin typeface="ＭＳ Ｐゴシック" panose="020B0600070205080204" pitchFamily="50" charset="-128"/>
                <a:ea typeface="ＭＳ Ｐゴシック" panose="020B0600070205080204" pitchFamily="50" charset="-128"/>
              </a:rPr>
              <a:t>LAN</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ケーブル</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3945828745"/>
      </p:ext>
    </p:extLst>
  </p:cSld>
  <p:clrMapOvr>
    <a:masterClrMapping/>
  </p:clrMapOvr>
  <mc:AlternateContent xmlns:mc="http://schemas.openxmlformats.org/markup-compatibility/2006" xmlns:p14="http://schemas.microsoft.com/office/powerpoint/2010/main">
    <mc:Choice Requires="p14">
      <p:transition spd="slow" p14:dur="2000" advTm="187325"/>
    </mc:Choice>
    <mc:Fallback xmlns="">
      <p:transition spd="slow" advTm="1873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8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0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1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1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1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 grpId="0" animBg="1"/>
      <p:bldP spid="13" grpId="0" animBg="1"/>
      <p:bldP spid="14" grpId="0" animBg="1"/>
      <p:bldP spid="15" grpId="0" animBg="1"/>
      <p:bldP spid="17" grpId="0" animBg="1"/>
      <p:bldP spid="18" grpId="0" animBg="1"/>
      <p:bldP spid="19" grpId="0" animBg="1"/>
      <p:bldP spid="20" grpId="0" animBg="1"/>
      <p:bldP spid="21" grpId="0" animBg="1"/>
      <p:bldP spid="54" grpId="0" animBg="1"/>
      <p:bldP spid="55" grpId="0" animBg="1"/>
      <p:bldP spid="56" grpId="0" animBg="1"/>
      <p:bldP spid="57" grpId="0" animBg="1"/>
      <p:bldP spid="58" grpId="0" animBg="1"/>
      <p:bldP spid="59" grpId="0" animBg="1"/>
      <p:bldP spid="60" grpId="0" animBg="1"/>
      <p:bldP spid="61" grpId="0" animBg="1"/>
      <p:bldP spid="62" grpId="0" animBg="1"/>
      <p:bldP spid="71" grpId="0" animBg="1"/>
      <p:bldP spid="72" grpId="0" animBg="1"/>
      <p:bldP spid="73" grpId="0" animBg="1"/>
      <p:bldP spid="74" grpId="0" animBg="1"/>
      <p:bldP spid="75" grpId="0" animBg="1"/>
      <p:bldP spid="76" grpId="0" animBg="1"/>
      <p:bldP spid="77" grpId="0" animBg="1"/>
      <p:bldP spid="78" grpId="0" animBg="1"/>
      <p:bldP spid="79" grpId="0" animBg="1"/>
      <p:bldP spid="88" grpId="0"/>
      <p:bldP spid="104" grpId="0" animBg="1"/>
      <p:bldP spid="105" grpId="0" animBg="1"/>
      <p:bldP spid="113" grpId="0" animBg="1"/>
      <p:bldP spid="118"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線コネクタ 65">
            <a:extLst>
              <a:ext uri="{FF2B5EF4-FFF2-40B4-BE49-F238E27FC236}">
                <a16:creationId xmlns:a16="http://schemas.microsoft.com/office/drawing/2014/main" id="{1BFBF7EC-5767-1C02-1DFA-C98EFE955F41}"/>
              </a:ext>
            </a:extLst>
          </p:cNvPr>
          <p:cNvCxnSpPr>
            <a:cxnSpLocks/>
            <a:stCxn id="12" idx="0"/>
            <a:endCxn id="10" idx="2"/>
          </p:cNvCxnSpPr>
          <p:nvPr/>
        </p:nvCxnSpPr>
        <p:spPr>
          <a:xfrm flipH="1" flipV="1">
            <a:off x="4929775" y="1847850"/>
            <a:ext cx="33561" cy="41413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45C9BC5-81C9-4007-B7A4-23DC9B3732E1}"/>
              </a:ext>
            </a:extLst>
          </p:cNvPr>
          <p:cNvCxnSpPr/>
          <p:nvPr/>
        </p:nvCxnSpPr>
        <p:spPr>
          <a:xfrm flipH="1">
            <a:off x="6974304" y="8939547"/>
            <a:ext cx="20320" cy="1064260"/>
          </a:xfrm>
          <a:prstGeom prst="line">
            <a:avLst/>
          </a:prstGeom>
          <a:ln w="22225">
            <a:solidFill>
              <a:schemeClr val="tx1"/>
            </a:solidFill>
          </a:ln>
        </p:spPr>
        <p:style>
          <a:lnRef idx="1">
            <a:schemeClr val="dk1"/>
          </a:lnRef>
          <a:fillRef idx="0">
            <a:schemeClr val="dk1"/>
          </a:fillRef>
          <a:effectRef idx="0">
            <a:schemeClr val="dk1"/>
          </a:effectRef>
          <a:fontRef idx="minor">
            <a:schemeClr val="tx1"/>
          </a:fontRef>
        </p:style>
      </p:cxnSp>
      <p:sp>
        <p:nvSpPr>
          <p:cNvPr id="4" name="正方形/長方形 27">
            <a:extLst>
              <a:ext uri="{FF2B5EF4-FFF2-40B4-BE49-F238E27FC236}">
                <a16:creationId xmlns:a16="http://schemas.microsoft.com/office/drawing/2014/main" id="{D9AE73DA-2AF6-4F9A-844E-03D320369665}"/>
              </a:ext>
            </a:extLst>
          </p:cNvPr>
          <p:cNvSpPr>
            <a:spLocks noChangeArrowheads="1"/>
          </p:cNvSpPr>
          <p:nvPr/>
        </p:nvSpPr>
        <p:spPr bwMode="auto">
          <a:xfrm>
            <a:off x="5965131" y="656948"/>
            <a:ext cx="5588693" cy="2281631"/>
          </a:xfrm>
          <a:prstGeom prst="rect">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i="0" u="sng"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ファイアウォール</a:t>
            </a:r>
            <a:r>
              <a:rPr kumimoji="0" lang="ja-JP" altLang="en-US" sz="24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：ネットワークの境界に設置、内外の通信を中継・監視、外部の攻撃から内部を保護するためのソフトウェアや機器、システム</a:t>
            </a:r>
            <a:endParaRPr kumimoji="0" lang="en-US" altLang="ja-JP" sz="24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dirty="0">
                <a:latin typeface="ＭＳ Ｐゴシック" panose="020B0600070205080204" pitchFamily="50" charset="-128"/>
                <a:ea typeface="ＭＳ Ｐゴシック" panose="020B0600070205080204" pitchFamily="50" charset="-128"/>
                <a:cs typeface="Times New Roman" panose="02020603050405020304" pitchFamily="18" charset="0"/>
              </a:rPr>
              <a:t>ゲートウェイの内側、外側、または両方</a:t>
            </a:r>
            <a:endParaRPr kumimoji="0" lang="ja-JP" altLang="en-US" sz="24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10" name="正方形/長方形 70">
            <a:extLst>
              <a:ext uri="{FF2B5EF4-FFF2-40B4-BE49-F238E27FC236}">
                <a16:creationId xmlns:a16="http://schemas.microsoft.com/office/drawing/2014/main" id="{798BB702-1CE0-431A-8603-52CB2BB71E6C}"/>
              </a:ext>
            </a:extLst>
          </p:cNvPr>
          <p:cNvSpPr>
            <a:spLocks noChangeArrowheads="1"/>
          </p:cNvSpPr>
          <p:nvPr/>
        </p:nvSpPr>
        <p:spPr bwMode="auto">
          <a:xfrm>
            <a:off x="3957359" y="1285875"/>
            <a:ext cx="1944831" cy="561975"/>
          </a:xfrm>
          <a:prstGeom prst="rect">
            <a:avLst/>
          </a:prstGeom>
          <a:solidFill>
            <a:schemeClr val="tx1"/>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b="1" i="0" u="sng" strike="noStrike" cap="none" normalizeH="0" baseline="0" dirty="0">
                <a:ln>
                  <a:noFill/>
                </a:ln>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ファイアウォール</a:t>
            </a:r>
            <a:endParaRPr kumimoji="0" lang="ja-JP" altLang="ja-JP" b="1" i="0" u="sng" strike="noStrike" cap="none" normalizeH="0" baseline="0" dirty="0">
              <a:ln>
                <a:noFill/>
              </a:ln>
              <a:solidFill>
                <a:schemeClr val="bg1"/>
              </a:solidFill>
              <a:effectLst/>
              <a:latin typeface="ＭＳ Ｐゴシック" panose="020B0600070205080204" pitchFamily="50" charset="-128"/>
              <a:ea typeface="ＭＳ Ｐゴシック" panose="020B0600070205080204"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ja-JP" b="1" i="0" u="sng" strike="noStrike" cap="none" normalizeH="0" baseline="0" dirty="0">
                <a:ln>
                  <a:noFill/>
                </a:ln>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ゲートウェイ</a:t>
            </a:r>
            <a:endParaRPr kumimoji="0" lang="ja-JP" altLang="ja-JP" b="1" i="0" u="sng" strike="noStrike" cap="none" normalizeH="0" baseline="0" dirty="0">
              <a:ln>
                <a:noFill/>
              </a:ln>
              <a:solidFill>
                <a:schemeClr val="bg1"/>
              </a:solidFill>
              <a:effectLst/>
              <a:latin typeface="ＭＳ Ｐゴシック" panose="020B0600070205080204" pitchFamily="50" charset="-128"/>
              <a:ea typeface="ＭＳ Ｐゴシック" panose="020B0600070205080204" pitchFamily="50" charset="-128"/>
            </a:endParaRPr>
          </a:p>
        </p:txBody>
      </p:sp>
      <p:cxnSp>
        <p:nvCxnSpPr>
          <p:cNvPr id="24" name="直線コネクタ 23">
            <a:extLst>
              <a:ext uri="{FF2B5EF4-FFF2-40B4-BE49-F238E27FC236}">
                <a16:creationId xmlns:a16="http://schemas.microsoft.com/office/drawing/2014/main" id="{489A1202-D026-48C8-8847-80ED691DFBD9}"/>
              </a:ext>
            </a:extLst>
          </p:cNvPr>
          <p:cNvCxnSpPr/>
          <p:nvPr/>
        </p:nvCxnSpPr>
        <p:spPr>
          <a:xfrm flipH="1">
            <a:off x="2310864" y="7570487"/>
            <a:ext cx="5715" cy="25781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6D36B4CF-7238-45F0-BE9C-0FB4B51F9EB8}"/>
              </a:ext>
            </a:extLst>
          </p:cNvPr>
          <p:cNvCxnSpPr/>
          <p:nvPr/>
        </p:nvCxnSpPr>
        <p:spPr>
          <a:xfrm flipH="1">
            <a:off x="2258794" y="9031622"/>
            <a:ext cx="13335" cy="565785"/>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980D7833-276E-401E-A9D4-B28841FFE262}"/>
              </a:ext>
            </a:extLst>
          </p:cNvPr>
          <p:cNvCxnSpPr/>
          <p:nvPr/>
        </p:nvCxnSpPr>
        <p:spPr>
          <a:xfrm flipH="1">
            <a:off x="2272764" y="9744092"/>
            <a:ext cx="6350" cy="456565"/>
          </a:xfrm>
          <a:prstGeom prst="line">
            <a:avLst/>
          </a:prstGeom>
        </p:spPr>
        <p:style>
          <a:lnRef idx="1">
            <a:schemeClr val="dk1"/>
          </a:lnRef>
          <a:fillRef idx="0">
            <a:schemeClr val="dk1"/>
          </a:fillRef>
          <a:effectRef idx="0">
            <a:schemeClr val="dk1"/>
          </a:effectRef>
          <a:fontRef idx="minor">
            <a:schemeClr val="tx1"/>
          </a:fontRef>
        </p:style>
      </p:cxnSp>
      <p:sp>
        <p:nvSpPr>
          <p:cNvPr id="27" name="矢印: 右 26">
            <a:extLst>
              <a:ext uri="{FF2B5EF4-FFF2-40B4-BE49-F238E27FC236}">
                <a16:creationId xmlns:a16="http://schemas.microsoft.com/office/drawing/2014/main" id="{9043DF0F-3A1B-4F2C-8909-36425C09829A}"/>
              </a:ext>
            </a:extLst>
          </p:cNvPr>
          <p:cNvSpPr/>
          <p:nvPr/>
        </p:nvSpPr>
        <p:spPr>
          <a:xfrm>
            <a:off x="5718274" y="9201802"/>
            <a:ext cx="757555" cy="204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40DC21B6-2506-40BD-8925-C0EEA14B9D01}"/>
              </a:ext>
            </a:extLst>
          </p:cNvPr>
          <p:cNvSpPr/>
          <p:nvPr/>
        </p:nvSpPr>
        <p:spPr>
          <a:xfrm>
            <a:off x="6920690" y="4949846"/>
            <a:ext cx="436245" cy="25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12" name="角丸四角形 232">
            <a:extLst>
              <a:ext uri="{FF2B5EF4-FFF2-40B4-BE49-F238E27FC236}">
                <a16:creationId xmlns:a16="http://schemas.microsoft.com/office/drawing/2014/main" id="{E9C57CCA-CBCE-4396-BA5B-D9B409B51DB1}"/>
              </a:ext>
            </a:extLst>
          </p:cNvPr>
          <p:cNvSpPr>
            <a:spLocks noChangeArrowheads="1"/>
          </p:cNvSpPr>
          <p:nvPr/>
        </p:nvSpPr>
        <p:spPr bwMode="auto">
          <a:xfrm>
            <a:off x="1125572" y="5989160"/>
            <a:ext cx="7675528" cy="367946"/>
          </a:xfrm>
          <a:prstGeom prst="roundRect">
            <a:avLst>
              <a:gd name="adj" fmla="val 16667"/>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インターネット：接続先はリクエスト先の</a:t>
            </a:r>
            <a:r>
              <a:rPr kumimoji="0" lang="en-US" altLang="ja-JP" sz="240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WEB</a:t>
            </a:r>
            <a:r>
              <a:rPr kumimoji="0" lang="ja-JP" altLang="en-US" sz="240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サーバ</a:t>
            </a:r>
            <a:endParaRPr kumimoji="0" lang="ja-JP" altLang="en-US" sz="24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13" name="角丸四角形 233">
            <a:extLst>
              <a:ext uri="{FF2B5EF4-FFF2-40B4-BE49-F238E27FC236}">
                <a16:creationId xmlns:a16="http://schemas.microsoft.com/office/drawing/2014/main" id="{842C0D0D-03D5-4D8A-A815-54A3A4478D7F}"/>
              </a:ext>
            </a:extLst>
          </p:cNvPr>
          <p:cNvSpPr>
            <a:spLocks noChangeArrowheads="1"/>
          </p:cNvSpPr>
          <p:nvPr/>
        </p:nvSpPr>
        <p:spPr bwMode="auto">
          <a:xfrm>
            <a:off x="2159139" y="5330224"/>
            <a:ext cx="5556111" cy="320675"/>
          </a:xfrm>
          <a:prstGeom prst="roundRect">
            <a:avLst>
              <a:gd name="adj" fmla="val 16667"/>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10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インターネット・サービス・プロバイダ</a:t>
            </a:r>
            <a:r>
              <a:rPr kumimoji="0" lang="en-US" altLang="ja-JP" sz="24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(ISP)</a:t>
            </a:r>
            <a:endParaRPr kumimoji="0" lang="en-US" altLang="ja-JP" sz="240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cxnSp>
        <p:nvCxnSpPr>
          <p:cNvPr id="33" name="直線コネクタ 32">
            <a:extLst>
              <a:ext uri="{FF2B5EF4-FFF2-40B4-BE49-F238E27FC236}">
                <a16:creationId xmlns:a16="http://schemas.microsoft.com/office/drawing/2014/main" id="{BC77E80F-EE46-4AC2-BB84-385A6D7E37F2}"/>
              </a:ext>
            </a:extLst>
          </p:cNvPr>
          <p:cNvCxnSpPr/>
          <p:nvPr/>
        </p:nvCxnSpPr>
        <p:spPr>
          <a:xfrm flipH="1">
            <a:off x="6162139" y="10174622"/>
            <a:ext cx="545465" cy="13335"/>
          </a:xfrm>
          <a:prstGeom prst="line">
            <a:avLst/>
          </a:prstGeom>
          <a:ln w="22225">
            <a:solidFill>
              <a:schemeClr val="tx1"/>
            </a:solidFill>
          </a:ln>
        </p:spPr>
        <p:style>
          <a:lnRef idx="1">
            <a:schemeClr val="dk1"/>
          </a:lnRef>
          <a:fillRef idx="0">
            <a:schemeClr val="dk1"/>
          </a:fillRef>
          <a:effectRef idx="0">
            <a:schemeClr val="dk1"/>
          </a:effectRef>
          <a:fontRef idx="minor">
            <a:schemeClr val="tx1"/>
          </a:fontRef>
        </p:style>
      </p:cxnSp>
      <p:sp>
        <p:nvSpPr>
          <p:cNvPr id="19" name="Rectangle 35">
            <a:extLst>
              <a:ext uri="{FF2B5EF4-FFF2-40B4-BE49-F238E27FC236}">
                <a16:creationId xmlns:a16="http://schemas.microsoft.com/office/drawing/2014/main" id="{EB3CA155-45F2-4085-9EBA-97209FB79848}"/>
              </a:ext>
            </a:extLst>
          </p:cNvPr>
          <p:cNvSpPr>
            <a:spLocks noChangeArrowheads="1"/>
          </p:cNvSpPr>
          <p:nvPr/>
        </p:nvSpPr>
        <p:spPr bwMode="auto">
          <a:xfrm>
            <a:off x="414119" y="85917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22" name="Rectangle 37">
            <a:extLst>
              <a:ext uri="{FF2B5EF4-FFF2-40B4-BE49-F238E27FC236}">
                <a16:creationId xmlns:a16="http://schemas.microsoft.com/office/drawing/2014/main" id="{935AA839-BB24-42B5-AF91-1723CEE33541}"/>
              </a:ext>
            </a:extLst>
          </p:cNvPr>
          <p:cNvSpPr>
            <a:spLocks noChangeArrowheads="1"/>
          </p:cNvSpPr>
          <p:nvPr/>
        </p:nvSpPr>
        <p:spPr bwMode="auto">
          <a:xfrm>
            <a:off x="414119" y="121159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30" name="Rectangle 39">
            <a:extLst>
              <a:ext uri="{FF2B5EF4-FFF2-40B4-BE49-F238E27FC236}">
                <a16:creationId xmlns:a16="http://schemas.microsoft.com/office/drawing/2014/main" id="{26886AB9-9763-4757-89A6-252A2EC19DA6}"/>
              </a:ext>
            </a:extLst>
          </p:cNvPr>
          <p:cNvSpPr>
            <a:spLocks noChangeArrowheads="1"/>
          </p:cNvSpPr>
          <p:nvPr/>
        </p:nvSpPr>
        <p:spPr bwMode="auto">
          <a:xfrm>
            <a:off x="414119" y="178309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31" name="Rectangle 41">
            <a:extLst>
              <a:ext uri="{FF2B5EF4-FFF2-40B4-BE49-F238E27FC236}">
                <a16:creationId xmlns:a16="http://schemas.microsoft.com/office/drawing/2014/main" id="{CF93CC50-0DCB-4D9E-96E4-0CB4C766D37C}"/>
              </a:ext>
            </a:extLst>
          </p:cNvPr>
          <p:cNvSpPr>
            <a:spLocks noChangeArrowheads="1"/>
          </p:cNvSpPr>
          <p:nvPr/>
        </p:nvSpPr>
        <p:spPr bwMode="auto">
          <a:xfrm>
            <a:off x="414119" y="264987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34" name="Rectangle 45">
            <a:extLst>
              <a:ext uri="{FF2B5EF4-FFF2-40B4-BE49-F238E27FC236}">
                <a16:creationId xmlns:a16="http://schemas.microsoft.com/office/drawing/2014/main" id="{65D80F70-2DF9-4C55-B709-ACB3231243A9}"/>
              </a:ext>
            </a:extLst>
          </p:cNvPr>
          <p:cNvSpPr>
            <a:spLocks noChangeArrowheads="1"/>
          </p:cNvSpPr>
          <p:nvPr/>
        </p:nvSpPr>
        <p:spPr bwMode="auto">
          <a:xfrm>
            <a:off x="880844" y="383097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35" name="Rectangle 48">
            <a:extLst>
              <a:ext uri="{FF2B5EF4-FFF2-40B4-BE49-F238E27FC236}">
                <a16:creationId xmlns:a16="http://schemas.microsoft.com/office/drawing/2014/main" id="{891F80E1-E085-4C43-A466-743E4EFC8E34}"/>
              </a:ext>
            </a:extLst>
          </p:cNvPr>
          <p:cNvSpPr>
            <a:spLocks noChangeArrowheads="1"/>
          </p:cNvSpPr>
          <p:nvPr/>
        </p:nvSpPr>
        <p:spPr bwMode="auto">
          <a:xfrm>
            <a:off x="880844" y="3888777"/>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br>
            <a:endParaRPr kumimoji="0" lang="ja-JP" altLang="ja-JP" sz="18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36" name="Rectangle 49">
            <a:extLst>
              <a:ext uri="{FF2B5EF4-FFF2-40B4-BE49-F238E27FC236}">
                <a16:creationId xmlns:a16="http://schemas.microsoft.com/office/drawing/2014/main" id="{13ECFE4A-CE52-4995-8A4E-942518E1FA97}"/>
              </a:ext>
            </a:extLst>
          </p:cNvPr>
          <p:cNvSpPr>
            <a:spLocks noChangeArrowheads="1"/>
          </p:cNvSpPr>
          <p:nvPr/>
        </p:nvSpPr>
        <p:spPr bwMode="auto">
          <a:xfrm>
            <a:off x="104774" y="3414007"/>
            <a:ext cx="11763375" cy="461665"/>
          </a:xfrm>
          <a:prstGeom prst="rect">
            <a:avLst/>
          </a:prstGeom>
          <a:solidFill>
            <a:srgbClr val="FFC000"/>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ja-JP" altLang="en-US" sz="2400" b="1" u="sng" dirty="0">
                <a:latin typeface="ＭＳ Ｐゴシック" panose="020B0600070205080204" pitchFamily="50" charset="-128"/>
                <a:ea typeface="ＭＳ Ｐゴシック" panose="020B0600070205080204" pitchFamily="50" charset="-128"/>
                <a:cs typeface="Times New Roman" panose="02020603050405020304" pitchFamily="18" charset="0"/>
              </a:rPr>
              <a:t>ゲートウェイ</a:t>
            </a:r>
            <a:r>
              <a:rPr kumimoji="0"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：グローバル</a:t>
            </a:r>
            <a:r>
              <a:rPr kumimoji="0"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IP</a:t>
            </a:r>
            <a:r>
              <a:rPr kumimoji="0"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（玄関）･･･代表番号</a:t>
            </a:r>
            <a:endParaRPr kumimoji="0" lang="ja-JP" altLang="en-US" sz="2400" b="1" dirty="0">
              <a:latin typeface="ＭＳ Ｐゴシック" panose="020B0600070205080204" pitchFamily="50" charset="-128"/>
              <a:ea typeface="ＭＳ Ｐゴシック" panose="020B0600070205080204" pitchFamily="50" charset="-128"/>
            </a:endParaRPr>
          </a:p>
        </p:txBody>
      </p:sp>
      <p:sp>
        <p:nvSpPr>
          <p:cNvPr id="59" name="正方形/長方形 58">
            <a:extLst>
              <a:ext uri="{FF2B5EF4-FFF2-40B4-BE49-F238E27FC236}">
                <a16:creationId xmlns:a16="http://schemas.microsoft.com/office/drawing/2014/main" id="{63A1CE2C-7301-67E6-499E-BCA7E25E5807}"/>
              </a:ext>
            </a:extLst>
          </p:cNvPr>
          <p:cNvSpPr/>
          <p:nvPr/>
        </p:nvSpPr>
        <p:spPr>
          <a:xfrm>
            <a:off x="561975" y="1285875"/>
            <a:ext cx="2600325" cy="5810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ルータ</a:t>
            </a:r>
            <a:r>
              <a:rPr kumimoji="1" lang="ja-JP" altLang="en-US" sz="2400" dirty="0">
                <a:latin typeface="ＭＳ Ｐゴシック" panose="020B0600070205080204" pitchFamily="50" charset="-128"/>
                <a:ea typeface="ＭＳ Ｐゴシック" panose="020B0600070205080204" pitchFamily="50" charset="-128"/>
              </a:rPr>
              <a:t> </a:t>
            </a:r>
            <a:endParaRPr kumimoji="1" lang="ja-JP" altLang="en-US" dirty="0"/>
          </a:p>
        </p:txBody>
      </p:sp>
      <p:pic>
        <p:nvPicPr>
          <p:cNvPr id="60" name="図 59">
            <a:extLst>
              <a:ext uri="{FF2B5EF4-FFF2-40B4-BE49-F238E27FC236}">
                <a16:creationId xmlns:a16="http://schemas.microsoft.com/office/drawing/2014/main" id="{E3E32C41-5527-E8A4-7ADB-455B54DFBC6E}"/>
              </a:ext>
            </a:extLst>
          </p:cNvPr>
          <p:cNvPicPr>
            <a:picLocks noChangeAspect="1"/>
          </p:cNvPicPr>
          <p:nvPr/>
        </p:nvPicPr>
        <p:blipFill>
          <a:blip r:embed="rId3"/>
          <a:stretch>
            <a:fillRect/>
          </a:stretch>
        </p:blipFill>
        <p:spPr>
          <a:xfrm>
            <a:off x="1556385" y="1390269"/>
            <a:ext cx="1402080" cy="181356"/>
          </a:xfrm>
          <a:prstGeom prst="rect">
            <a:avLst/>
          </a:prstGeom>
        </p:spPr>
      </p:pic>
      <p:sp>
        <p:nvSpPr>
          <p:cNvPr id="61" name="正方形/長方形 60">
            <a:extLst>
              <a:ext uri="{FF2B5EF4-FFF2-40B4-BE49-F238E27FC236}">
                <a16:creationId xmlns:a16="http://schemas.microsoft.com/office/drawing/2014/main" id="{AEB456BF-BF42-0636-121F-27B70629AB20}"/>
              </a:ext>
            </a:extLst>
          </p:cNvPr>
          <p:cNvSpPr/>
          <p:nvPr/>
        </p:nvSpPr>
        <p:spPr>
          <a:xfrm>
            <a:off x="425102" y="818772"/>
            <a:ext cx="2575103" cy="478601"/>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ルータ</a:t>
            </a:r>
            <a:r>
              <a:rPr lang="ja-JP" altLang="en-US"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：経路制御</a:t>
            </a:r>
            <a:endParaRPr lang="ja-JP"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62" name="直線コネクタ 61">
            <a:extLst>
              <a:ext uri="{FF2B5EF4-FFF2-40B4-BE49-F238E27FC236}">
                <a16:creationId xmlns:a16="http://schemas.microsoft.com/office/drawing/2014/main" id="{50D6C918-9002-B740-4B14-4C17742E5B93}"/>
              </a:ext>
            </a:extLst>
          </p:cNvPr>
          <p:cNvCxnSpPr>
            <a:cxnSpLocks/>
            <a:stCxn id="10" idx="1"/>
            <a:endCxn id="59" idx="3"/>
          </p:cNvCxnSpPr>
          <p:nvPr/>
        </p:nvCxnSpPr>
        <p:spPr>
          <a:xfrm flipH="1">
            <a:off x="3162300" y="1566863"/>
            <a:ext cx="795059"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矢印: 上 71">
            <a:extLst>
              <a:ext uri="{FF2B5EF4-FFF2-40B4-BE49-F238E27FC236}">
                <a16:creationId xmlns:a16="http://schemas.microsoft.com/office/drawing/2014/main" id="{33A589A1-3AFB-FD91-EFB3-A53A56734A87}"/>
              </a:ext>
            </a:extLst>
          </p:cNvPr>
          <p:cNvSpPr/>
          <p:nvPr/>
        </p:nvSpPr>
        <p:spPr>
          <a:xfrm>
            <a:off x="962025" y="2024108"/>
            <a:ext cx="3057525" cy="1262017"/>
          </a:xfrm>
          <a:prstGeom prst="upArrow">
            <a:avLst>
              <a:gd name="adj1" fmla="val 77414"/>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0" lang="ja-JP" altLang="en-US" sz="2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プライベート</a:t>
            </a:r>
            <a:r>
              <a:rPr kumimoji="0" lang="en-US" altLang="ja-JP" sz="2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IP</a:t>
            </a:r>
          </a:p>
          <a:p>
            <a:pPr algn="ctr"/>
            <a:r>
              <a:rPr kumimoji="0" lang="ja-JP" altLang="ja-JP" sz="2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施設</a:t>
            </a:r>
            <a:r>
              <a:rPr kumimoji="0" lang="en-US" altLang="ja-JP" sz="2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2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内側</a:t>
            </a:r>
            <a:r>
              <a:rPr kumimoji="0" lang="en-US" altLang="ja-JP" sz="2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LAN)</a:t>
            </a:r>
            <a:endParaRPr kumimoji="1" lang="ja-JP" altLang="en-US" sz="2400" dirty="0">
              <a:solidFill>
                <a:schemeClr val="tx1"/>
              </a:solidFill>
            </a:endParaRPr>
          </a:p>
        </p:txBody>
      </p:sp>
      <p:sp>
        <p:nvSpPr>
          <p:cNvPr id="73" name="矢印: 下 72">
            <a:extLst>
              <a:ext uri="{FF2B5EF4-FFF2-40B4-BE49-F238E27FC236}">
                <a16:creationId xmlns:a16="http://schemas.microsoft.com/office/drawing/2014/main" id="{936FA01B-5B53-4015-A8B6-8D2A14661474}"/>
              </a:ext>
            </a:extLst>
          </p:cNvPr>
          <p:cNvSpPr/>
          <p:nvPr/>
        </p:nvSpPr>
        <p:spPr>
          <a:xfrm>
            <a:off x="981075" y="3981450"/>
            <a:ext cx="3067050" cy="981075"/>
          </a:xfrm>
          <a:prstGeom prst="downArrow">
            <a:avLst>
              <a:gd name="adj1" fmla="val 77329"/>
              <a:gd name="adj2" fmla="val 5000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0"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インターネット</a:t>
            </a:r>
            <a:r>
              <a:rPr kumimoji="0"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外側</a:t>
            </a:r>
            <a:r>
              <a:rPr kumimoji="0"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2000" dirty="0"/>
          </a:p>
        </p:txBody>
      </p:sp>
      <p:sp>
        <p:nvSpPr>
          <p:cNvPr id="2" name="正方形/長方形 70">
            <a:extLst>
              <a:ext uri="{FF2B5EF4-FFF2-40B4-BE49-F238E27FC236}">
                <a16:creationId xmlns:a16="http://schemas.microsoft.com/office/drawing/2014/main" id="{526CE82D-E5AB-ADDC-32F8-971E92962D0F}"/>
              </a:ext>
            </a:extLst>
          </p:cNvPr>
          <p:cNvSpPr>
            <a:spLocks noChangeArrowheads="1"/>
          </p:cNvSpPr>
          <p:nvPr/>
        </p:nvSpPr>
        <p:spPr bwMode="auto">
          <a:xfrm>
            <a:off x="3967717" y="3986174"/>
            <a:ext cx="1944831" cy="561975"/>
          </a:xfrm>
          <a:prstGeom prst="rect">
            <a:avLst/>
          </a:prstGeom>
          <a:solidFill>
            <a:schemeClr val="tx1"/>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b="1" i="0" u="sng" strike="noStrike" cap="none" normalizeH="0" baseline="0" dirty="0">
                <a:ln>
                  <a:noFill/>
                </a:ln>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ファイアウォール</a:t>
            </a:r>
            <a:endParaRPr kumimoji="0" lang="ja-JP" altLang="ja-JP" b="1" i="0" u="sng" strike="noStrike" cap="none" normalizeH="0" baseline="0" dirty="0">
              <a:ln>
                <a:noFill/>
              </a:ln>
              <a:solidFill>
                <a:schemeClr val="bg1"/>
              </a:solidFill>
              <a:effectLst/>
              <a:latin typeface="ＭＳ Ｐゴシック" panose="020B0600070205080204" pitchFamily="50" charset="-128"/>
              <a:ea typeface="ＭＳ Ｐゴシック" panose="020B0600070205080204"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ja-JP" b="1" i="0" u="sng" strike="noStrike" cap="none" normalizeH="0" baseline="0" dirty="0">
                <a:ln>
                  <a:noFill/>
                </a:ln>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ゲートウェイ</a:t>
            </a:r>
            <a:endParaRPr kumimoji="0" lang="ja-JP" altLang="ja-JP" b="1" i="0" u="sng" strike="noStrike" cap="none" normalizeH="0" baseline="0" dirty="0">
              <a:ln>
                <a:noFill/>
              </a:ln>
              <a:solidFill>
                <a:schemeClr val="bg1"/>
              </a:solidFill>
              <a:effectLst/>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3481523738"/>
      </p:ext>
    </p:extLst>
  </p:cSld>
  <p:clrMapOvr>
    <a:masterClrMapping/>
  </p:clrMapOvr>
  <mc:AlternateContent xmlns:mc="http://schemas.openxmlformats.org/markup-compatibility/2006" xmlns:p14="http://schemas.microsoft.com/office/powerpoint/2010/main">
    <mc:Choice Requires="p14">
      <p:transition spd="slow" p14:dur="2000" advTm="111814"/>
    </mc:Choice>
    <mc:Fallback xmlns="">
      <p:transition spd="slow" advTm="1118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P spid="36" grpId="0" animBg="1"/>
      <p:bldP spid="59" grpId="0" animBg="1"/>
      <p:bldP spid="61" grpId="0"/>
      <p:bldP spid="72" grpId="0" animBg="1"/>
      <p:bldP spid="7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F9D524-8A75-403E-9BD1-1BCC0DAFD6B2}"/>
              </a:ext>
            </a:extLst>
          </p:cNvPr>
          <p:cNvSpPr>
            <a:spLocks noGrp="1"/>
          </p:cNvSpPr>
          <p:nvPr>
            <p:ph type="title"/>
          </p:nvPr>
        </p:nvSpPr>
        <p:spPr>
          <a:xfrm>
            <a:off x="332173" y="223082"/>
            <a:ext cx="10515600" cy="567936"/>
          </a:xfrm>
        </p:spPr>
        <p:txBody>
          <a:bodyPr>
            <a:normAutofit fontScale="90000"/>
          </a:bodyPr>
          <a:lstStyle/>
          <a:p>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2-1-2</a:t>
            </a:r>
            <a:r>
              <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通信方式による分類</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800" dirty="0">
                <a:latin typeface="ＭＳ Ｐゴシック" panose="020B0600070205080204" pitchFamily="50" charset="-128"/>
                <a:ea typeface="ＭＳ Ｐゴシック" panose="020B0600070205080204" pitchFamily="50" charset="-128"/>
                <a:cs typeface="Times New Roman" panose="02020603050405020304" pitchFamily="18" charset="0"/>
              </a:rPr>
              <a:t>回線交換方式</a:t>
            </a:r>
            <a:br>
              <a:rPr lang="en-US" altLang="ja-JP" sz="2800" dirty="0">
                <a:latin typeface="ＭＳ Ｐゴシック" panose="020B0600070205080204" pitchFamily="50" charset="-128"/>
                <a:ea typeface="ＭＳ Ｐゴシック" panose="020B0600070205080204" pitchFamily="50" charset="-128"/>
                <a:cs typeface="Times New Roman" panose="02020603050405020304" pitchFamily="18" charset="0"/>
              </a:rPr>
            </a:b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6D1BE20C-EF24-432F-AA3E-89B9D1ABAE65}"/>
              </a:ext>
            </a:extLst>
          </p:cNvPr>
          <p:cNvSpPr>
            <a:spLocks noGrp="1"/>
          </p:cNvSpPr>
          <p:nvPr>
            <p:ph idx="1"/>
          </p:nvPr>
        </p:nvSpPr>
        <p:spPr>
          <a:xfrm>
            <a:off x="332173" y="808773"/>
            <a:ext cx="11475128" cy="5243902"/>
          </a:xfrm>
        </p:spPr>
        <p:txBody>
          <a:bodyPr>
            <a:normAutofit/>
          </a:bodyPr>
          <a:lstStyle/>
          <a:p>
            <a:pPr marL="0" indent="0">
              <a:buNone/>
            </a:pPr>
            <a:r>
              <a:rPr lang="ja-JP" altLang="en-US" sz="24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古い固定電話のように通信開始から終了まで物理的な回線を接続し、占有して通信を行う方式</a:t>
            </a:r>
            <a:endParaRPr lang="en-US" altLang="ja-JP" sz="24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kumimoji="1" lang="ja-JP" altLang="en-US"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rPr>
              <a:t>長所：</a:t>
            </a:r>
            <a:endParaRPr kumimoji="1" lang="en-US" altLang="ja-JP"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rPr>
              <a:t>データを蓄積したり流量・再送等のパケット制御の必要がなく、交換設備の機能が簡便</a:t>
            </a:r>
            <a:endParaRPr kumimoji="1" lang="en-US" altLang="ja-JP"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kumimoji="1" lang="ja-JP" altLang="en-US"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rPr>
              <a:t>・接続速度や正確さ保証</a:t>
            </a:r>
            <a:endParaRPr kumimoji="1" lang="en-US" altLang="ja-JP"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短所：</a:t>
            </a:r>
            <a:endParaRPr lang="en-US" altLang="ja-JP"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・複数の端末による伝送路などの共有ができないため、利用効率が悪い</a:t>
            </a:r>
            <a:endParaRPr lang="en-US" altLang="ja-JP"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kumimoji="1" lang="ja-JP" altLang="en-US"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・誤り検出した場合に再送信をする仕組みはない･･･実例として</a:t>
            </a:r>
            <a:r>
              <a:rPr kumimoji="1" lang="en-US" altLang="ja-JP"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FAX</a:t>
            </a:r>
          </a:p>
          <a:p>
            <a:pPr marL="0" indent="0">
              <a:buNone/>
            </a:pPr>
            <a:endParaRPr lang="en-US" altLang="ja-JP" sz="24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endParaRPr kumimoji="1" lang="en-US" altLang="ja-JP" sz="24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sz="2400" dirty="0">
              <a:latin typeface="ＭＳ Ｐゴシック" panose="020B0600070205080204" pitchFamily="50" charset="-128"/>
              <a:ea typeface="ＭＳ Ｐゴシック" panose="020B0600070205080204" pitchFamily="50" charset="-128"/>
            </a:endParaRPr>
          </a:p>
        </p:txBody>
      </p:sp>
      <p:pic>
        <p:nvPicPr>
          <p:cNvPr id="16" name="図 15">
            <a:extLst>
              <a:ext uri="{FF2B5EF4-FFF2-40B4-BE49-F238E27FC236}">
                <a16:creationId xmlns:a16="http://schemas.microsoft.com/office/drawing/2014/main" id="{67ED1AA0-C990-479B-A667-0A8A48C0838F}"/>
              </a:ext>
            </a:extLst>
          </p:cNvPr>
          <p:cNvPicPr>
            <a:picLocks noChangeAspect="1"/>
          </p:cNvPicPr>
          <p:nvPr/>
        </p:nvPicPr>
        <p:blipFill rotWithShape="1">
          <a:blip r:embed="rId2"/>
          <a:srcRect t="13005" r="46291" b="4817"/>
          <a:stretch/>
        </p:blipFill>
        <p:spPr>
          <a:xfrm>
            <a:off x="3270270" y="4702628"/>
            <a:ext cx="6822017" cy="2155372"/>
          </a:xfrm>
          <a:prstGeom prst="rect">
            <a:avLst/>
          </a:prstGeom>
        </p:spPr>
      </p:pic>
    </p:spTree>
    <p:extLst>
      <p:ext uri="{BB962C8B-B14F-4D97-AF65-F5344CB8AC3E}">
        <p14:creationId xmlns:p14="http://schemas.microsoft.com/office/powerpoint/2010/main" val="585795465"/>
      </p:ext>
    </p:extLst>
  </p:cSld>
  <p:clrMapOvr>
    <a:masterClrMapping/>
  </p:clrMapOvr>
  <mc:AlternateContent xmlns:mc="http://schemas.openxmlformats.org/markup-compatibility/2006" xmlns:p14="http://schemas.microsoft.com/office/powerpoint/2010/main">
    <mc:Choice Requires="p14">
      <p:transition spd="slow" p14:dur="2000" advTm="72943"/>
    </mc:Choice>
    <mc:Fallback xmlns="">
      <p:transition spd="slow" advTm="729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F9D524-8A75-403E-9BD1-1BCC0DAFD6B2}"/>
              </a:ext>
            </a:extLst>
          </p:cNvPr>
          <p:cNvSpPr>
            <a:spLocks noGrp="1"/>
          </p:cNvSpPr>
          <p:nvPr>
            <p:ph type="title"/>
          </p:nvPr>
        </p:nvSpPr>
        <p:spPr>
          <a:xfrm>
            <a:off x="158504" y="196450"/>
            <a:ext cx="10804678" cy="567936"/>
          </a:xfrm>
        </p:spPr>
        <p:txBody>
          <a:bodyPr>
            <a:normAutofit fontScale="90000"/>
          </a:bodyPr>
          <a:lstStyle/>
          <a:p>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2-1-3</a:t>
            </a:r>
            <a:r>
              <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通信方式による分類</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パケット</a:t>
            </a:r>
            <a:r>
              <a:rPr lang="ja-JP" altLang="ja-JP" sz="2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交換方式</a:t>
            </a:r>
            <a:br>
              <a:rPr lang="en-US" altLang="ja-JP" sz="2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b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6D1BE20C-EF24-432F-AA3E-89B9D1ABAE65}"/>
              </a:ext>
            </a:extLst>
          </p:cNvPr>
          <p:cNvSpPr>
            <a:spLocks noGrp="1"/>
          </p:cNvSpPr>
          <p:nvPr>
            <p:ph idx="1"/>
          </p:nvPr>
        </p:nvSpPr>
        <p:spPr>
          <a:xfrm>
            <a:off x="172376" y="494667"/>
            <a:ext cx="11695774" cy="5243902"/>
          </a:xfrm>
        </p:spPr>
        <p:txBody>
          <a:bodyPr/>
          <a:lstStyle/>
          <a:p>
            <a:pPr marL="0" indent="0">
              <a:buNone/>
            </a:pPr>
            <a:r>
              <a:rPr lang="ja-JP" altLang="en-US" sz="24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情報を小さなデータに分割し、それぞれ受信先と送信元の情報などを付け加えた           で送り、受信側でバラバラに届いたパケットを組み立てて元の情報に戻す方式</a:t>
            </a:r>
            <a:endParaRPr lang="en-US" altLang="ja-JP" sz="24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kumimoji="1" lang="ja-JP" altLang="en-US"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rPr>
              <a:t>長所：</a:t>
            </a:r>
            <a:endParaRPr kumimoji="1" lang="en-US" altLang="ja-JP"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1" lang="ja-JP" altLang="en-US"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rPr>
              <a:t>回線で複数のパケットを送受信可、パケットを別々の回線にバラバラに送ることが可能</a:t>
            </a:r>
            <a:endParaRPr kumimoji="1" lang="en-US" altLang="ja-JP"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kumimoji="1" lang="ja-JP" altLang="en-US"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rPr>
              <a:t>・ネットワーク障害の場合、別経路でパケットを送ることが可能、送信データは一度蓄積されるため、速度が異なる端末同士でも通信可</a:t>
            </a:r>
            <a:endParaRPr kumimoji="1" lang="en-US" altLang="ja-JP" sz="2400" dirty="0">
              <a:solidFill>
                <a:srgbClr val="004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短所：</a:t>
            </a:r>
            <a:endParaRPr lang="en-US" altLang="ja-JP"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・混雑時は伝送効率低下、パケット消失があり得る</a:t>
            </a:r>
            <a:endParaRPr lang="en-US" altLang="ja-JP"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kumimoji="1" lang="ja-JP" altLang="en-US"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・パケットにヘッダ情報付与➡回線切れやパケット喪失時に自動再送➡総通信量が増加</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dirty="0">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17C46ECD-8431-49EC-963A-20600C94F0BF}"/>
              </a:ext>
            </a:extLst>
          </p:cNvPr>
          <p:cNvPicPr>
            <a:picLocks noChangeAspect="1"/>
          </p:cNvPicPr>
          <p:nvPr/>
        </p:nvPicPr>
        <p:blipFill rotWithShape="1">
          <a:blip r:embed="rId3"/>
          <a:srcRect t="12818" r="4510"/>
          <a:stretch/>
        </p:blipFill>
        <p:spPr>
          <a:xfrm>
            <a:off x="678145" y="4509742"/>
            <a:ext cx="10728820" cy="2140990"/>
          </a:xfrm>
          <a:prstGeom prst="rect">
            <a:avLst/>
          </a:prstGeom>
        </p:spPr>
      </p:pic>
      <p:sp>
        <p:nvSpPr>
          <p:cNvPr id="6" name="テキスト ボックス 5">
            <a:extLst>
              <a:ext uri="{FF2B5EF4-FFF2-40B4-BE49-F238E27FC236}">
                <a16:creationId xmlns:a16="http://schemas.microsoft.com/office/drawing/2014/main" id="{434D710C-EA47-4347-8A19-09F36C84D081}"/>
              </a:ext>
            </a:extLst>
          </p:cNvPr>
          <p:cNvSpPr txBox="1"/>
          <p:nvPr/>
        </p:nvSpPr>
        <p:spPr>
          <a:xfrm>
            <a:off x="6732973" y="2727060"/>
            <a:ext cx="5780015" cy="830997"/>
          </a:xfrm>
          <a:prstGeom prst="rect">
            <a:avLst/>
          </a:prstGeom>
          <a:noFill/>
        </p:spPr>
        <p:txBody>
          <a:bodyPr wrap="square" rtlCol="0">
            <a:spAutoFit/>
          </a:bodyPr>
          <a:lstStyle/>
          <a:p>
            <a:r>
              <a:rPr kumimoji="1" lang="ja-JP" altLang="en-US" sz="2400" dirty="0">
                <a:solidFill>
                  <a:srgbClr val="7030A0"/>
                </a:solidFill>
                <a:latin typeface="ＭＳ Ｐゴシック" panose="020B0600070205080204" pitchFamily="50" charset="-128"/>
                <a:ea typeface="ＭＳ Ｐゴシック" panose="020B0600070205080204" pitchFamily="50" charset="-128"/>
              </a:rPr>
              <a:t>コラム：</a:t>
            </a:r>
            <a:r>
              <a:rPr lang="ja-JP" altLang="en-US" sz="2400" dirty="0">
                <a:solidFill>
                  <a:srgbClr val="7030A0"/>
                </a:solidFill>
                <a:latin typeface="ＭＳ Ｐゴシック" panose="020B0600070205080204" pitchFamily="50" charset="-128"/>
                <a:ea typeface="ＭＳ Ｐゴシック" panose="020B0600070205080204" pitchFamily="50" charset="-128"/>
              </a:rPr>
              <a:t>１パケットの情報量</a:t>
            </a:r>
            <a:endParaRPr lang="en-US" altLang="ja-JP" sz="2400" dirty="0">
              <a:solidFill>
                <a:srgbClr val="7030A0"/>
              </a:solidFill>
              <a:latin typeface="ＭＳ Ｐゴシック" panose="020B0600070205080204" pitchFamily="50" charset="-128"/>
              <a:ea typeface="ＭＳ Ｐゴシック" panose="020B0600070205080204" pitchFamily="50" charset="-128"/>
            </a:endParaRPr>
          </a:p>
          <a:p>
            <a:r>
              <a:rPr lang="en-US" altLang="ja-JP" sz="2400" dirty="0">
                <a:solidFill>
                  <a:srgbClr val="7030A0"/>
                </a:solidFill>
                <a:latin typeface="ＭＳ Ｐゴシック" panose="020B0600070205080204" pitchFamily="50" charset="-128"/>
                <a:ea typeface="ＭＳ Ｐゴシック" panose="020B0600070205080204" pitchFamily="50" charset="-128"/>
              </a:rPr>
              <a:t>1</a:t>
            </a:r>
            <a:r>
              <a:rPr lang="ja-JP" altLang="en-US" sz="2400" dirty="0">
                <a:solidFill>
                  <a:srgbClr val="7030A0"/>
                </a:solidFill>
                <a:latin typeface="ＭＳ Ｐゴシック" panose="020B0600070205080204" pitchFamily="50" charset="-128"/>
                <a:ea typeface="ＭＳ Ｐゴシック" panose="020B0600070205080204" pitchFamily="50" charset="-128"/>
              </a:rPr>
              <a:t>パケット</a:t>
            </a:r>
            <a:r>
              <a:rPr lang="en-US" altLang="ja-JP" sz="2400" dirty="0">
                <a:solidFill>
                  <a:srgbClr val="7030A0"/>
                </a:solidFill>
                <a:latin typeface="ＭＳ Ｐゴシック" panose="020B0600070205080204" pitchFamily="50" charset="-128"/>
                <a:ea typeface="ＭＳ Ｐゴシック" panose="020B0600070205080204" pitchFamily="50" charset="-128"/>
              </a:rPr>
              <a:t>=128</a:t>
            </a:r>
            <a:r>
              <a:rPr lang="ja-JP" altLang="en-US" sz="2400" dirty="0">
                <a:solidFill>
                  <a:srgbClr val="7030A0"/>
                </a:solidFill>
                <a:latin typeface="ＭＳ Ｐゴシック" panose="020B0600070205080204" pitchFamily="50" charset="-128"/>
                <a:ea typeface="ＭＳ Ｐゴシック" panose="020B0600070205080204" pitchFamily="50" charset="-128"/>
              </a:rPr>
              <a:t>バイト　➡　</a:t>
            </a:r>
            <a:r>
              <a:rPr lang="en-US" altLang="ja-JP" sz="2400" dirty="0">
                <a:solidFill>
                  <a:srgbClr val="7030A0"/>
                </a:solidFill>
                <a:latin typeface="ＭＳ Ｐゴシック" panose="020B0600070205080204" pitchFamily="50" charset="-128"/>
                <a:ea typeface="ＭＳ Ｐゴシック" panose="020B0600070205080204" pitchFamily="50" charset="-128"/>
              </a:rPr>
              <a:t>8</a:t>
            </a:r>
            <a:r>
              <a:rPr lang="ja-JP" altLang="en-US" sz="2400" dirty="0">
                <a:solidFill>
                  <a:srgbClr val="7030A0"/>
                </a:solidFill>
                <a:latin typeface="ＭＳ Ｐゴシック" panose="020B0600070205080204" pitchFamily="50" charset="-128"/>
                <a:ea typeface="ＭＳ Ｐゴシック" panose="020B0600070205080204" pitchFamily="50" charset="-128"/>
              </a:rPr>
              <a:t>パ</a:t>
            </a:r>
            <a:r>
              <a:rPr kumimoji="1" lang="ja-JP" altLang="en-US" sz="2400" dirty="0">
                <a:solidFill>
                  <a:srgbClr val="7030A0"/>
                </a:solidFill>
                <a:latin typeface="ＭＳ Ｐゴシック" panose="020B0600070205080204" pitchFamily="50" charset="-128"/>
                <a:ea typeface="ＭＳ Ｐゴシック" panose="020B0600070205080204" pitchFamily="50" charset="-128"/>
              </a:rPr>
              <a:t>ケット</a:t>
            </a:r>
            <a:r>
              <a:rPr kumimoji="1" lang="en-US" altLang="ja-JP" sz="2400" dirty="0">
                <a:solidFill>
                  <a:srgbClr val="7030A0"/>
                </a:solidFill>
                <a:latin typeface="ＭＳ Ｐゴシック" panose="020B0600070205080204" pitchFamily="50" charset="-128"/>
                <a:ea typeface="ＭＳ Ｐゴシック" panose="020B0600070205080204" pitchFamily="50" charset="-128"/>
              </a:rPr>
              <a:t>=1KB</a:t>
            </a:r>
            <a:endParaRPr kumimoji="1" lang="ja-JP" altLang="en-US" sz="2400" dirty="0">
              <a:solidFill>
                <a:srgbClr val="7030A0"/>
              </a:solidFill>
              <a:latin typeface="ＭＳ Ｐゴシック" panose="020B0600070205080204" pitchFamily="50" charset="-128"/>
              <a:ea typeface="ＭＳ Ｐゴシック" panose="020B0600070205080204" pitchFamily="50" charset="-128"/>
            </a:endParaRPr>
          </a:p>
        </p:txBody>
      </p:sp>
      <p:sp>
        <p:nvSpPr>
          <p:cNvPr id="5" name="四角形: 角を丸くする 4">
            <a:extLst>
              <a:ext uri="{FF2B5EF4-FFF2-40B4-BE49-F238E27FC236}">
                <a16:creationId xmlns:a16="http://schemas.microsoft.com/office/drawing/2014/main" id="{932B43E5-1DD1-502B-273C-601F8CA57C49}"/>
              </a:ext>
            </a:extLst>
          </p:cNvPr>
          <p:cNvSpPr/>
          <p:nvPr/>
        </p:nvSpPr>
        <p:spPr>
          <a:xfrm>
            <a:off x="571500" y="4476750"/>
            <a:ext cx="3390900" cy="609600"/>
          </a:xfrm>
          <a:prstGeom prst="roundRect">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9169D8D3-822A-8FAC-2232-E17CA68BA912}"/>
              </a:ext>
            </a:extLst>
          </p:cNvPr>
          <p:cNvSpPr/>
          <p:nvPr/>
        </p:nvSpPr>
        <p:spPr>
          <a:xfrm>
            <a:off x="9248775" y="5295900"/>
            <a:ext cx="2190750" cy="838200"/>
          </a:xfrm>
          <a:prstGeom prst="roundRect">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422AD5DE-9642-EADA-F9E2-059C46AE1273}"/>
              </a:ext>
            </a:extLst>
          </p:cNvPr>
          <p:cNvCxnSpPr>
            <a:cxnSpLocks/>
          </p:cNvCxnSpPr>
          <p:nvPr/>
        </p:nvCxnSpPr>
        <p:spPr>
          <a:xfrm>
            <a:off x="1971675" y="4705350"/>
            <a:ext cx="628650" cy="6762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6F112C7E-46EF-752D-3418-FB9BA473C44A}"/>
              </a:ext>
            </a:extLst>
          </p:cNvPr>
          <p:cNvCxnSpPr>
            <a:cxnSpLocks/>
          </p:cNvCxnSpPr>
          <p:nvPr/>
        </p:nvCxnSpPr>
        <p:spPr>
          <a:xfrm>
            <a:off x="3905250" y="5800725"/>
            <a:ext cx="952500" cy="723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806A523-0F8F-B7C8-4E02-3DB8F13A6C61}"/>
              </a:ext>
            </a:extLst>
          </p:cNvPr>
          <p:cNvCxnSpPr>
            <a:cxnSpLocks/>
          </p:cNvCxnSpPr>
          <p:nvPr/>
        </p:nvCxnSpPr>
        <p:spPr>
          <a:xfrm>
            <a:off x="3924300" y="5476875"/>
            <a:ext cx="322897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50C4BA2-04F2-0DE9-6133-9E6598629B81}"/>
              </a:ext>
            </a:extLst>
          </p:cNvPr>
          <p:cNvCxnSpPr>
            <a:cxnSpLocks/>
          </p:cNvCxnSpPr>
          <p:nvPr/>
        </p:nvCxnSpPr>
        <p:spPr>
          <a:xfrm flipV="1">
            <a:off x="3914775" y="4676775"/>
            <a:ext cx="1076325" cy="8572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66B64D54-CFE8-55F8-6194-332AF1EB2CB8}"/>
              </a:ext>
            </a:extLst>
          </p:cNvPr>
          <p:cNvCxnSpPr>
            <a:cxnSpLocks/>
          </p:cNvCxnSpPr>
          <p:nvPr/>
        </p:nvCxnSpPr>
        <p:spPr>
          <a:xfrm>
            <a:off x="6229350" y="4752975"/>
            <a:ext cx="1000125"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1122C82C-6292-DFEE-34DC-BF5FE6245627}"/>
              </a:ext>
            </a:extLst>
          </p:cNvPr>
          <p:cNvCxnSpPr>
            <a:cxnSpLocks/>
          </p:cNvCxnSpPr>
          <p:nvPr/>
        </p:nvCxnSpPr>
        <p:spPr>
          <a:xfrm flipV="1">
            <a:off x="6105525" y="5676900"/>
            <a:ext cx="1143000" cy="828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69AE87D-7449-27FA-1775-6A6C3BF6A6D0}"/>
              </a:ext>
            </a:extLst>
          </p:cNvPr>
          <p:cNvCxnSpPr>
            <a:cxnSpLocks/>
          </p:cNvCxnSpPr>
          <p:nvPr/>
        </p:nvCxnSpPr>
        <p:spPr>
          <a:xfrm>
            <a:off x="5638800" y="5067300"/>
            <a:ext cx="0" cy="1104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AE9DB1D7-F024-84CF-8D0A-527C68CD89A7}"/>
              </a:ext>
            </a:extLst>
          </p:cNvPr>
          <p:cNvCxnSpPr>
            <a:cxnSpLocks/>
          </p:cNvCxnSpPr>
          <p:nvPr/>
        </p:nvCxnSpPr>
        <p:spPr>
          <a:xfrm>
            <a:off x="8448675" y="5524500"/>
            <a:ext cx="10477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21448F89-E86C-12A8-1B8A-46ECE30BDC86}"/>
              </a:ext>
            </a:extLst>
          </p:cNvPr>
          <p:cNvSpPr txBox="1"/>
          <p:nvPr/>
        </p:nvSpPr>
        <p:spPr>
          <a:xfrm>
            <a:off x="10544175" y="476250"/>
            <a:ext cx="1390650" cy="461665"/>
          </a:xfrm>
          <a:prstGeom prst="rect">
            <a:avLst/>
          </a:prstGeom>
          <a:noFill/>
        </p:spPr>
        <p:txBody>
          <a:bodyPr wrap="square" rtlCol="0">
            <a:spAutoFit/>
          </a:bodyPr>
          <a:lstStyle/>
          <a:p>
            <a:r>
              <a:rPr lang="ja-JP" altLang="en-US" sz="2400" b="1"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パケット</a:t>
            </a:r>
            <a:endParaRPr kumimoji="1" lang="ja-JP" altLang="en-US" sz="2400" dirty="0"/>
          </a:p>
        </p:txBody>
      </p:sp>
    </p:spTree>
    <p:custDataLst>
      <p:tags r:id="rId1"/>
    </p:custDataLst>
    <p:extLst>
      <p:ext uri="{BB962C8B-B14F-4D97-AF65-F5344CB8AC3E}">
        <p14:creationId xmlns:p14="http://schemas.microsoft.com/office/powerpoint/2010/main" val="3544350503"/>
      </p:ext>
    </p:extLst>
  </p:cSld>
  <p:clrMapOvr>
    <a:masterClrMapping/>
  </p:clrMapOvr>
  <mc:AlternateContent xmlns:mc="http://schemas.openxmlformats.org/markup-compatibility/2006" xmlns:p14="http://schemas.microsoft.com/office/powerpoint/2010/main">
    <mc:Choice Requires="p14">
      <p:transition spd="slow" p14:dur="2000" advTm="178850"/>
    </mc:Choice>
    <mc:Fallback xmlns="">
      <p:transition spd="slow" advTm="1788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5" grpId="0" animBg="1"/>
      <p:bldP spid="7"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019E545-534B-4DB1-A428-D6643600EB6B}"/>
              </a:ext>
            </a:extLst>
          </p:cNvPr>
          <p:cNvSpPr>
            <a:spLocks noGrp="1"/>
          </p:cNvSpPr>
          <p:nvPr>
            <p:ph idx="1"/>
          </p:nvPr>
        </p:nvSpPr>
        <p:spPr>
          <a:xfrm>
            <a:off x="265683" y="266701"/>
            <a:ext cx="11926317" cy="4286249"/>
          </a:xfrm>
        </p:spPr>
        <p:txBody>
          <a:bodyPr>
            <a:noAutofit/>
          </a:bodyPr>
          <a:lstStyle/>
          <a:p>
            <a:pPr marL="0" indent="0">
              <a:buNone/>
            </a:pPr>
            <a:r>
              <a:rPr lang="ja-JP" altLang="en-US" sz="2000" dirty="0">
                <a:latin typeface="ＭＳ Ｐゴシック" panose="020B0600070205080204" pitchFamily="50" charset="-128"/>
                <a:ea typeface="ＭＳ Ｐゴシック" panose="020B0600070205080204" pitchFamily="50" charset="-128"/>
              </a:rPr>
              <a:t>➡</a:t>
            </a:r>
            <a:r>
              <a:rPr lang="ja-JP" altLang="en-US" sz="2000" dirty="0">
                <a:solidFill>
                  <a:srgbClr val="FF0000"/>
                </a:solidFill>
                <a:latin typeface="ＭＳ Ｐゴシック" panose="020B0600070205080204" pitchFamily="50" charset="-128"/>
                <a:ea typeface="ＭＳ Ｐゴシック" panose="020B0600070205080204" pitchFamily="50" charset="-128"/>
              </a:rPr>
              <a:t>元データを分割</a:t>
            </a:r>
            <a:r>
              <a:rPr lang="ja-JP" altLang="en-US" sz="2000" dirty="0">
                <a:latin typeface="ＭＳ Ｐゴシック" panose="020B0600070205080204" pitchFamily="50" charset="-128"/>
                <a:ea typeface="ＭＳ Ｐゴシック" panose="020B0600070205080204" pitchFamily="50" charset="-128"/>
              </a:rPr>
              <a:t>して</a:t>
            </a:r>
            <a:r>
              <a:rPr lang="ja-JP" altLang="en-US" sz="2000" dirty="0">
                <a:solidFill>
                  <a:srgbClr val="FF0000"/>
                </a:solidFill>
                <a:latin typeface="ＭＳ Ｐゴシック" panose="020B0600070205080204" pitchFamily="50" charset="-128"/>
                <a:ea typeface="ＭＳ Ｐゴシック" panose="020B0600070205080204" pitchFamily="50" charset="-128"/>
              </a:rPr>
              <a:t>アプリ</a:t>
            </a:r>
            <a:r>
              <a:rPr lang="ja-JP" altLang="en-US" sz="2000" dirty="0">
                <a:latin typeface="ＭＳ Ｐゴシック" panose="020B0600070205080204" pitchFamily="50" charset="-128"/>
                <a:ea typeface="ＭＳ Ｐゴシック" panose="020B0600070205080204" pitchFamily="50" charset="-128"/>
              </a:rPr>
              <a:t>を示す</a:t>
            </a:r>
            <a:r>
              <a:rPr lang="ja-JP" altLang="en-US" sz="2000" dirty="0">
                <a:solidFill>
                  <a:srgbClr val="FF0000"/>
                </a:solidFill>
                <a:latin typeface="ＭＳ Ｐゴシック" panose="020B0600070205080204" pitchFamily="50" charset="-128"/>
                <a:ea typeface="ＭＳ Ｐゴシック" panose="020B0600070205080204" pitchFamily="50" charset="-128"/>
              </a:rPr>
              <a:t>ヘッダ</a:t>
            </a:r>
            <a:r>
              <a:rPr lang="ja-JP" altLang="en-US" sz="2000" dirty="0">
                <a:latin typeface="ＭＳ Ｐゴシック" panose="020B0600070205080204" pitchFamily="50" charset="-128"/>
                <a:ea typeface="ＭＳ Ｐゴシック" panose="020B0600070205080204" pitchFamily="50" charset="-128"/>
              </a:rPr>
              <a:t>（荷札）を付ける</a:t>
            </a:r>
            <a:r>
              <a:rPr lang="en-US" altLang="ja-JP" sz="2000" dirty="0">
                <a:solidFill>
                  <a:srgbClr val="FF0000"/>
                </a:solidFill>
                <a:latin typeface="ＭＳ Ｐゴシック" panose="020B0600070205080204" pitchFamily="50" charset="-128"/>
                <a:ea typeface="ＭＳ Ｐゴシック" panose="020B0600070205080204" pitchFamily="50" charset="-128"/>
              </a:rPr>
              <a:t>(HTTP</a:t>
            </a:r>
            <a:r>
              <a:rPr lang="ja-JP" altLang="en-US" sz="2000" dirty="0">
                <a:solidFill>
                  <a:srgbClr val="FF0000"/>
                </a:solidFill>
                <a:latin typeface="ＭＳ Ｐゴシック" panose="020B0600070205080204" pitchFamily="50" charset="-128"/>
                <a:ea typeface="ＭＳ Ｐゴシック" panose="020B0600070205080204" pitchFamily="50" charset="-128"/>
              </a:rPr>
              <a:t>、</a:t>
            </a:r>
            <a:r>
              <a:rPr lang="en-US" altLang="ja-JP" sz="2000" dirty="0">
                <a:solidFill>
                  <a:srgbClr val="FF0000"/>
                </a:solidFill>
                <a:latin typeface="ＭＳ Ｐゴシック" panose="020B0600070205080204" pitchFamily="50" charset="-128"/>
                <a:ea typeface="ＭＳ Ｐゴシック" panose="020B0600070205080204" pitchFamily="50" charset="-128"/>
              </a:rPr>
              <a:t>SMTP</a:t>
            </a:r>
            <a:r>
              <a:rPr lang="ja-JP" altLang="en-US" sz="2000" dirty="0">
                <a:solidFill>
                  <a:srgbClr val="FF0000"/>
                </a:solidFill>
                <a:latin typeface="ＭＳ Ｐゴシック" panose="020B0600070205080204" pitchFamily="50" charset="-128"/>
                <a:ea typeface="ＭＳ Ｐゴシック" panose="020B0600070205080204" pitchFamily="50" charset="-128"/>
              </a:rPr>
              <a:t>、</a:t>
            </a:r>
            <a:r>
              <a:rPr lang="en-US" altLang="ja-JP" sz="2000" dirty="0">
                <a:solidFill>
                  <a:srgbClr val="FF0000"/>
                </a:solidFill>
                <a:latin typeface="ＭＳ Ｐゴシック" panose="020B0600070205080204" pitchFamily="50" charset="-128"/>
                <a:ea typeface="ＭＳ Ｐゴシック" panose="020B0600070205080204" pitchFamily="50" charset="-128"/>
              </a:rPr>
              <a:t>FTP</a:t>
            </a:r>
            <a:r>
              <a:rPr lang="ja-JP" altLang="en-US" sz="2000" dirty="0">
                <a:solidFill>
                  <a:srgbClr val="FF0000"/>
                </a:solidFill>
                <a:latin typeface="ＭＳ Ｐゴシック" panose="020B0600070205080204" pitchFamily="50" charset="-128"/>
                <a:ea typeface="ＭＳ Ｐゴシック" panose="020B0600070205080204" pitchFamily="50" charset="-128"/>
              </a:rPr>
              <a:t>･･･</a:t>
            </a:r>
            <a:r>
              <a:rPr lang="en-US" altLang="ja-JP" sz="2000" dirty="0">
                <a:solidFill>
                  <a:srgbClr val="FF0000"/>
                </a:solidFill>
                <a:latin typeface="ＭＳ Ｐゴシック" panose="020B0600070205080204" pitchFamily="50" charset="-128"/>
                <a:ea typeface="ＭＳ Ｐゴシック" panose="020B0600070205080204" pitchFamily="50" charset="-128"/>
              </a:rPr>
              <a:t>)</a:t>
            </a:r>
            <a:r>
              <a:rPr lang="ja-JP" altLang="en-US" sz="2000" dirty="0">
                <a:solidFill>
                  <a:srgbClr val="FF0000"/>
                </a:solidFill>
                <a:latin typeface="ＭＳ Ｐゴシック" panose="020B0600070205080204" pitchFamily="50" charset="-128"/>
                <a:ea typeface="ＭＳ Ｐゴシック" panose="020B0600070205080204" pitchFamily="50" charset="-128"/>
              </a:rPr>
              <a:t>　</a:t>
            </a:r>
          </a:p>
          <a:p>
            <a:pPr marL="0" indent="0">
              <a:buNone/>
            </a:pPr>
            <a:r>
              <a:rPr kumimoji="1" lang="ja-JP" altLang="en-US" sz="2000" dirty="0">
                <a:latin typeface="ＭＳ Ｐゴシック" panose="020B0600070205080204" pitchFamily="50" charset="-128"/>
                <a:ea typeface="ＭＳ Ｐゴシック" panose="020B0600070205080204" pitchFamily="50" charset="-128"/>
              </a:rPr>
              <a:t>➡</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順番</a:t>
            </a:r>
            <a:r>
              <a:rPr kumimoji="1" lang="ja-JP" altLang="en-US" sz="2000" dirty="0">
                <a:latin typeface="ＭＳ Ｐゴシック" panose="020B0600070205080204" pitchFamily="50" charset="-128"/>
                <a:ea typeface="ＭＳ Ｐゴシック" panose="020B0600070205080204" pitchFamily="50" charset="-128"/>
              </a:rPr>
              <a:t>を示す</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ヘッダ</a:t>
            </a:r>
            <a:r>
              <a:rPr kumimoji="1" lang="ja-JP" altLang="en-US" sz="2000" dirty="0">
                <a:latin typeface="ＭＳ Ｐゴシック" panose="020B0600070205080204" pitchFamily="50" charset="-128"/>
                <a:ea typeface="ＭＳ Ｐゴシック" panose="020B0600070205080204" pitchFamily="50" charset="-128"/>
              </a:rPr>
              <a:t>（荷札）を付ける</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(TCP)</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　</a:t>
            </a:r>
          </a:p>
          <a:p>
            <a:pPr marL="0" indent="0">
              <a:buNone/>
            </a:pPr>
            <a:r>
              <a:rPr kumimoji="1" lang="ja-JP" altLang="en-US" sz="2000" dirty="0">
                <a:latin typeface="ＭＳ Ｐゴシック" panose="020B0600070205080204" pitchFamily="50" charset="-128"/>
                <a:ea typeface="ＭＳ Ｐゴシック" panose="020B0600070205080204" pitchFamily="50" charset="-128"/>
              </a:rPr>
              <a:t>➡</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送信側</a:t>
            </a:r>
            <a:r>
              <a:rPr kumimoji="1" lang="ja-JP" altLang="en-US" sz="2000" dirty="0">
                <a:latin typeface="ＭＳ Ｐゴシック" panose="020B0600070205080204" pitchFamily="50" charset="-128"/>
                <a:ea typeface="ＭＳ Ｐゴシック" panose="020B0600070205080204" pitchFamily="50" charset="-128"/>
              </a:rPr>
              <a:t>と</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受信側の</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IP</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アドレス</a:t>
            </a:r>
            <a:r>
              <a:rPr kumimoji="1" lang="ja-JP" altLang="en-US" sz="2000" dirty="0">
                <a:latin typeface="ＭＳ Ｐゴシック" panose="020B0600070205080204" pitchFamily="50" charset="-128"/>
                <a:ea typeface="ＭＳ Ｐゴシック" panose="020B0600070205080204" pitchFamily="50" charset="-128"/>
              </a:rPr>
              <a:t>の</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ヘッダ</a:t>
            </a:r>
            <a:r>
              <a:rPr kumimoji="1" lang="ja-JP" altLang="en-US" sz="2000" dirty="0">
                <a:latin typeface="ＭＳ Ｐゴシック" panose="020B0600070205080204" pitchFamily="50" charset="-128"/>
                <a:ea typeface="ＭＳ Ｐゴシック" panose="020B0600070205080204" pitchFamily="50" charset="-128"/>
              </a:rPr>
              <a:t>を付ける</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(IP)</a:t>
            </a:r>
          </a:p>
          <a:p>
            <a:pPr marL="0" indent="0">
              <a:buNone/>
            </a:pPr>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通信手段のヘッダ</a:t>
            </a:r>
            <a:r>
              <a:rPr kumimoji="1" lang="ja-JP" altLang="en-US" sz="2000" dirty="0">
                <a:latin typeface="ＭＳ Ｐゴシック" panose="020B0600070205080204" pitchFamily="50" charset="-128"/>
                <a:ea typeface="ＭＳ Ｐゴシック" panose="020B0600070205080204" pitchFamily="50" charset="-128"/>
              </a:rPr>
              <a:t>（荷札）を付ける　</a:t>
            </a:r>
          </a:p>
          <a:p>
            <a:pPr marL="0" indent="0">
              <a:buNone/>
            </a:pPr>
            <a:r>
              <a:rPr kumimoji="1" lang="ja-JP" altLang="en-US" sz="2000" dirty="0">
                <a:latin typeface="ＭＳ Ｐゴシック" panose="020B0600070205080204" pitchFamily="50" charset="-128"/>
                <a:ea typeface="ＭＳ Ｐゴシック" panose="020B0600070205080204" pitchFamily="50" charset="-128"/>
              </a:rPr>
              <a:t>➡パケット</a:t>
            </a:r>
            <a:r>
              <a:rPr kumimoji="1" lang="en-US" altLang="ja-JP" sz="2000" dirty="0">
                <a:latin typeface="ＭＳ Ｐゴシック" panose="020B0600070205080204" pitchFamily="50" charset="-128"/>
                <a:ea typeface="ＭＳ Ｐゴシック" panose="020B0600070205080204" pitchFamily="50" charset="-128"/>
              </a:rPr>
              <a:t>AY1</a:t>
            </a: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AY2</a:t>
            </a: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AY3</a:t>
            </a: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AY4</a:t>
            </a:r>
            <a:r>
              <a:rPr kumimoji="1" lang="ja-JP" altLang="en-US" sz="2000" dirty="0">
                <a:latin typeface="ＭＳ Ｐゴシック" panose="020B0600070205080204" pitchFamily="50" charset="-128"/>
                <a:ea typeface="ＭＳ Ｐゴシック" panose="020B0600070205080204" pitchFamily="50" charset="-128"/>
              </a:rPr>
              <a:t>（送信元、送信先、</a:t>
            </a:r>
            <a:r>
              <a:rPr lang="ja-JP" altLang="en-US" sz="2000" dirty="0">
                <a:latin typeface="ＭＳ Ｐゴシック" panose="020B0600070205080204" pitchFamily="50" charset="-128"/>
                <a:ea typeface="ＭＳ Ｐゴシック" panose="020B0600070205080204" pitchFamily="50" charset="-128"/>
              </a:rPr>
              <a:t>順番）</a:t>
            </a:r>
            <a:endParaRPr kumimoji="1" lang="ja-JP" altLang="en-US" sz="2000" dirty="0">
              <a:latin typeface="ＭＳ Ｐゴシック" panose="020B0600070205080204" pitchFamily="50" charset="-128"/>
              <a:ea typeface="ＭＳ Ｐゴシック" panose="020B0600070205080204" pitchFamily="50" charset="-128"/>
            </a:endParaRPr>
          </a:p>
          <a:p>
            <a:pPr marL="0" indent="0">
              <a:buNone/>
            </a:pPr>
            <a:r>
              <a:rPr kumimoji="1" lang="ja-JP" altLang="en-US" sz="2000" dirty="0">
                <a:latin typeface="ＭＳ Ｐゴシック" panose="020B0600070205080204" pitchFamily="50" charset="-128"/>
                <a:ea typeface="ＭＳ Ｐゴシック" panose="020B0600070205080204" pitchFamily="50" charset="-128"/>
              </a:rPr>
              <a:t>➡インターネット上の</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ルータがパケットを中継</a:t>
            </a:r>
          </a:p>
          <a:p>
            <a:pPr marL="0" indent="0">
              <a:buNone/>
            </a:pPr>
            <a:r>
              <a:rPr kumimoji="1" lang="ja-JP" altLang="en-US" sz="2000" dirty="0">
                <a:latin typeface="ＭＳ Ｐゴシック" panose="020B0600070205080204" pitchFamily="50" charset="-128"/>
                <a:ea typeface="ＭＳ Ｐゴシック" panose="020B0600070205080204" pitchFamily="50" charset="-128"/>
              </a:rPr>
              <a:t>➡受信側</a:t>
            </a:r>
            <a:r>
              <a:rPr kumimoji="1" lang="en-US" altLang="ja-JP" sz="2000" dirty="0">
                <a:latin typeface="ＭＳ Ｐゴシック" panose="020B0600070205080204" pitchFamily="50" charset="-128"/>
                <a:ea typeface="ＭＳ Ｐゴシック" panose="020B0600070205080204" pitchFamily="50" charset="-128"/>
              </a:rPr>
              <a:t>Y</a:t>
            </a:r>
            <a:r>
              <a:rPr kumimoji="1" lang="ja-JP" altLang="en-US" sz="2000" dirty="0">
                <a:latin typeface="ＭＳ Ｐゴシック" panose="020B0600070205080204" pitchFamily="50" charset="-128"/>
                <a:ea typeface="ＭＳ Ｐゴシック" panose="020B0600070205080204" pitchFamily="50" charset="-128"/>
              </a:rPr>
              <a:t>にパケットがバラバラで到着　</a:t>
            </a:r>
            <a:r>
              <a:rPr kumimoji="1" lang="en-US" altLang="ja-JP" sz="2000" dirty="0">
                <a:latin typeface="ＭＳ Ｐゴシック" panose="020B0600070205080204" pitchFamily="50" charset="-128"/>
                <a:ea typeface="ＭＳ Ｐゴシック" panose="020B0600070205080204" pitchFamily="50" charset="-128"/>
              </a:rPr>
              <a:t>AY2</a:t>
            </a: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AY4</a:t>
            </a: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AY3</a:t>
            </a: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AY1</a:t>
            </a:r>
            <a:endParaRPr kumimoji="1" lang="ja-JP" altLang="en-US" sz="2000" dirty="0">
              <a:latin typeface="ＭＳ Ｐゴシック" panose="020B0600070205080204" pitchFamily="50" charset="-128"/>
              <a:ea typeface="ＭＳ Ｐゴシック" panose="020B0600070205080204" pitchFamily="50" charset="-128"/>
            </a:endParaRPr>
          </a:p>
          <a:p>
            <a:pPr marL="0" indent="0">
              <a:buNone/>
            </a:pP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TCP</a:t>
            </a:r>
            <a:r>
              <a:rPr kumimoji="1" lang="ja-JP" altLang="en-US" sz="2000" dirty="0">
                <a:latin typeface="ＭＳ Ｐゴシック" panose="020B0600070205080204" pitchFamily="50" charset="-128"/>
                <a:ea typeface="ＭＳ Ｐゴシック" panose="020B0600070205080204" pitchFamily="50" charset="-128"/>
              </a:rPr>
              <a:t>で指定された</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順番</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シーケンス</a:t>
            </a:r>
            <a:r>
              <a:rPr kumimoji="1" lang="en-US" altLang="ja-JP" sz="20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で並べ替え</a:t>
            </a:r>
            <a:r>
              <a:rPr kumimoji="1" lang="ja-JP" altLang="en-US" sz="2000" dirty="0">
                <a:latin typeface="ＭＳ Ｐゴシック" panose="020B0600070205080204" pitchFamily="50" charset="-128"/>
                <a:ea typeface="ＭＳ Ｐゴシック" panose="020B0600070205080204" pitchFamily="50" charset="-128"/>
              </a:rPr>
              <a:t>➡元データ</a:t>
            </a:r>
            <a:r>
              <a:rPr kumimoji="1" lang="en-US" altLang="ja-JP" sz="2000" dirty="0">
                <a:latin typeface="ＭＳ Ｐゴシック" panose="020B0600070205080204" pitchFamily="50" charset="-128"/>
                <a:ea typeface="ＭＳ Ｐゴシック" panose="020B0600070205080204" pitchFamily="50" charset="-128"/>
              </a:rPr>
              <a:t>AY1</a:t>
            </a: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AY2</a:t>
            </a: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AY3</a:t>
            </a:r>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AY4</a:t>
            </a:r>
            <a:r>
              <a:rPr kumimoji="1" lang="ja-JP" altLang="en-US" sz="2000" dirty="0">
                <a:latin typeface="ＭＳ Ｐゴシック" panose="020B0600070205080204" pitchFamily="50" charset="-128"/>
                <a:ea typeface="ＭＳ Ｐゴシック" panose="020B0600070205080204" pitchFamily="50" charset="-128"/>
              </a:rPr>
              <a:t>　　</a:t>
            </a:r>
          </a:p>
          <a:p>
            <a:pPr marL="0" indent="0">
              <a:buNone/>
            </a:pPr>
            <a:r>
              <a:rPr kumimoji="1" lang="ja-JP" altLang="en-US" sz="2000" dirty="0">
                <a:latin typeface="ＭＳ Ｐゴシック" panose="020B0600070205080204" pitchFamily="50" charset="-128"/>
                <a:ea typeface="ＭＳ Ｐゴシック" panose="020B0600070205080204" pitchFamily="50" charset="-128"/>
              </a:rPr>
              <a:t>➡受信側はパケットの順序抜けを確認し、欠落パケットを検出。喪失や</a:t>
            </a:r>
            <a:r>
              <a:rPr kumimoji="1" lang="ja-JP" altLang="en-US" sz="2000" b="1" dirty="0">
                <a:solidFill>
                  <a:srgbClr val="FF0000"/>
                </a:solidFill>
                <a:latin typeface="ＭＳ Ｐゴシック" panose="020B0600070205080204" pitchFamily="50" charset="-128"/>
                <a:ea typeface="ＭＳ Ｐゴシック" panose="020B0600070205080204" pitchFamily="50" charset="-128"/>
              </a:rPr>
              <a:t>エラーがある場合</a:t>
            </a:r>
            <a:r>
              <a:rPr kumimoji="1" lang="ja-JP" altLang="en-US" sz="2000" dirty="0">
                <a:latin typeface="ＭＳ Ｐゴシック" panose="020B0600070205080204" pitchFamily="50" charset="-128"/>
                <a:ea typeface="ＭＳ Ｐゴシック" panose="020B0600070205080204" pitchFamily="50" charset="-128"/>
              </a:rPr>
              <a:t>は、再送信を要求</a:t>
            </a:r>
          </a:p>
          <a:p>
            <a:pPr marL="0" indent="0">
              <a:buNone/>
            </a:pPr>
            <a:r>
              <a:rPr kumimoji="1" lang="ja-JP" altLang="en-US" sz="2000" dirty="0">
                <a:latin typeface="ＭＳ Ｐゴシック" panose="020B0600070205080204" pitchFamily="50" charset="-128"/>
                <a:ea typeface="ＭＳ Ｐゴシック" panose="020B0600070205080204" pitchFamily="50" charset="-128"/>
              </a:rPr>
              <a:t>➡</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完全</a:t>
            </a:r>
            <a:r>
              <a:rPr kumimoji="1" lang="ja-JP" altLang="en-US" sz="2000" dirty="0">
                <a:latin typeface="ＭＳ Ｐゴシック" panose="020B0600070205080204" pitchFamily="50" charset="-128"/>
                <a:ea typeface="ＭＳ Ｐゴシック" panose="020B0600070205080204" pitchFamily="50" charset="-128"/>
              </a:rPr>
              <a:t>であれば受取り確認のパケット</a:t>
            </a:r>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応答パケット</a:t>
            </a:r>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を送信側に返送。一定時間内に応答パケットが送りかえされない場合、送信側はパケットが失われたと判断し、同じパケットを再送する。</a:t>
            </a:r>
          </a:p>
          <a:p>
            <a:pPr marL="0" indent="0">
              <a:buNone/>
            </a:pP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 name="タイトル 1">
            <a:extLst>
              <a:ext uri="{FF2B5EF4-FFF2-40B4-BE49-F238E27FC236}">
                <a16:creationId xmlns:a16="http://schemas.microsoft.com/office/drawing/2014/main" id="{26842C38-DFA1-42BE-95D8-0B22A5BC420F}"/>
              </a:ext>
            </a:extLst>
          </p:cNvPr>
          <p:cNvSpPr>
            <a:spLocks noGrp="1"/>
          </p:cNvSpPr>
          <p:nvPr>
            <p:ph type="title"/>
          </p:nvPr>
        </p:nvSpPr>
        <p:spPr>
          <a:xfrm>
            <a:off x="8505825" y="2260601"/>
            <a:ext cx="2276475" cy="530614"/>
          </a:xfrm>
        </p:spPr>
        <p:txBody>
          <a:bodyPr>
            <a:normAutofit/>
          </a:bodyPr>
          <a:lstStyle/>
          <a:p>
            <a:r>
              <a:rPr lang="ja-JP" altLang="ja-JP" sz="1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送信側</a:t>
            </a:r>
            <a:r>
              <a:rPr lang="en-US" altLang="ja-JP" sz="1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a:t>
            </a:r>
            <a:r>
              <a:rPr lang="ja-JP" altLang="ja-JP" sz="1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から受信側</a:t>
            </a:r>
            <a:r>
              <a:rPr lang="en-US" altLang="ja-JP" sz="1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Y</a:t>
            </a:r>
            <a:r>
              <a:rPr lang="ja-JP" altLang="ja-JP" sz="1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に送信されるデータ</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DE8042E9-340C-74E2-2C95-48DFFB48E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73191"/>
            <a:ext cx="927926" cy="1184809"/>
          </a:xfrm>
          <a:prstGeom prst="rect">
            <a:avLst/>
          </a:prstGeom>
        </p:spPr>
      </p:pic>
      <p:sp>
        <p:nvSpPr>
          <p:cNvPr id="6" name="正方形/長方形 5">
            <a:extLst>
              <a:ext uri="{FF2B5EF4-FFF2-40B4-BE49-F238E27FC236}">
                <a16:creationId xmlns:a16="http://schemas.microsoft.com/office/drawing/2014/main" id="{6388C017-DC79-58B6-7FB3-0F7EFB48F1B0}"/>
              </a:ext>
            </a:extLst>
          </p:cNvPr>
          <p:cNvSpPr/>
          <p:nvPr/>
        </p:nvSpPr>
        <p:spPr>
          <a:xfrm>
            <a:off x="7393249" y="2043159"/>
            <a:ext cx="1083076" cy="834501"/>
          </a:xfrm>
          <a:prstGeom prst="rect">
            <a:avLst/>
          </a:prstGeom>
          <a:solidFill>
            <a:srgbClr val="66003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solidFill>
                  <a:schemeClr val="bg1"/>
                </a:solidFill>
                <a:latin typeface="ＭＳ Ｐゴシック" panose="020B0600070205080204" pitchFamily="50" charset="-128"/>
                <a:ea typeface="ＭＳ Ｐゴシック" panose="020B0600070205080204" pitchFamily="50" charset="-128"/>
              </a:rPr>
              <a:t>分割した</a:t>
            </a:r>
            <a:endParaRPr kumimoji="1" lang="en-US" altLang="ja-JP"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dirty="0">
                <a:solidFill>
                  <a:schemeClr val="bg1"/>
                </a:solidFill>
                <a:latin typeface="ＭＳ Ｐゴシック" panose="020B0600070205080204" pitchFamily="50" charset="-128"/>
                <a:ea typeface="ＭＳ Ｐゴシック" panose="020B0600070205080204" pitchFamily="50" charset="-128"/>
              </a:rPr>
              <a:t>元データ</a:t>
            </a:r>
          </a:p>
        </p:txBody>
      </p:sp>
      <p:sp>
        <p:nvSpPr>
          <p:cNvPr id="7" name="吹き出し: 線 6">
            <a:extLst>
              <a:ext uri="{FF2B5EF4-FFF2-40B4-BE49-F238E27FC236}">
                <a16:creationId xmlns:a16="http://schemas.microsoft.com/office/drawing/2014/main" id="{2644348D-5116-1B16-8AD6-508BFB849E93}"/>
              </a:ext>
            </a:extLst>
          </p:cNvPr>
          <p:cNvSpPr/>
          <p:nvPr/>
        </p:nvSpPr>
        <p:spPr>
          <a:xfrm>
            <a:off x="7411005" y="977839"/>
            <a:ext cx="834501" cy="701336"/>
          </a:xfrm>
          <a:prstGeom prst="borderCallout1">
            <a:avLst>
              <a:gd name="adj1" fmla="val 103560"/>
              <a:gd name="adj2" fmla="val 51242"/>
              <a:gd name="adj3" fmla="val 153006"/>
              <a:gd name="adj4" fmla="val 65922"/>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通信で行うこと</a:t>
            </a:r>
          </a:p>
        </p:txBody>
      </p:sp>
      <p:sp>
        <p:nvSpPr>
          <p:cNvPr id="8" name="吹き出し: 線 7">
            <a:extLst>
              <a:ext uri="{FF2B5EF4-FFF2-40B4-BE49-F238E27FC236}">
                <a16:creationId xmlns:a16="http://schemas.microsoft.com/office/drawing/2014/main" id="{64379942-910A-8E77-FF7D-BC5C3010BEF2}"/>
              </a:ext>
            </a:extLst>
          </p:cNvPr>
          <p:cNvSpPr/>
          <p:nvPr/>
        </p:nvSpPr>
        <p:spPr>
          <a:xfrm>
            <a:off x="8495560" y="988197"/>
            <a:ext cx="834501" cy="701336"/>
          </a:xfrm>
          <a:prstGeom prst="borderCallout1">
            <a:avLst>
              <a:gd name="adj1" fmla="val 49130"/>
              <a:gd name="adj2" fmla="val -886"/>
              <a:gd name="adj3" fmla="val 49209"/>
              <a:gd name="adj4" fmla="val -30886"/>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順番</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シーケンス</a:t>
            </a:r>
          </a:p>
        </p:txBody>
      </p:sp>
      <p:sp>
        <p:nvSpPr>
          <p:cNvPr id="9" name="吹き出し: 線 8">
            <a:extLst>
              <a:ext uri="{FF2B5EF4-FFF2-40B4-BE49-F238E27FC236}">
                <a16:creationId xmlns:a16="http://schemas.microsoft.com/office/drawing/2014/main" id="{97F4934E-262D-4237-8C56-38FC1FA6B959}"/>
              </a:ext>
            </a:extLst>
          </p:cNvPr>
          <p:cNvSpPr/>
          <p:nvPr/>
        </p:nvSpPr>
        <p:spPr>
          <a:xfrm>
            <a:off x="9615626" y="998554"/>
            <a:ext cx="834501" cy="701336"/>
          </a:xfrm>
          <a:prstGeom prst="borderCallout1">
            <a:avLst>
              <a:gd name="adj1" fmla="val 49130"/>
              <a:gd name="adj2" fmla="val -886"/>
              <a:gd name="adj3" fmla="val 49209"/>
              <a:gd name="adj4" fmla="val -30886"/>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送信元</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受信先</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吹き出し: 線 10">
            <a:extLst>
              <a:ext uri="{FF2B5EF4-FFF2-40B4-BE49-F238E27FC236}">
                <a16:creationId xmlns:a16="http://schemas.microsoft.com/office/drawing/2014/main" id="{0FE51E6C-67B4-5794-3F97-CC054A939240}"/>
              </a:ext>
            </a:extLst>
          </p:cNvPr>
          <p:cNvSpPr/>
          <p:nvPr/>
        </p:nvSpPr>
        <p:spPr>
          <a:xfrm>
            <a:off x="10717937" y="1007617"/>
            <a:ext cx="834501" cy="701336"/>
          </a:xfrm>
          <a:prstGeom prst="borderCallout1">
            <a:avLst>
              <a:gd name="adj1" fmla="val 49130"/>
              <a:gd name="adj2" fmla="val -886"/>
              <a:gd name="adj3" fmla="val 49209"/>
              <a:gd name="adj4" fmla="val -30886"/>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chemeClr val="tx1"/>
                </a:solidFill>
                <a:latin typeface="ＭＳ Ｐゴシック" panose="020B0600070205080204" pitchFamily="50" charset="-128"/>
                <a:ea typeface="ＭＳ Ｐゴシック" panose="020B0600070205080204" pitchFamily="50" charset="-128"/>
              </a:rPr>
              <a:t>手段</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10D90794-C69A-5EB7-18AF-386C5E5AD6DB}"/>
              </a:ext>
            </a:extLst>
          </p:cNvPr>
          <p:cNvSpPr/>
          <p:nvPr/>
        </p:nvSpPr>
        <p:spPr>
          <a:xfrm>
            <a:off x="7219950" y="809625"/>
            <a:ext cx="4438650" cy="2190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パケット</a:t>
            </a:r>
          </a:p>
        </p:txBody>
      </p:sp>
      <p:sp>
        <p:nvSpPr>
          <p:cNvPr id="18" name="正方形/長方形 17">
            <a:extLst>
              <a:ext uri="{FF2B5EF4-FFF2-40B4-BE49-F238E27FC236}">
                <a16:creationId xmlns:a16="http://schemas.microsoft.com/office/drawing/2014/main" id="{59D5F062-351D-3A39-B29C-6501E35C0669}"/>
              </a:ext>
            </a:extLst>
          </p:cNvPr>
          <p:cNvSpPr/>
          <p:nvPr/>
        </p:nvSpPr>
        <p:spPr>
          <a:xfrm>
            <a:off x="619125" y="4562475"/>
            <a:ext cx="1009650"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端末</a:t>
            </a:r>
            <a:r>
              <a:rPr kumimoji="1" lang="en-US" altLang="ja-JP" sz="2400" dirty="0">
                <a:latin typeface="ＭＳ Ｐゴシック" panose="020B0600070205080204" pitchFamily="50" charset="-128"/>
                <a:ea typeface="ＭＳ Ｐゴシック" panose="020B0600070205080204" pitchFamily="50" charset="-128"/>
              </a:rPr>
              <a:t>A</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B7A047BF-9240-0FFD-B12C-2A911E83772A}"/>
              </a:ext>
            </a:extLst>
          </p:cNvPr>
          <p:cNvSpPr/>
          <p:nvPr/>
        </p:nvSpPr>
        <p:spPr>
          <a:xfrm>
            <a:off x="7538116" y="5048249"/>
            <a:ext cx="1009650"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ルータ</a:t>
            </a:r>
          </a:p>
        </p:txBody>
      </p:sp>
      <p:sp>
        <p:nvSpPr>
          <p:cNvPr id="22" name="正方形/長方形 21">
            <a:extLst>
              <a:ext uri="{FF2B5EF4-FFF2-40B4-BE49-F238E27FC236}">
                <a16:creationId xmlns:a16="http://schemas.microsoft.com/office/drawing/2014/main" id="{B53AC282-1EC6-3584-D2E7-118834418817}"/>
              </a:ext>
            </a:extLst>
          </p:cNvPr>
          <p:cNvSpPr/>
          <p:nvPr/>
        </p:nvSpPr>
        <p:spPr>
          <a:xfrm>
            <a:off x="5194588" y="5608529"/>
            <a:ext cx="1009650"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ルータ</a:t>
            </a:r>
          </a:p>
        </p:txBody>
      </p:sp>
      <p:sp>
        <p:nvSpPr>
          <p:cNvPr id="23" name="正方形/長方形 22">
            <a:extLst>
              <a:ext uri="{FF2B5EF4-FFF2-40B4-BE49-F238E27FC236}">
                <a16:creationId xmlns:a16="http://schemas.microsoft.com/office/drawing/2014/main" id="{7CE677E5-373F-13B7-9AD5-A2C87069365B}"/>
              </a:ext>
            </a:extLst>
          </p:cNvPr>
          <p:cNvSpPr/>
          <p:nvPr/>
        </p:nvSpPr>
        <p:spPr>
          <a:xfrm>
            <a:off x="5194588" y="4543113"/>
            <a:ext cx="1009650"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ルータ</a:t>
            </a:r>
          </a:p>
        </p:txBody>
      </p:sp>
      <p:sp>
        <p:nvSpPr>
          <p:cNvPr id="24" name="正方形/長方形 23">
            <a:extLst>
              <a:ext uri="{FF2B5EF4-FFF2-40B4-BE49-F238E27FC236}">
                <a16:creationId xmlns:a16="http://schemas.microsoft.com/office/drawing/2014/main" id="{12B25980-0C2B-0D4E-210C-29F464CB50D8}"/>
              </a:ext>
            </a:extLst>
          </p:cNvPr>
          <p:cNvSpPr/>
          <p:nvPr/>
        </p:nvSpPr>
        <p:spPr>
          <a:xfrm>
            <a:off x="3050035" y="5048250"/>
            <a:ext cx="1009650"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ルータ</a:t>
            </a:r>
          </a:p>
        </p:txBody>
      </p:sp>
      <p:sp>
        <p:nvSpPr>
          <p:cNvPr id="25" name="正方形/長方形 24">
            <a:extLst>
              <a:ext uri="{FF2B5EF4-FFF2-40B4-BE49-F238E27FC236}">
                <a16:creationId xmlns:a16="http://schemas.microsoft.com/office/drawing/2014/main" id="{3CB1CF55-400B-5F81-B342-73D6281ACFE2}"/>
              </a:ext>
            </a:extLst>
          </p:cNvPr>
          <p:cNvSpPr/>
          <p:nvPr/>
        </p:nvSpPr>
        <p:spPr>
          <a:xfrm>
            <a:off x="9719486" y="4609559"/>
            <a:ext cx="1009650"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端末</a:t>
            </a:r>
            <a:r>
              <a:rPr kumimoji="1" lang="en-US" altLang="ja-JP" sz="2400" dirty="0">
                <a:latin typeface="ＭＳ Ｐゴシック" panose="020B0600070205080204" pitchFamily="50" charset="-128"/>
                <a:ea typeface="ＭＳ Ｐゴシック" panose="020B0600070205080204" pitchFamily="50" charset="-128"/>
              </a:rPr>
              <a:t>Y</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6" name="正方形/長方形 25">
            <a:extLst>
              <a:ext uri="{FF2B5EF4-FFF2-40B4-BE49-F238E27FC236}">
                <a16:creationId xmlns:a16="http://schemas.microsoft.com/office/drawing/2014/main" id="{C6989394-87F4-6DDB-6B75-08B3D4A235DC}"/>
              </a:ext>
            </a:extLst>
          </p:cNvPr>
          <p:cNvSpPr/>
          <p:nvPr/>
        </p:nvSpPr>
        <p:spPr>
          <a:xfrm>
            <a:off x="410488" y="5220744"/>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AY1</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7" name="正方形/長方形 26">
            <a:extLst>
              <a:ext uri="{FF2B5EF4-FFF2-40B4-BE49-F238E27FC236}">
                <a16:creationId xmlns:a16="http://schemas.microsoft.com/office/drawing/2014/main" id="{B6809328-C04C-71FA-C5F4-980BC13041A6}"/>
              </a:ext>
            </a:extLst>
          </p:cNvPr>
          <p:cNvSpPr/>
          <p:nvPr/>
        </p:nvSpPr>
        <p:spPr>
          <a:xfrm>
            <a:off x="1460737" y="5440280"/>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8" name="正方形/長方形 27">
            <a:extLst>
              <a:ext uri="{FF2B5EF4-FFF2-40B4-BE49-F238E27FC236}">
                <a16:creationId xmlns:a16="http://schemas.microsoft.com/office/drawing/2014/main" id="{EFDC4B44-81A2-89CA-91C3-AA7F23BC6440}"/>
              </a:ext>
            </a:extLst>
          </p:cNvPr>
          <p:cNvSpPr/>
          <p:nvPr/>
        </p:nvSpPr>
        <p:spPr>
          <a:xfrm>
            <a:off x="935158" y="5316923"/>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AY2</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03A6943F-688D-5C2A-4E2C-343ED8BBAAD1}"/>
              </a:ext>
            </a:extLst>
          </p:cNvPr>
          <p:cNvSpPr/>
          <p:nvPr/>
        </p:nvSpPr>
        <p:spPr>
          <a:xfrm>
            <a:off x="2038909" y="5565252"/>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AY4</a:t>
            </a: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31" name="直線コネクタ 30">
            <a:extLst>
              <a:ext uri="{FF2B5EF4-FFF2-40B4-BE49-F238E27FC236}">
                <a16:creationId xmlns:a16="http://schemas.microsoft.com/office/drawing/2014/main" id="{C23ECA56-3F92-678F-0FD9-1AD1EBED1293}"/>
              </a:ext>
            </a:extLst>
          </p:cNvPr>
          <p:cNvCxnSpPr>
            <a:stCxn id="18" idx="3"/>
            <a:endCxn id="24" idx="1"/>
          </p:cNvCxnSpPr>
          <p:nvPr/>
        </p:nvCxnSpPr>
        <p:spPr>
          <a:xfrm>
            <a:off x="1628775" y="4824413"/>
            <a:ext cx="1421260" cy="4857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D402D7F-6BCB-085D-5EBA-2DD0C68A8AD6}"/>
              </a:ext>
            </a:extLst>
          </p:cNvPr>
          <p:cNvCxnSpPr/>
          <p:nvPr/>
        </p:nvCxnSpPr>
        <p:spPr>
          <a:xfrm>
            <a:off x="6184500" y="4808137"/>
            <a:ext cx="1421260" cy="4857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91E3E92-A31C-87F3-2586-E929CDF65358}"/>
              </a:ext>
            </a:extLst>
          </p:cNvPr>
          <p:cNvCxnSpPr/>
          <p:nvPr/>
        </p:nvCxnSpPr>
        <p:spPr>
          <a:xfrm>
            <a:off x="4055339" y="5342277"/>
            <a:ext cx="1421260" cy="4857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D985BAC-D1DE-ECAF-6EAB-286E9DF8AA5C}"/>
              </a:ext>
            </a:extLst>
          </p:cNvPr>
          <p:cNvCxnSpPr>
            <a:cxnSpLocks/>
            <a:endCxn id="21" idx="1"/>
          </p:cNvCxnSpPr>
          <p:nvPr/>
        </p:nvCxnSpPr>
        <p:spPr>
          <a:xfrm flipV="1">
            <a:off x="4081972" y="5310187"/>
            <a:ext cx="3456144" cy="3209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CAA7329-2B65-7A3F-AB51-1D8217FBAD30}"/>
              </a:ext>
            </a:extLst>
          </p:cNvPr>
          <p:cNvCxnSpPr>
            <a:cxnSpLocks/>
            <a:endCxn id="21" idx="1"/>
          </p:cNvCxnSpPr>
          <p:nvPr/>
        </p:nvCxnSpPr>
        <p:spPr>
          <a:xfrm flipV="1">
            <a:off x="6258481" y="5310187"/>
            <a:ext cx="1279635" cy="45082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0CD3C8F-1065-15D8-9953-E89DC9BA9443}"/>
              </a:ext>
            </a:extLst>
          </p:cNvPr>
          <p:cNvCxnSpPr>
            <a:cxnSpLocks/>
            <a:endCxn id="23" idx="1"/>
          </p:cNvCxnSpPr>
          <p:nvPr/>
        </p:nvCxnSpPr>
        <p:spPr>
          <a:xfrm flipV="1">
            <a:off x="3969522" y="4805051"/>
            <a:ext cx="1225066" cy="56681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B18DA04-AF18-BC7C-869E-2B7B3FA054D2}"/>
              </a:ext>
            </a:extLst>
          </p:cNvPr>
          <p:cNvCxnSpPr>
            <a:cxnSpLocks/>
          </p:cNvCxnSpPr>
          <p:nvPr/>
        </p:nvCxnSpPr>
        <p:spPr>
          <a:xfrm flipV="1">
            <a:off x="8461623" y="4894417"/>
            <a:ext cx="1279635" cy="45082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406A998-E7FD-C835-A5D0-4AE42C693549}"/>
              </a:ext>
            </a:extLst>
          </p:cNvPr>
          <p:cNvCxnSpPr>
            <a:cxnSpLocks/>
            <a:stCxn id="22" idx="0"/>
            <a:endCxn id="23" idx="2"/>
          </p:cNvCxnSpPr>
          <p:nvPr/>
        </p:nvCxnSpPr>
        <p:spPr>
          <a:xfrm flipV="1">
            <a:off x="5699413" y="5066988"/>
            <a:ext cx="0" cy="54154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AB32D987-1C08-DC9C-4136-663B6676C2E1}"/>
              </a:ext>
            </a:extLst>
          </p:cNvPr>
          <p:cNvSpPr/>
          <p:nvPr/>
        </p:nvSpPr>
        <p:spPr>
          <a:xfrm>
            <a:off x="2963188" y="5620794"/>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AY1</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0" name="正方形/長方形 49">
            <a:extLst>
              <a:ext uri="{FF2B5EF4-FFF2-40B4-BE49-F238E27FC236}">
                <a16:creationId xmlns:a16="http://schemas.microsoft.com/office/drawing/2014/main" id="{4F0F7ED6-29BA-77C7-D157-5891F72581AC}"/>
              </a:ext>
            </a:extLst>
          </p:cNvPr>
          <p:cNvSpPr/>
          <p:nvPr/>
        </p:nvSpPr>
        <p:spPr>
          <a:xfrm>
            <a:off x="2956162" y="6178985"/>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1" name="正方形/長方形 50">
            <a:extLst>
              <a:ext uri="{FF2B5EF4-FFF2-40B4-BE49-F238E27FC236}">
                <a16:creationId xmlns:a16="http://schemas.microsoft.com/office/drawing/2014/main" id="{1FA362B1-5E4B-2B59-C853-C9353D342F50}"/>
              </a:ext>
            </a:extLst>
          </p:cNvPr>
          <p:cNvSpPr/>
          <p:nvPr/>
        </p:nvSpPr>
        <p:spPr>
          <a:xfrm>
            <a:off x="3649783" y="5631248"/>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AY2</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2" name="正方形/長方形 51">
            <a:extLst>
              <a:ext uri="{FF2B5EF4-FFF2-40B4-BE49-F238E27FC236}">
                <a16:creationId xmlns:a16="http://schemas.microsoft.com/office/drawing/2014/main" id="{E15C1764-8891-B724-7EFC-AE5FA1719914}"/>
              </a:ext>
            </a:extLst>
          </p:cNvPr>
          <p:cNvSpPr/>
          <p:nvPr/>
        </p:nvSpPr>
        <p:spPr>
          <a:xfrm>
            <a:off x="3658159" y="6178985"/>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AY4</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4" name="正方形/長方形 63">
            <a:extLst>
              <a:ext uri="{FF2B5EF4-FFF2-40B4-BE49-F238E27FC236}">
                <a16:creationId xmlns:a16="http://schemas.microsoft.com/office/drawing/2014/main" id="{725D4754-CF73-DDBA-C80D-35B688443A83}"/>
              </a:ext>
            </a:extLst>
          </p:cNvPr>
          <p:cNvSpPr/>
          <p:nvPr/>
        </p:nvSpPr>
        <p:spPr>
          <a:xfrm>
            <a:off x="7736008" y="5602673"/>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AY2</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5" name="正方形/長方形 64">
            <a:extLst>
              <a:ext uri="{FF2B5EF4-FFF2-40B4-BE49-F238E27FC236}">
                <a16:creationId xmlns:a16="http://schemas.microsoft.com/office/drawing/2014/main" id="{6DD495CE-C24D-F500-E46D-C7DBAED1801B}"/>
              </a:ext>
            </a:extLst>
          </p:cNvPr>
          <p:cNvSpPr/>
          <p:nvPr/>
        </p:nvSpPr>
        <p:spPr>
          <a:xfrm>
            <a:off x="6182284" y="4550210"/>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AY4</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6" name="正方形/長方形 65">
            <a:extLst>
              <a:ext uri="{FF2B5EF4-FFF2-40B4-BE49-F238E27FC236}">
                <a16:creationId xmlns:a16="http://schemas.microsoft.com/office/drawing/2014/main" id="{E3DCEF52-360F-55B4-6CAB-CFA541B4EE7C}"/>
              </a:ext>
            </a:extLst>
          </p:cNvPr>
          <p:cNvSpPr/>
          <p:nvPr/>
        </p:nvSpPr>
        <p:spPr>
          <a:xfrm>
            <a:off x="6156562" y="4893110"/>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7" name="正方形/長方形 66">
            <a:extLst>
              <a:ext uri="{FF2B5EF4-FFF2-40B4-BE49-F238E27FC236}">
                <a16:creationId xmlns:a16="http://schemas.microsoft.com/office/drawing/2014/main" id="{1AA2EC68-7D81-462A-D68F-3AEB1DB7B2E0}"/>
              </a:ext>
            </a:extLst>
          </p:cNvPr>
          <p:cNvSpPr/>
          <p:nvPr/>
        </p:nvSpPr>
        <p:spPr>
          <a:xfrm>
            <a:off x="6087388" y="6041799"/>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AY1</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8" name="正方形/長方形 67">
            <a:extLst>
              <a:ext uri="{FF2B5EF4-FFF2-40B4-BE49-F238E27FC236}">
                <a16:creationId xmlns:a16="http://schemas.microsoft.com/office/drawing/2014/main" id="{554AFA6A-2EC0-2B32-2CAA-2B6C3A94EE02}"/>
              </a:ext>
            </a:extLst>
          </p:cNvPr>
          <p:cNvSpPr/>
          <p:nvPr/>
        </p:nvSpPr>
        <p:spPr>
          <a:xfrm>
            <a:off x="9183808" y="5202623"/>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AY2</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0" name="正方形/長方形 69">
            <a:extLst>
              <a:ext uri="{FF2B5EF4-FFF2-40B4-BE49-F238E27FC236}">
                <a16:creationId xmlns:a16="http://schemas.microsoft.com/office/drawing/2014/main" id="{48EB6FAC-1C86-3590-AA6C-259F40A8663D}"/>
              </a:ext>
            </a:extLst>
          </p:cNvPr>
          <p:cNvSpPr/>
          <p:nvPr/>
        </p:nvSpPr>
        <p:spPr>
          <a:xfrm>
            <a:off x="7477684" y="5655110"/>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AY4</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1" name="正方形/長方形 70">
            <a:extLst>
              <a:ext uri="{FF2B5EF4-FFF2-40B4-BE49-F238E27FC236}">
                <a16:creationId xmlns:a16="http://schemas.microsoft.com/office/drawing/2014/main" id="{7386822A-58B2-1A32-D58E-19065F91B11B}"/>
              </a:ext>
            </a:extLst>
          </p:cNvPr>
          <p:cNvSpPr/>
          <p:nvPr/>
        </p:nvSpPr>
        <p:spPr>
          <a:xfrm>
            <a:off x="8023462" y="5702735"/>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2" name="正方形/長方形 71">
            <a:extLst>
              <a:ext uri="{FF2B5EF4-FFF2-40B4-BE49-F238E27FC236}">
                <a16:creationId xmlns:a16="http://schemas.microsoft.com/office/drawing/2014/main" id="{558E44A0-2807-EC4D-3F5E-7925A7FF33DE}"/>
              </a:ext>
            </a:extLst>
          </p:cNvPr>
          <p:cNvSpPr/>
          <p:nvPr/>
        </p:nvSpPr>
        <p:spPr>
          <a:xfrm>
            <a:off x="7744738" y="6049419"/>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AY1</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3" name="正方形/長方形 72">
            <a:extLst>
              <a:ext uri="{FF2B5EF4-FFF2-40B4-BE49-F238E27FC236}">
                <a16:creationId xmlns:a16="http://schemas.microsoft.com/office/drawing/2014/main" id="{580E7A3D-8E6C-9B67-A017-09EF71FBEF8D}"/>
              </a:ext>
            </a:extLst>
          </p:cNvPr>
          <p:cNvSpPr/>
          <p:nvPr/>
        </p:nvSpPr>
        <p:spPr>
          <a:xfrm>
            <a:off x="9885604" y="5197910"/>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AY4</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4" name="正方形/長方形 73">
            <a:extLst>
              <a:ext uri="{FF2B5EF4-FFF2-40B4-BE49-F238E27FC236}">
                <a16:creationId xmlns:a16="http://schemas.microsoft.com/office/drawing/2014/main" id="{CCEEDB37-2CD7-C296-BC00-35779470023B}"/>
              </a:ext>
            </a:extLst>
          </p:cNvPr>
          <p:cNvSpPr/>
          <p:nvPr/>
        </p:nvSpPr>
        <p:spPr>
          <a:xfrm>
            <a:off x="10576162" y="5184575"/>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5" name="正方形/長方形 74">
            <a:extLst>
              <a:ext uri="{FF2B5EF4-FFF2-40B4-BE49-F238E27FC236}">
                <a16:creationId xmlns:a16="http://schemas.microsoft.com/office/drawing/2014/main" id="{7CE1EEF6-46CF-6636-72FA-AD9F4EB4FAB7}"/>
              </a:ext>
            </a:extLst>
          </p:cNvPr>
          <p:cNvSpPr/>
          <p:nvPr/>
        </p:nvSpPr>
        <p:spPr>
          <a:xfrm>
            <a:off x="11259463" y="5182644"/>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AY1</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8" name="正方形/長方形 77">
            <a:extLst>
              <a:ext uri="{FF2B5EF4-FFF2-40B4-BE49-F238E27FC236}">
                <a16:creationId xmlns:a16="http://schemas.microsoft.com/office/drawing/2014/main" id="{8539391C-E814-6E95-7386-4910EC7AF2D8}"/>
              </a:ext>
            </a:extLst>
          </p:cNvPr>
          <p:cNvSpPr/>
          <p:nvPr/>
        </p:nvSpPr>
        <p:spPr>
          <a:xfrm>
            <a:off x="10595212" y="5822750"/>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9" name="正方形/長方形 78">
            <a:extLst>
              <a:ext uri="{FF2B5EF4-FFF2-40B4-BE49-F238E27FC236}">
                <a16:creationId xmlns:a16="http://schemas.microsoft.com/office/drawing/2014/main" id="{C1E12A3C-6A1A-A18E-C602-FA68B646F9C2}"/>
              </a:ext>
            </a:extLst>
          </p:cNvPr>
          <p:cNvSpPr/>
          <p:nvPr/>
        </p:nvSpPr>
        <p:spPr>
          <a:xfrm>
            <a:off x="9173488" y="5801769"/>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AY1</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80" name="正方形/長方形 79">
            <a:extLst>
              <a:ext uri="{FF2B5EF4-FFF2-40B4-BE49-F238E27FC236}">
                <a16:creationId xmlns:a16="http://schemas.microsoft.com/office/drawing/2014/main" id="{B216AD8B-8D89-6F96-FEC9-5457E3C2C333}"/>
              </a:ext>
            </a:extLst>
          </p:cNvPr>
          <p:cNvSpPr/>
          <p:nvPr/>
        </p:nvSpPr>
        <p:spPr>
          <a:xfrm>
            <a:off x="9898183" y="5812223"/>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AY2</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81" name="正方形/長方形 80">
            <a:extLst>
              <a:ext uri="{FF2B5EF4-FFF2-40B4-BE49-F238E27FC236}">
                <a16:creationId xmlns:a16="http://schemas.microsoft.com/office/drawing/2014/main" id="{4BE32416-1F1E-A7E3-4A17-AEEA9A5FADE3}"/>
              </a:ext>
            </a:extLst>
          </p:cNvPr>
          <p:cNvSpPr/>
          <p:nvPr/>
        </p:nvSpPr>
        <p:spPr>
          <a:xfrm>
            <a:off x="11285779" y="5836085"/>
            <a:ext cx="626302" cy="488515"/>
          </a:xfrm>
          <a:prstGeom prst="rect">
            <a:avLst/>
          </a:prstGeom>
          <a:solidFill>
            <a:srgbClr val="5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ＭＳ Ｐゴシック" panose="020B0600070205080204" pitchFamily="50" charset="-128"/>
                <a:ea typeface="ＭＳ Ｐゴシック" panose="020B0600070205080204" pitchFamily="50" charset="-128"/>
              </a:rPr>
              <a:t>AY4</a:t>
            </a:r>
            <a:endParaRPr kumimoji="1" lang="ja-JP" altLang="en-US" dirty="0">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421265058"/>
      </p:ext>
    </p:extLst>
  </p:cSld>
  <p:clrMapOvr>
    <a:masterClrMapping/>
  </p:clrMapOvr>
  <mc:AlternateContent xmlns:mc="http://schemas.openxmlformats.org/markup-compatibility/2006" xmlns:p14="http://schemas.microsoft.com/office/powerpoint/2010/main">
    <mc:Choice Requires="p14">
      <p:transition spd="slow" p14:dur="2000" advTm="251157"/>
    </mc:Choice>
    <mc:Fallback xmlns="">
      <p:transition spd="slow" advTm="2511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8"/>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51"/>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5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64"/>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5"/>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66"/>
                                        </p:tgtEl>
                                        <p:attrNameLst>
                                          <p:attrName>style.visibility</p:attrName>
                                        </p:attrNameLst>
                                      </p:cBhvr>
                                      <p:to>
                                        <p:strVal val="hidden"/>
                                      </p:to>
                                    </p:set>
                                  </p:childTnLst>
                                </p:cTn>
                              </p:par>
                              <p:par>
                                <p:cTn id="115" presetID="1" presetClass="exit" presetSubtype="0" fill="hold" grpId="0" nodeType="withEffect">
                                  <p:stCondLst>
                                    <p:cond delay="0"/>
                                  </p:stCondLst>
                                  <p:childTnLst>
                                    <p:set>
                                      <p:cBhvr>
                                        <p:cTn id="116" dur="1" fill="hold">
                                          <p:stCondLst>
                                            <p:cond delay="0"/>
                                          </p:stCondLst>
                                        </p:cTn>
                                        <p:tgtEl>
                                          <p:spTgt spid="6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7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70"/>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71"/>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72"/>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7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7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75"/>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grpId="1" nodeType="clickEffect">
                                  <p:stCondLst>
                                    <p:cond delay="0"/>
                                  </p:stCondLst>
                                  <p:childTnLst>
                                    <p:set>
                                      <p:cBhvr>
                                        <p:cTn id="152" dur="1" fill="hold">
                                          <p:stCondLst>
                                            <p:cond delay="0"/>
                                          </p:stCondLst>
                                        </p:cTn>
                                        <p:tgtEl>
                                          <p:spTgt spid="68"/>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74"/>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75"/>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7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7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1" grpId="0" animBg="1"/>
      <p:bldP spid="12" grpId="0" animBg="1"/>
      <p:bldP spid="26" grpId="0" animBg="1"/>
      <p:bldP spid="26" grpId="1" animBg="1"/>
      <p:bldP spid="27" grpId="0" animBg="1"/>
      <p:bldP spid="27" grpId="1" animBg="1"/>
      <p:bldP spid="28" grpId="0" animBg="1"/>
      <p:bldP spid="28" grpId="1" animBg="1"/>
      <p:bldP spid="29" grpId="0" animBg="1"/>
      <p:bldP spid="29" grpId="1" animBg="1"/>
      <p:bldP spid="49" grpId="0" animBg="1"/>
      <p:bldP spid="49" grpId="1" animBg="1"/>
      <p:bldP spid="50" grpId="0" animBg="1"/>
      <p:bldP spid="50" grpId="1" animBg="1"/>
      <p:bldP spid="51" grpId="0" animBg="1"/>
      <p:bldP spid="51" grpId="1" animBg="1"/>
      <p:bldP spid="52" grpId="0" animBg="1"/>
      <p:bldP spid="52"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8" grpId="0" animBg="1"/>
      <p:bldP spid="79" grpId="0" animBg="1"/>
      <p:bldP spid="80" grpId="0" animBg="1"/>
      <p:bldP spid="8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6|6.7|10.1|2.2|10.3|15.2|4.6|5.8|2.3|3.5"/>
</p:tagLst>
</file>

<file path=ppt/tags/tag10.xml><?xml version="1.0" encoding="utf-8"?>
<p:tagLst xmlns:a="http://schemas.openxmlformats.org/drawingml/2006/main" xmlns:r="http://schemas.openxmlformats.org/officeDocument/2006/relationships" xmlns:p="http://schemas.openxmlformats.org/presentationml/2006/main">
  <p:tag name="TIMING" val="|24.3|22.8|47.7|1.7|8.9|13.6|6.8|7.4"/>
</p:tagLst>
</file>

<file path=ppt/tags/tag11.xml><?xml version="1.0" encoding="utf-8"?>
<p:tagLst xmlns:a="http://schemas.openxmlformats.org/drawingml/2006/main" xmlns:r="http://schemas.openxmlformats.org/officeDocument/2006/relationships" xmlns:p="http://schemas.openxmlformats.org/presentationml/2006/main">
  <p:tag name="TIMING" val="|33.7|4.6|11.5|23.5|8.2|8.7|9.2"/>
</p:tagLst>
</file>

<file path=ppt/tags/tag12.xml><?xml version="1.0" encoding="utf-8"?>
<p:tagLst xmlns:a="http://schemas.openxmlformats.org/drawingml/2006/main" xmlns:r="http://schemas.openxmlformats.org/officeDocument/2006/relationships" xmlns:p="http://schemas.openxmlformats.org/presentationml/2006/main">
  <p:tag name="TIMING" val="|8.6|15|17.1|4.9|4.9|4.5|6.8|13.7|13.3|5.9|9.6|12|4.1|17.4|21.4"/>
</p:tagLst>
</file>

<file path=ppt/tags/tag13.xml><?xml version="1.0" encoding="utf-8"?>
<p:tagLst xmlns:a="http://schemas.openxmlformats.org/drawingml/2006/main" xmlns:r="http://schemas.openxmlformats.org/officeDocument/2006/relationships" xmlns:p="http://schemas.openxmlformats.org/presentationml/2006/main">
  <p:tag name="TIMING" val="|16.8|10.4|12.5|9.2|16.3|2.4|0.9|1.3|7.6|5.9|2.8|5.1"/>
</p:tagLst>
</file>

<file path=ppt/tags/tag14.xml><?xml version="1.0" encoding="utf-8"?>
<p:tagLst xmlns:a="http://schemas.openxmlformats.org/drawingml/2006/main" xmlns:r="http://schemas.openxmlformats.org/officeDocument/2006/relationships" xmlns:p="http://schemas.openxmlformats.org/presentationml/2006/main">
  <p:tag name="TIMING" val="|26|7.6|1.7|14.2|16.8|7.1|3.9|15.3|4.2|20.7|0.9|27.3|2.3|18.5|1.1|23.1|2.3|8.4|7.7|16.2"/>
</p:tagLst>
</file>

<file path=ppt/tags/tag15.xml><?xml version="1.0" encoding="utf-8"?>
<p:tagLst xmlns:a="http://schemas.openxmlformats.org/drawingml/2006/main" xmlns:r="http://schemas.openxmlformats.org/officeDocument/2006/relationships" xmlns:p="http://schemas.openxmlformats.org/presentationml/2006/main">
  <p:tag name="TIMING" val="|46.4|17.9|4.8|8.3|7.6|17|3.5|5.5"/>
</p:tagLst>
</file>

<file path=ppt/tags/tag16.xml><?xml version="1.0" encoding="utf-8"?>
<p:tagLst xmlns:a="http://schemas.openxmlformats.org/drawingml/2006/main" xmlns:r="http://schemas.openxmlformats.org/officeDocument/2006/relationships" xmlns:p="http://schemas.openxmlformats.org/presentationml/2006/main">
  <p:tag name="TIMING" val="|7|28.1|46.9|32.8|26.9"/>
</p:tagLst>
</file>

<file path=ppt/tags/tag17.xml><?xml version="1.0" encoding="utf-8"?>
<p:tagLst xmlns:a="http://schemas.openxmlformats.org/drawingml/2006/main" xmlns:r="http://schemas.openxmlformats.org/officeDocument/2006/relationships" xmlns:p="http://schemas.openxmlformats.org/presentationml/2006/main">
  <p:tag name="TIMING" val="|8.8|16.2|7.4|3.6|5.6|4.6|10.1|3.4|1.4|1|2|2.3"/>
</p:tagLst>
</file>

<file path=ppt/tags/tag18.xml><?xml version="1.0" encoding="utf-8"?>
<p:tagLst xmlns:a="http://schemas.openxmlformats.org/drawingml/2006/main" xmlns:r="http://schemas.openxmlformats.org/officeDocument/2006/relationships" xmlns:p="http://schemas.openxmlformats.org/presentationml/2006/main">
  <p:tag name="TIMING" val="|55.1|14.9|11.9|7.5|9|7.6|15.5|26.8"/>
</p:tagLst>
</file>

<file path=ppt/tags/tag19.xml><?xml version="1.0" encoding="utf-8"?>
<p:tagLst xmlns:a="http://schemas.openxmlformats.org/drawingml/2006/main" xmlns:r="http://schemas.openxmlformats.org/officeDocument/2006/relationships" xmlns:p="http://schemas.openxmlformats.org/presentationml/2006/main">
  <p:tag name="TIMING" val="|7.8|12.9|12.2|10.7|16.7|5.5|23.8|7"/>
</p:tagLst>
</file>

<file path=ppt/tags/tag2.xml><?xml version="1.0" encoding="utf-8"?>
<p:tagLst xmlns:a="http://schemas.openxmlformats.org/drawingml/2006/main" xmlns:r="http://schemas.openxmlformats.org/officeDocument/2006/relationships" xmlns:p="http://schemas.openxmlformats.org/presentationml/2006/main">
  <p:tag name="TIMING" val="|51.4|3.5|4.2|12.2|9.9|6.6|13|15.8|4.7|3.7|4.4"/>
</p:tagLst>
</file>

<file path=ppt/tags/tag20.xml><?xml version="1.0" encoding="utf-8"?>
<p:tagLst xmlns:a="http://schemas.openxmlformats.org/drawingml/2006/main" xmlns:r="http://schemas.openxmlformats.org/officeDocument/2006/relationships" xmlns:p="http://schemas.openxmlformats.org/presentationml/2006/main">
  <p:tag name="TIMING" val="|41.5|5.3"/>
</p:tagLst>
</file>

<file path=ppt/tags/tag21.xml><?xml version="1.0" encoding="utf-8"?>
<p:tagLst xmlns:a="http://schemas.openxmlformats.org/drawingml/2006/main" xmlns:r="http://schemas.openxmlformats.org/officeDocument/2006/relationships" xmlns:p="http://schemas.openxmlformats.org/presentationml/2006/main">
  <p:tag name="TIMING" val="|15.3|10.5|11.2|4.1|10.2|15.1|9.9|10.5|12"/>
</p:tagLst>
</file>

<file path=ppt/tags/tag22.xml><?xml version="1.0" encoding="utf-8"?>
<p:tagLst xmlns:a="http://schemas.openxmlformats.org/drawingml/2006/main" xmlns:r="http://schemas.openxmlformats.org/officeDocument/2006/relationships" xmlns:p="http://schemas.openxmlformats.org/presentationml/2006/main">
  <p:tag name="TIMING" val="|16.3|6.9"/>
</p:tagLst>
</file>

<file path=ppt/tags/tag23.xml><?xml version="1.0" encoding="utf-8"?>
<p:tagLst xmlns:a="http://schemas.openxmlformats.org/drawingml/2006/main" xmlns:r="http://schemas.openxmlformats.org/officeDocument/2006/relationships" xmlns:p="http://schemas.openxmlformats.org/presentationml/2006/main">
  <p:tag name="TIMING" val="|30.6|33.9|10.4|20.6|11.4|7.6"/>
</p:tagLst>
</file>

<file path=ppt/tags/tag3.xml><?xml version="1.0" encoding="utf-8"?>
<p:tagLst xmlns:a="http://schemas.openxmlformats.org/drawingml/2006/main" xmlns:r="http://schemas.openxmlformats.org/officeDocument/2006/relationships" xmlns:p="http://schemas.openxmlformats.org/presentationml/2006/main">
  <p:tag name="TIMING" val="|8.1|6.7|9.8|9.9|8.5|13.3|6.8|11.8|14.1|12.7|9.4"/>
</p:tagLst>
</file>

<file path=ppt/tags/tag4.xml><?xml version="1.0" encoding="utf-8"?>
<p:tagLst xmlns:a="http://schemas.openxmlformats.org/drawingml/2006/main" xmlns:r="http://schemas.openxmlformats.org/officeDocument/2006/relationships" xmlns:p="http://schemas.openxmlformats.org/presentationml/2006/main">
  <p:tag name="TIMING" val="|13.2|4.7|69|7.4|34.4|5|15.5|9.6"/>
</p:tagLst>
</file>

<file path=ppt/tags/tag5.xml><?xml version="1.0" encoding="utf-8"?>
<p:tagLst xmlns:a="http://schemas.openxmlformats.org/drawingml/2006/main" xmlns:r="http://schemas.openxmlformats.org/officeDocument/2006/relationships" xmlns:p="http://schemas.openxmlformats.org/presentationml/2006/main">
  <p:tag name="TIMING" val="|6.2|3.3|20.3|44.4|5.5|12.3|6.8"/>
</p:tagLst>
</file>

<file path=ppt/tags/tag6.xml><?xml version="1.0" encoding="utf-8"?>
<p:tagLst xmlns:a="http://schemas.openxmlformats.org/drawingml/2006/main" xmlns:r="http://schemas.openxmlformats.org/officeDocument/2006/relationships" xmlns:p="http://schemas.openxmlformats.org/presentationml/2006/main">
  <p:tag name="TIMING" val="|4.5|15.3|27.8|1.6|17|23.9|0.9|12.6|25|3.4|8|24.9|5.5|3.4"/>
</p:tagLst>
</file>

<file path=ppt/tags/tag7.xml><?xml version="1.0" encoding="utf-8"?>
<p:tagLst xmlns:a="http://schemas.openxmlformats.org/drawingml/2006/main" xmlns:r="http://schemas.openxmlformats.org/officeDocument/2006/relationships" xmlns:p="http://schemas.openxmlformats.org/presentationml/2006/main">
  <p:tag name="TIMING" val="|2.9|28.2|12.5|17.5|17.7|20.1|11.1|15.2|12.1|15.1|30.9|6.6|1|3.5|1.3|6.1|1|11.2|8.1|1|2|1.2|12.5|0.8"/>
</p:tagLst>
</file>

<file path=ppt/tags/tag8.xml><?xml version="1.0" encoding="utf-8"?>
<p:tagLst xmlns:a="http://schemas.openxmlformats.org/drawingml/2006/main" xmlns:r="http://schemas.openxmlformats.org/officeDocument/2006/relationships" xmlns:p="http://schemas.openxmlformats.org/presentationml/2006/main">
  <p:tag name="TIMING" val="|120.2|5.4"/>
</p:tagLst>
</file>

<file path=ppt/tags/tag9.xml><?xml version="1.0" encoding="utf-8"?>
<p:tagLst xmlns:a="http://schemas.openxmlformats.org/drawingml/2006/main" xmlns:r="http://schemas.openxmlformats.org/officeDocument/2006/relationships" xmlns:p="http://schemas.openxmlformats.org/presentationml/2006/main">
  <p:tag name="TIMING" val="|6.2|3.1|14.4|22.9|5.1|6.7|8.5|12.1|8.9|8.8|8.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3309</TotalTime>
  <Words>3647</Words>
  <Application>Microsoft Office PowerPoint</Application>
  <PresentationFormat>ワイド画面</PresentationFormat>
  <Paragraphs>734</Paragraphs>
  <Slides>32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ＭＳ Ｐゴシック</vt:lpstr>
      <vt:lpstr>ＭＳ 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2-1-1　コンピュータを使った通信</vt:lpstr>
      <vt:lpstr>PowerPoint プレゼンテーション</vt:lpstr>
      <vt:lpstr>PowerPoint プレゼンテーション</vt:lpstr>
      <vt:lpstr>2-1-2　通信方式による分類　回線交換方式 </vt:lpstr>
      <vt:lpstr>2-1-3　通信方式による分類　パケット交換方式 </vt:lpstr>
      <vt:lpstr>送信側Aから受信側Yに送信されるデータ</vt:lpstr>
      <vt:lpstr>2-1-4 　クライアント・サーバ　client server system 処理を行う時に相手に処理を要求するコンピュータであるクライアントclientと、その要求を受けるコンピュータであるサーバServerからなる方式で資源節約、処理の効率化、高度な処理が可能 </vt:lpstr>
      <vt:lpstr>PowerPoint プレゼンテーション</vt:lpstr>
      <vt:lpstr>PowerPoint プレゼンテーション</vt:lpstr>
      <vt:lpstr>コラム　IT環境の変化➡クラウド活用（DX）</vt:lpstr>
      <vt:lpstr>PowerPoint プレゼンテーション</vt:lpstr>
      <vt:lpstr>PowerPoint プレゼンテーション</vt:lpstr>
      <vt:lpstr>2-1-6　プロトコル　　情報通信の取り決め</vt:lpstr>
      <vt:lpstr>2-1-7　TCP/IP　　Transmission Control Protocol/Internet Protocol</vt:lpstr>
      <vt:lpstr>PowerPoint プレゼンテーション</vt:lpstr>
      <vt:lpstr>PowerPoint プレゼンテーション</vt:lpstr>
      <vt:lpstr>PowerPoint プレゼンテーション</vt:lpstr>
      <vt:lpstr>2-1-8　IP　 Internet Protocol </vt:lpstr>
      <vt:lpstr>2-1-9　ドメイン名</vt:lpstr>
      <vt:lpstr>2-1-10　ドメインネームシステム　Domain Name System：DNS</vt:lpstr>
      <vt:lpstr>2-1-11　ＷＷＷのしくみとＵＲＬ</vt:lpstr>
      <vt:lpstr>PowerPoint プレゼンテーション</vt:lpstr>
      <vt:lpstr>2-1-12　電子メール</vt:lpstr>
      <vt:lpstr>PowerPoint プレゼンテーション</vt:lpstr>
      <vt:lpstr>2-1-13　ルーティング</vt:lpstr>
      <vt:lpstr>PowerPoint プレゼンテーション</vt:lpstr>
      <vt:lpstr>2-1-14　ファイアウォールの役割例</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２．ネットワーク</dc:title>
  <dc:creator>n s</dc:creator>
  <cp:lastModifiedBy>s n</cp:lastModifiedBy>
  <cp:revision>140</cp:revision>
  <cp:lastPrinted>2023-03-12T17:06:43Z</cp:lastPrinted>
  <dcterms:created xsi:type="dcterms:W3CDTF">2020-08-22T03:36:51Z</dcterms:created>
  <dcterms:modified xsi:type="dcterms:W3CDTF">2023-11-20T13:50:23Z</dcterms:modified>
</cp:coreProperties>
</file>