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62" r:id="rId5"/>
    <p:sldId id="263" r:id="rId6"/>
  </p:sldIdLst>
  <p:sldSz cx="9144000" cy="5143500" type="screen16x9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55AE9-803C-4DBD-91C4-BEBF9EE53D5B}" type="datetimeFigureOut">
              <a:rPr kumimoji="1" lang="ja-JP" altLang="en-US" smtClean="0"/>
              <a:t>2023/11/18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4BF3-07D0-4382-B4C9-4B724A910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051720" y="2787774"/>
            <a:ext cx="5400600" cy="1102519"/>
          </a:xfrm>
        </p:spPr>
        <p:txBody>
          <a:bodyPr>
            <a:normAutofit/>
          </a:bodyPr>
          <a:lstStyle/>
          <a:p>
            <a:pPr algn="l"/>
            <a:r>
              <a:rPr lang="en-US" altLang="ja-JP" sz="2400" dirty="0">
                <a:latin typeface="+mn-ea"/>
                <a:ea typeface="+mn-ea"/>
              </a:rPr>
              <a:t>1-13</a:t>
            </a:r>
            <a:r>
              <a:rPr lang="ja-JP" altLang="en-US" sz="2400" dirty="0">
                <a:latin typeface="+mn-ea"/>
                <a:ea typeface="+mn-ea"/>
              </a:rPr>
              <a:t>　　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動画の原理</a:t>
            </a:r>
            <a:br>
              <a:rPr lang="en-US" altLang="ja-JP" sz="2400" dirty="0">
                <a:latin typeface="+mn-ea"/>
                <a:ea typeface="+mn-ea"/>
              </a:rPr>
            </a:br>
            <a:r>
              <a:rPr lang="en-US" altLang="ja-JP" sz="2400" dirty="0">
                <a:latin typeface="+mn-ea"/>
                <a:ea typeface="+mn-ea"/>
              </a:rPr>
              <a:t>            GIF</a:t>
            </a:r>
            <a:r>
              <a:rPr lang="ja-JP" altLang="en-US" sz="2400" dirty="0">
                <a:latin typeface="+mn-ea"/>
                <a:ea typeface="+mn-ea"/>
              </a:rPr>
              <a:t>アニメーション作成実験</a:t>
            </a:r>
            <a:endParaRPr kumimoji="1" lang="ja-JP" altLang="en-US" sz="2400" dirty="0">
              <a:latin typeface="+mn-ea"/>
              <a:ea typeface="+mn-ea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78D0057-ABA9-D98E-7410-1D24FEC550CE}"/>
              </a:ext>
            </a:extLst>
          </p:cNvPr>
          <p:cNvSpPr txBox="1">
            <a:spLocks/>
          </p:cNvSpPr>
          <p:nvPr/>
        </p:nvSpPr>
        <p:spPr>
          <a:xfrm>
            <a:off x="1115616" y="1350748"/>
            <a:ext cx="6717448" cy="73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情報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Ⅰ</a:t>
            </a: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3"/>
    </mc:Choice>
    <mc:Fallback xmlns="">
      <p:transition spd="slow" advTm="95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3FC33161-F78B-5165-09E5-39259F717640}"/>
              </a:ext>
            </a:extLst>
          </p:cNvPr>
          <p:cNvSpPr/>
          <p:nvPr/>
        </p:nvSpPr>
        <p:spPr>
          <a:xfrm>
            <a:off x="7938284" y="4240278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C6E77AC-2C24-5EA7-9D36-D75362937F37}"/>
              </a:ext>
            </a:extLst>
          </p:cNvPr>
          <p:cNvSpPr/>
          <p:nvPr/>
        </p:nvSpPr>
        <p:spPr>
          <a:xfrm>
            <a:off x="7663729" y="3350623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C616BDA-B821-E73E-BD85-4599E1588BF5}"/>
              </a:ext>
            </a:extLst>
          </p:cNvPr>
          <p:cNvSpPr/>
          <p:nvPr/>
        </p:nvSpPr>
        <p:spPr>
          <a:xfrm>
            <a:off x="7134649" y="2531670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AB73710-74FB-CB13-0E75-E571C3670F66}"/>
              </a:ext>
            </a:extLst>
          </p:cNvPr>
          <p:cNvSpPr/>
          <p:nvPr/>
        </p:nvSpPr>
        <p:spPr>
          <a:xfrm>
            <a:off x="6427638" y="1881219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950D210-61F3-20F6-E052-36FC76B1EA47}"/>
              </a:ext>
            </a:extLst>
          </p:cNvPr>
          <p:cNvSpPr/>
          <p:nvPr/>
        </p:nvSpPr>
        <p:spPr>
          <a:xfrm>
            <a:off x="5508526" y="1838799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7B0271B1-3B6B-F51F-40A1-843D6E39E2BE}"/>
              </a:ext>
            </a:extLst>
          </p:cNvPr>
          <p:cNvSpPr/>
          <p:nvPr/>
        </p:nvSpPr>
        <p:spPr>
          <a:xfrm>
            <a:off x="4667184" y="2333706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01EB9254-AF8D-9A46-F101-3164182429C0}"/>
              </a:ext>
            </a:extLst>
          </p:cNvPr>
          <p:cNvSpPr/>
          <p:nvPr/>
        </p:nvSpPr>
        <p:spPr>
          <a:xfrm>
            <a:off x="4023804" y="2977086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403CA4D-166B-07E5-B2F8-A8E26390591A}"/>
              </a:ext>
            </a:extLst>
          </p:cNvPr>
          <p:cNvSpPr/>
          <p:nvPr/>
        </p:nvSpPr>
        <p:spPr>
          <a:xfrm>
            <a:off x="3125901" y="3203331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471E8F89-794C-D31B-3EF6-4178386D8E3F}"/>
              </a:ext>
            </a:extLst>
          </p:cNvPr>
          <p:cNvSpPr/>
          <p:nvPr/>
        </p:nvSpPr>
        <p:spPr>
          <a:xfrm>
            <a:off x="2263349" y="2779123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29B75E6-C144-B5FF-0800-568A1D4C5656}"/>
              </a:ext>
            </a:extLst>
          </p:cNvPr>
          <p:cNvSpPr/>
          <p:nvPr/>
        </p:nvSpPr>
        <p:spPr>
          <a:xfrm>
            <a:off x="1754301" y="1881220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1EBD488F-CF75-028F-E8F8-44B1ED357570}"/>
              </a:ext>
            </a:extLst>
          </p:cNvPr>
          <p:cNvSpPr/>
          <p:nvPr/>
        </p:nvSpPr>
        <p:spPr>
          <a:xfrm>
            <a:off x="2305769" y="1096440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9E600479-E829-D304-2409-A071B16F65B2}"/>
              </a:ext>
            </a:extLst>
          </p:cNvPr>
          <p:cNvSpPr/>
          <p:nvPr/>
        </p:nvSpPr>
        <p:spPr>
          <a:xfrm>
            <a:off x="3097620" y="587392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18E3C2D4-6722-1238-0BB1-E0635687C202}"/>
              </a:ext>
            </a:extLst>
          </p:cNvPr>
          <p:cNvSpPr/>
          <p:nvPr/>
        </p:nvSpPr>
        <p:spPr>
          <a:xfrm>
            <a:off x="3995523" y="530831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80872383-3898-3872-6977-C18FE5F1A0FC}"/>
              </a:ext>
            </a:extLst>
          </p:cNvPr>
          <p:cNvSpPr/>
          <p:nvPr/>
        </p:nvSpPr>
        <p:spPr>
          <a:xfrm>
            <a:off x="4739063" y="899655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943BC39-4922-89AC-423E-CB9C9A2E43D7}"/>
              </a:ext>
            </a:extLst>
          </p:cNvPr>
          <p:cNvSpPr/>
          <p:nvPr/>
        </p:nvSpPr>
        <p:spPr>
          <a:xfrm>
            <a:off x="5212760" y="1677366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924FF76-E79C-A2E0-02B3-C68BADE28F66}"/>
              </a:ext>
            </a:extLst>
          </p:cNvPr>
          <p:cNvSpPr/>
          <p:nvPr/>
        </p:nvSpPr>
        <p:spPr>
          <a:xfrm>
            <a:off x="5467283" y="2624760"/>
            <a:ext cx="719091" cy="7523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79004EA-61D3-0162-3CF8-5F9638CE3959}"/>
              </a:ext>
            </a:extLst>
          </p:cNvPr>
          <p:cNvSpPr/>
          <p:nvPr/>
        </p:nvSpPr>
        <p:spPr>
          <a:xfrm>
            <a:off x="5368301" y="2865143"/>
            <a:ext cx="1044282" cy="10516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C53F6F5-6F32-E431-2E2B-37F3381B2E5B}"/>
              </a:ext>
            </a:extLst>
          </p:cNvPr>
          <p:cNvSpPr/>
          <p:nvPr/>
        </p:nvSpPr>
        <p:spPr>
          <a:xfrm>
            <a:off x="5113777" y="3261069"/>
            <a:ext cx="1482629" cy="15041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FE3B0C2-5B83-A061-2BFF-C7E195776CDF}"/>
              </a:ext>
            </a:extLst>
          </p:cNvPr>
          <p:cNvSpPr/>
          <p:nvPr/>
        </p:nvSpPr>
        <p:spPr>
          <a:xfrm>
            <a:off x="4399697" y="3209826"/>
            <a:ext cx="1899764" cy="18594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4CA2B6E-DA52-3E4F-7D52-110B41E76D11}"/>
              </a:ext>
            </a:extLst>
          </p:cNvPr>
          <p:cNvSpPr/>
          <p:nvPr/>
        </p:nvSpPr>
        <p:spPr>
          <a:xfrm>
            <a:off x="3337090" y="3103776"/>
            <a:ext cx="2488676" cy="24886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BE17C71-CDAD-5826-2644-B104A0B34056}"/>
              </a:ext>
            </a:extLst>
          </p:cNvPr>
          <p:cNvSpPr/>
          <p:nvPr/>
        </p:nvSpPr>
        <p:spPr>
          <a:xfrm>
            <a:off x="2411760" y="3363838"/>
            <a:ext cx="2808312" cy="28803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E81118F-63CA-5895-7CCD-E7DA2D2CFDD1}"/>
              </a:ext>
            </a:extLst>
          </p:cNvPr>
          <p:cNvSpPr/>
          <p:nvPr/>
        </p:nvSpPr>
        <p:spPr>
          <a:xfrm>
            <a:off x="1331640" y="3363838"/>
            <a:ext cx="3265209" cy="31968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3FE6B9A-20D8-0E02-DF22-7BA00B77FCC0}"/>
              </a:ext>
            </a:extLst>
          </p:cNvPr>
          <p:cNvSpPr/>
          <p:nvPr/>
        </p:nvSpPr>
        <p:spPr>
          <a:xfrm>
            <a:off x="-108520" y="3003798"/>
            <a:ext cx="3888432" cy="38884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E82B879-F694-7855-4C4D-5088F1F92212}"/>
              </a:ext>
            </a:extLst>
          </p:cNvPr>
          <p:cNvSpPr/>
          <p:nvPr/>
        </p:nvSpPr>
        <p:spPr>
          <a:xfrm>
            <a:off x="-1692696" y="2211710"/>
            <a:ext cx="4608512" cy="47525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8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"/>
    </mc:Choice>
    <mc:Fallback xmlns="">
      <p:transition spd="slow" advTm="8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2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3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4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FF2908-D6EF-499C-BEC4-165E191D9DF7}"/>
              </a:ext>
            </a:extLst>
          </p:cNvPr>
          <p:cNvSpPr txBox="1">
            <a:spLocks/>
          </p:cNvSpPr>
          <p:nvPr/>
        </p:nvSpPr>
        <p:spPr>
          <a:xfrm>
            <a:off x="354724" y="365948"/>
            <a:ext cx="8286750" cy="3356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動画</a:t>
            </a:r>
            <a:r>
              <a:rPr lang="en-US" altLang="ja-JP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GIF</a:t>
            </a:r>
            <a:r>
              <a:rPr lang="ja-JP" altLang="en-US" sz="2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アニメ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DE4F21-1492-4B4D-9558-4113F5F7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31" y="830818"/>
            <a:ext cx="1506617" cy="393338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E258A15-3F31-4DFF-AB3D-F67FD6E8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098" y="822653"/>
            <a:ext cx="1440180" cy="39204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A9A1CFF-C996-4124-AF38-7D7ED36C0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020" y="830817"/>
            <a:ext cx="2442728" cy="7208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C25DD39-47C2-42EB-8A94-A888215BE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748" y="865796"/>
            <a:ext cx="2339276" cy="650847"/>
          </a:xfrm>
          <a:prstGeom prst="rect">
            <a:avLst/>
          </a:prstGeom>
        </p:spPr>
      </p:pic>
      <p:sp>
        <p:nvSpPr>
          <p:cNvPr id="11" name="角丸四角形 4">
            <a:extLst>
              <a:ext uri="{FF2B5EF4-FFF2-40B4-BE49-F238E27FC236}">
                <a16:creationId xmlns:a16="http://schemas.microsoft.com/office/drawing/2014/main" id="{2111FE55-0B2B-42FC-9F74-72B1DF399546}"/>
              </a:ext>
            </a:extLst>
          </p:cNvPr>
          <p:cNvSpPr/>
          <p:nvPr/>
        </p:nvSpPr>
        <p:spPr>
          <a:xfrm>
            <a:off x="3703321" y="458297"/>
            <a:ext cx="4534853" cy="3428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10fps</a:t>
            </a:r>
            <a:r>
              <a:rPr lang="ja-JP" altLang="en-US" sz="2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en-US" altLang="ja-JP" sz="2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20fps</a:t>
            </a:r>
            <a:endParaRPr lang="ja-JP" altLang="en-US" sz="21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F674533-1473-4157-AD8A-F30FEEDABD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31" y="1808798"/>
            <a:ext cx="2394116" cy="179558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F34A993-BC0D-4A61-932D-0E99A7ABD0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99" y="1808798"/>
            <a:ext cx="2394116" cy="1795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1"/>
    </mc:Choice>
    <mc:Fallback xmlns="">
      <p:transition spd="slow" advTm="72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339502"/>
            <a:ext cx="8892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latin typeface="+mn-ea"/>
              </a:rPr>
              <a:t>動画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・静止画を連続的に表示➡人の視覚の残像現象（</a:t>
            </a:r>
            <a:r>
              <a:rPr lang="en-US" altLang="ja-JP" sz="2400" dirty="0">
                <a:latin typeface="+mn-ea"/>
              </a:rPr>
              <a:t>0.05</a:t>
            </a:r>
            <a:r>
              <a:rPr lang="ja-JP" altLang="en-US" sz="2400" dirty="0">
                <a:latin typeface="+mn-ea"/>
              </a:rPr>
              <a:t>～</a:t>
            </a:r>
            <a:r>
              <a:rPr lang="en-US" altLang="ja-JP" sz="2400" dirty="0">
                <a:latin typeface="+mn-ea"/>
              </a:rPr>
              <a:t>0.1</a:t>
            </a:r>
            <a:r>
              <a:rPr lang="ja-JP" altLang="en-US" sz="2400" dirty="0">
                <a:latin typeface="+mn-ea"/>
              </a:rPr>
              <a:t>秒）により、連続的に動いているように見える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・この個々の画像をフレームといい、１秒間のフレーム数を</a:t>
            </a:r>
            <a:endParaRPr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　　　　　　　　　という。単位は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・</a:t>
            </a:r>
            <a:r>
              <a:rPr lang="en-US" altLang="ja-JP" sz="2400" dirty="0">
                <a:latin typeface="+mn-ea"/>
              </a:rPr>
              <a:t>NTSC</a:t>
            </a:r>
            <a:r>
              <a:rPr lang="ja-JP" altLang="en-US" sz="2400" dirty="0">
                <a:latin typeface="+mn-ea"/>
              </a:rPr>
              <a:t>方式テレビ放送・ビデオの画像➡約</a:t>
            </a:r>
            <a:r>
              <a:rPr lang="en-US" altLang="ja-JP" sz="2400" dirty="0">
                <a:latin typeface="+mn-ea"/>
              </a:rPr>
              <a:t>30fps</a:t>
            </a:r>
          </a:p>
          <a:p>
            <a:r>
              <a:rPr lang="ja-JP" altLang="en-US" sz="2400" dirty="0">
                <a:latin typeface="+mn-ea"/>
              </a:rPr>
              <a:t>・映画➡</a:t>
            </a:r>
            <a:r>
              <a:rPr lang="en-US" altLang="ja-JP" sz="2400" dirty="0">
                <a:latin typeface="+mn-ea"/>
              </a:rPr>
              <a:t>24fps</a:t>
            </a:r>
          </a:p>
          <a:p>
            <a:r>
              <a:rPr lang="ja-JP" altLang="en-US" sz="2400" dirty="0">
                <a:latin typeface="+mn-ea"/>
              </a:rPr>
              <a:t>・アニメーション動画➡複数の静止画を一定の時間間隔で連続表示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84DC7F-89F0-F075-A91B-76B1B6757246}"/>
              </a:ext>
            </a:extLst>
          </p:cNvPr>
          <p:cNvSpPr txBox="1"/>
          <p:nvPr/>
        </p:nvSpPr>
        <p:spPr>
          <a:xfrm>
            <a:off x="251520" y="185167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n-ea"/>
              </a:rPr>
              <a:t>フレームレート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A9B9B-9669-BF85-07E4-03EA9715B8E2}"/>
              </a:ext>
            </a:extLst>
          </p:cNvPr>
          <p:cNvSpPr txBox="1"/>
          <p:nvPr/>
        </p:nvSpPr>
        <p:spPr>
          <a:xfrm>
            <a:off x="4283968" y="185167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fps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frames per second</a:t>
            </a:r>
            <a:endParaRPr kumimoji="1" lang="ja-JP" altLang="en-US" sz="2400" dirty="0"/>
          </a:p>
        </p:txBody>
      </p:sp>
      <p:pic>
        <p:nvPicPr>
          <p:cNvPr id="6" name="finger">
            <a:hlinkClick r:id="" action="ppaction://media"/>
            <a:extLst>
              <a:ext uri="{FF2B5EF4-FFF2-40B4-BE49-F238E27FC236}">
                <a16:creationId xmlns:a16="http://schemas.microsoft.com/office/drawing/2014/main" id="{A1827D20-9747-7B14-3DDB-32A561B7026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816" y="3482969"/>
            <a:ext cx="2664296" cy="1465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73"/>
    </mc:Choice>
    <mc:Fallback xmlns="">
      <p:transition spd="slow" advTm="71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  <p:extLst>
    <p:ext uri="{E180D4A7-C9FB-4DFB-919C-405C955672EB}">
      <p14:showEvtLst xmlns:p14="http://schemas.microsoft.com/office/powerpoint/2010/main">
        <p14:playEvt time="23207" objId="6"/>
        <p14:stopEvt time="30105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195486"/>
            <a:ext cx="777686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①　解像度が</a:t>
            </a:r>
            <a:r>
              <a:rPr lang="en-US" altLang="ja-JP" dirty="0"/>
              <a:t>720×480</a:t>
            </a:r>
            <a:r>
              <a:rPr lang="ja-JP" altLang="en-US" dirty="0"/>
              <a:t>の</a:t>
            </a:r>
            <a:r>
              <a:rPr lang="en-US" altLang="ja-JP" dirty="0"/>
              <a:t>24</a:t>
            </a:r>
            <a:r>
              <a:rPr lang="ja-JP" altLang="en-US" dirty="0"/>
              <a:t>ビットフルカラー画像のデータ量、</a:t>
            </a:r>
            <a:endParaRPr lang="en-US" altLang="ja-JP" dirty="0"/>
          </a:p>
          <a:p>
            <a:r>
              <a:rPr lang="ja-JP" altLang="en-US" dirty="0"/>
              <a:t>②　この画像を</a:t>
            </a:r>
            <a:r>
              <a:rPr lang="en-US" altLang="ja-JP" dirty="0"/>
              <a:t>1</a:t>
            </a:r>
            <a:r>
              <a:rPr lang="ja-JP" altLang="en-US" dirty="0"/>
              <a:t>フレームとして</a:t>
            </a:r>
            <a:r>
              <a:rPr lang="en-US" altLang="ja-JP" dirty="0"/>
              <a:t>30fps</a:t>
            </a:r>
            <a:r>
              <a:rPr lang="ja-JP" altLang="en-US" dirty="0"/>
              <a:t>で</a:t>
            </a:r>
            <a:r>
              <a:rPr lang="en-US" altLang="ja-JP" dirty="0"/>
              <a:t>3</a:t>
            </a:r>
            <a:r>
              <a:rPr lang="ja-JP" altLang="en-US" dirty="0"/>
              <a:t>分間の 動画を作成するときのデータ量を計算する。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①　</a:t>
            </a:r>
            <a:r>
              <a:rPr lang="en-US" altLang="ja-JP" sz="2000" dirty="0"/>
              <a:t>1</a:t>
            </a:r>
            <a:r>
              <a:rPr lang="ja-JP" altLang="en-US" sz="2000" dirty="0"/>
              <a:t>画素あたりの情報量　　　　　　　　　　　　　　　　</a:t>
            </a:r>
            <a:r>
              <a:rPr lang="en-US" altLang="ja-JP" sz="2000" dirty="0"/>
              <a:t>3 </a:t>
            </a:r>
            <a:r>
              <a:rPr lang="ja-JP" altLang="en-US" sz="2000" dirty="0"/>
              <a:t>　</a:t>
            </a:r>
            <a:r>
              <a:rPr lang="en-US" altLang="ja-JP" sz="2000" dirty="0"/>
              <a:t>B</a:t>
            </a:r>
          </a:p>
          <a:p>
            <a:r>
              <a:rPr lang="ja-JP" altLang="en-US" sz="2000" dirty="0"/>
              <a:t>　 　</a:t>
            </a:r>
            <a:r>
              <a:rPr lang="en-US" altLang="ja-JP" sz="2000" dirty="0"/>
              <a:t>720×480</a:t>
            </a:r>
            <a:r>
              <a:rPr lang="ja-JP" altLang="en-US" sz="2000" dirty="0"/>
              <a:t>の画素数　　</a:t>
            </a:r>
            <a:r>
              <a:rPr lang="en-US" altLang="ja-JP" sz="2000" dirty="0"/>
              <a:t> </a:t>
            </a:r>
            <a:r>
              <a:rPr lang="ja-JP" altLang="en-US" sz="2000" dirty="0"/>
              <a:t>　　　　　　　　　　</a:t>
            </a:r>
            <a:r>
              <a:rPr lang="en-US" altLang="ja-JP" sz="2000" dirty="0"/>
              <a:t>720×480 </a:t>
            </a:r>
            <a:r>
              <a:rPr lang="ja-JP" altLang="en-US" sz="2000" dirty="0"/>
              <a:t>　画素</a:t>
            </a:r>
            <a:endParaRPr lang="en-US" altLang="ja-JP" sz="2000" dirty="0"/>
          </a:p>
          <a:p>
            <a:r>
              <a:rPr lang="ja-JP" altLang="en-US" sz="2000" dirty="0"/>
              <a:t>　　</a:t>
            </a:r>
            <a:r>
              <a:rPr lang="en-US" altLang="ja-JP" sz="2000" dirty="0"/>
              <a:t> 1</a:t>
            </a:r>
            <a:r>
              <a:rPr lang="ja-JP" altLang="en-US" sz="2000" dirty="0"/>
              <a:t>フレームの情報量　　　　　　　　　　 </a:t>
            </a:r>
            <a:r>
              <a:rPr lang="en-US" altLang="ja-JP" sz="2000" u="sng" dirty="0"/>
              <a:t>3×720×480</a:t>
            </a:r>
            <a:r>
              <a:rPr lang="ja-JP" altLang="en-US" sz="2000" u="sng" dirty="0"/>
              <a:t>　 </a:t>
            </a:r>
            <a:r>
              <a:rPr lang="en-US" altLang="ja-JP" sz="2000" u="sng" dirty="0"/>
              <a:t>B</a:t>
            </a:r>
          </a:p>
          <a:p>
            <a:r>
              <a:rPr lang="ja-JP" altLang="en-US" sz="2000" dirty="0"/>
              <a:t>②　</a:t>
            </a:r>
            <a:r>
              <a:rPr lang="en-US" altLang="ja-JP" sz="2000" dirty="0"/>
              <a:t>1</a:t>
            </a:r>
            <a:r>
              <a:rPr lang="ja-JP" altLang="en-US" sz="2000" dirty="0"/>
              <a:t>秒</a:t>
            </a:r>
            <a:r>
              <a:rPr lang="en-US" altLang="ja-JP" sz="2000" dirty="0"/>
              <a:t>30frame</a:t>
            </a:r>
            <a:r>
              <a:rPr lang="ja-JP" altLang="en-US" sz="2000" dirty="0"/>
              <a:t>の情報量　　　　　　</a:t>
            </a:r>
            <a:r>
              <a:rPr lang="en-US" altLang="ja-JP" sz="2000" dirty="0"/>
              <a:t>30×3×720×480</a:t>
            </a:r>
            <a:r>
              <a:rPr lang="ja-JP" altLang="en-US" sz="2000" dirty="0"/>
              <a:t>　 </a:t>
            </a:r>
            <a:r>
              <a:rPr lang="en-US" altLang="ja-JP" sz="2000" dirty="0"/>
              <a:t>B</a:t>
            </a:r>
          </a:p>
          <a:p>
            <a:r>
              <a:rPr lang="ja-JP" altLang="en-US" sz="2000" dirty="0"/>
              <a:t>　　 </a:t>
            </a:r>
            <a:r>
              <a:rPr lang="en-US" altLang="ja-JP" sz="2000" dirty="0"/>
              <a:t>180</a:t>
            </a:r>
            <a:r>
              <a:rPr lang="ja-JP" altLang="en-US" sz="2000" dirty="0"/>
              <a:t>秒分の情報量　　　　</a:t>
            </a:r>
            <a:r>
              <a:rPr lang="en-US" altLang="ja-JP" sz="2000" dirty="0"/>
              <a:t>180 ×30×3×720×480</a:t>
            </a:r>
            <a:r>
              <a:rPr lang="ja-JP" altLang="en-US" sz="2000" dirty="0"/>
              <a:t>　 </a:t>
            </a:r>
            <a:r>
              <a:rPr lang="en-US" altLang="ja-JP" sz="2000" dirty="0"/>
              <a:t>B</a:t>
            </a:r>
          </a:p>
          <a:p>
            <a:r>
              <a:rPr lang="ja-JP" altLang="en-US" sz="2000" dirty="0"/>
              <a:t>　　 </a:t>
            </a:r>
            <a:r>
              <a:rPr lang="en-US" altLang="ja-JP" sz="2000" dirty="0"/>
              <a:t>1,024</a:t>
            </a:r>
            <a:r>
              <a:rPr lang="ja-JP" altLang="en-US" sz="2000" dirty="0"/>
              <a:t>で割って　　</a:t>
            </a:r>
            <a:r>
              <a:rPr lang="en-US" altLang="ja-JP" sz="2000" dirty="0"/>
              <a:t> 180 ×30×3×720×480</a:t>
            </a:r>
            <a:r>
              <a:rPr lang="ja-JP" altLang="en-US" sz="2000" dirty="0"/>
              <a:t> </a:t>
            </a:r>
            <a:r>
              <a:rPr lang="en-US" altLang="ja-JP" sz="2000" dirty="0"/>
              <a:t>/</a:t>
            </a:r>
            <a:r>
              <a:rPr lang="ja-JP" altLang="en-US" sz="2000" dirty="0"/>
              <a:t> </a:t>
            </a:r>
            <a:r>
              <a:rPr lang="en-US" altLang="ja-JP" sz="2000" dirty="0"/>
              <a:t>1,024</a:t>
            </a:r>
            <a:r>
              <a:rPr lang="ja-JP" altLang="en-US" sz="2000" dirty="0"/>
              <a:t>  </a:t>
            </a:r>
            <a:r>
              <a:rPr lang="en-US" altLang="ja-JP" sz="2000" dirty="0"/>
              <a:t>KB</a:t>
            </a:r>
          </a:p>
          <a:p>
            <a:r>
              <a:rPr lang="ja-JP" altLang="en-US" sz="2000" dirty="0"/>
              <a:t>　　 </a:t>
            </a:r>
            <a:r>
              <a:rPr lang="en-US" altLang="ja-JP" sz="2000" dirty="0"/>
              <a:t>1,024</a:t>
            </a:r>
            <a:r>
              <a:rPr lang="ja-JP" altLang="en-US" sz="2000" dirty="0"/>
              <a:t>で割って　　</a:t>
            </a:r>
            <a:r>
              <a:rPr lang="en-US" altLang="ja-JP" sz="2000" dirty="0"/>
              <a:t> 180 ×30×3×720×480</a:t>
            </a:r>
            <a:r>
              <a:rPr lang="ja-JP" altLang="en-US" sz="2000" dirty="0"/>
              <a:t> </a:t>
            </a:r>
            <a:r>
              <a:rPr lang="en-US" altLang="ja-JP" sz="2000" dirty="0"/>
              <a:t>/</a:t>
            </a:r>
            <a:r>
              <a:rPr lang="ja-JP" altLang="en-US" sz="2000" dirty="0"/>
              <a:t> </a:t>
            </a:r>
            <a:r>
              <a:rPr lang="en-US" altLang="ja-JP" sz="2000" dirty="0"/>
              <a:t>1,024</a:t>
            </a:r>
            <a:r>
              <a:rPr lang="en-US" altLang="ja-JP" sz="2000" baseline="30000" dirty="0"/>
              <a:t>2</a:t>
            </a:r>
            <a:r>
              <a:rPr lang="ja-JP" altLang="en-US" sz="2000" baseline="30000" dirty="0"/>
              <a:t> </a:t>
            </a:r>
            <a:r>
              <a:rPr lang="en-US" altLang="ja-JP" sz="2000" dirty="0"/>
              <a:t>MB</a:t>
            </a:r>
          </a:p>
          <a:p>
            <a:r>
              <a:rPr lang="ja-JP" altLang="en-US" sz="2000" dirty="0"/>
              <a:t>　　 </a:t>
            </a:r>
            <a:r>
              <a:rPr lang="en-US" altLang="ja-JP" sz="2000" dirty="0"/>
              <a:t>1,024</a:t>
            </a:r>
            <a:r>
              <a:rPr lang="ja-JP" altLang="en-US" sz="2000" dirty="0"/>
              <a:t>で割って　　</a:t>
            </a:r>
            <a:r>
              <a:rPr lang="en-US" altLang="ja-JP" sz="2000" dirty="0"/>
              <a:t> 180 ×30×3×720×480</a:t>
            </a:r>
            <a:r>
              <a:rPr lang="ja-JP" altLang="en-US" sz="2000" dirty="0"/>
              <a:t> </a:t>
            </a:r>
            <a:r>
              <a:rPr lang="en-US" altLang="ja-JP" sz="2000" dirty="0"/>
              <a:t>/</a:t>
            </a:r>
            <a:r>
              <a:rPr lang="ja-JP" altLang="en-US" sz="2000" dirty="0"/>
              <a:t> </a:t>
            </a:r>
            <a:r>
              <a:rPr lang="en-US" altLang="ja-JP" sz="2000" dirty="0"/>
              <a:t>1,024</a:t>
            </a:r>
            <a:r>
              <a:rPr lang="en-US" altLang="ja-JP" sz="2000" baseline="30000" dirty="0"/>
              <a:t>3</a:t>
            </a:r>
            <a:r>
              <a:rPr lang="ja-JP" altLang="en-US" sz="2000" dirty="0"/>
              <a:t> </a:t>
            </a:r>
            <a:r>
              <a:rPr lang="en-US" altLang="ja-JP" sz="2000" dirty="0"/>
              <a:t>GB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　　　</a:t>
            </a:r>
            <a:endParaRPr lang="en-US" altLang="ja-JP" dirty="0"/>
          </a:p>
          <a:p>
            <a:r>
              <a:rPr lang="ja-JP" altLang="en-US" dirty="0"/>
              <a:t>　　</a:t>
            </a:r>
            <a:endParaRPr lang="en-US" altLang="ja-JP" dirty="0"/>
          </a:p>
          <a:p>
            <a:r>
              <a:rPr lang="ja-JP" altLang="en-US" dirty="0"/>
              <a:t>　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64288" y="15636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345,600‬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b="1" dirty="0"/>
              <a:t>画素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20272" y="192367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1,036,800‬</a:t>
            </a:r>
            <a:r>
              <a:rPr lang="ja-JP" altLang="en-US" b="1" u="sng" dirty="0">
                <a:solidFill>
                  <a:srgbClr val="FF0000"/>
                </a:solidFill>
              </a:rPr>
              <a:t>　</a:t>
            </a:r>
            <a:r>
              <a:rPr lang="en-US" altLang="ja-JP" b="1" u="sng" dirty="0"/>
              <a:t>B</a:t>
            </a:r>
            <a:endParaRPr kumimoji="1" lang="ja-JP" altLang="en-US" b="1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14356" y="22117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31,104,000‬‬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/>
              <a:t>B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33944" y="249974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5,598,720,000‬‬‬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/>
              <a:t>B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0272" y="27877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5,467,500‬‬‬‬</a:t>
            </a:r>
            <a:r>
              <a:rPr lang="ja-JP" altLang="en-US" b="1" u="sng" dirty="0">
                <a:solidFill>
                  <a:srgbClr val="FF0000"/>
                </a:solidFill>
              </a:rPr>
              <a:t>　</a:t>
            </a:r>
            <a:r>
              <a:rPr lang="en-US" altLang="ja-JP" b="1" u="sng" dirty="0"/>
              <a:t>KB</a:t>
            </a:r>
            <a:endParaRPr kumimoji="1" lang="ja-JP" altLang="en-US" b="1" u="sng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25268" y="30758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5,339‬‬‬‬</a:t>
            </a:r>
            <a:r>
              <a:rPr lang="ja-JP" altLang="en-US" b="1" u="sng" dirty="0">
                <a:solidFill>
                  <a:srgbClr val="FF0000"/>
                </a:solidFill>
              </a:rPr>
              <a:t>　</a:t>
            </a:r>
            <a:r>
              <a:rPr lang="en-US" altLang="ja-JP" b="1" u="sng" dirty="0"/>
              <a:t>MB</a:t>
            </a:r>
            <a:endParaRPr kumimoji="1" lang="ja-JP" altLang="en-US" b="1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68344" y="33638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5.2‬‬‬‬</a:t>
            </a:r>
            <a:r>
              <a:rPr lang="ja-JP" altLang="en-US" b="1" u="sng" dirty="0">
                <a:solidFill>
                  <a:srgbClr val="FF0000"/>
                </a:solidFill>
              </a:rPr>
              <a:t>　</a:t>
            </a:r>
            <a:r>
              <a:rPr lang="en-US" altLang="ja-JP" b="1" u="sng" dirty="0"/>
              <a:t>GB</a:t>
            </a:r>
            <a:endParaRPr kumimoji="1" lang="ja-JP" altLang="en-US" b="1" u="sng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79"/>
    </mc:Choice>
    <mc:Fallback xmlns="">
      <p:transition spd="slow" advTm="129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5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14.4|2.7|5.7|8.8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10.2|10.7|15.4|10.5|7|6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237</Words>
  <Application>Microsoft Office PowerPoint</Application>
  <PresentationFormat>画面に合わせる (16:9)</PresentationFormat>
  <Paragraphs>40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ＭＳ ゴシック</vt:lpstr>
      <vt:lpstr>Arial</vt:lpstr>
      <vt:lpstr>Calibri</vt:lpstr>
      <vt:lpstr>Office テーマ</vt:lpstr>
      <vt:lpstr>1-13　　 動画の原理             GIFアニメーション作成実験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 n</dc:creator>
  <cp:lastModifiedBy>s n</cp:lastModifiedBy>
  <cp:revision>35</cp:revision>
  <cp:lastPrinted>2023-03-07T05:19:56Z</cp:lastPrinted>
  <dcterms:created xsi:type="dcterms:W3CDTF">2020-05-25T03:50:23Z</dcterms:created>
  <dcterms:modified xsi:type="dcterms:W3CDTF">2023-11-18T14:35:31Z</dcterms:modified>
</cp:coreProperties>
</file>