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62" r:id="rId5"/>
    <p:sldId id="263" r:id="rId6"/>
    <p:sldId id="264" r:id="rId7"/>
    <p:sldId id="268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0000"/>
    <a:srgbClr val="660066"/>
    <a:srgbClr val="31014B"/>
    <a:srgbClr val="221A00"/>
    <a:srgbClr val="160A02"/>
    <a:srgbClr val="131E0C"/>
    <a:srgbClr val="3A2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A0EF77-E037-F4D2-3CDC-26D0599E4B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52E687D8-718C-3090-0319-6D67939488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24B217-D61F-6CE4-2DCB-F8E567A15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3304-191D-498C-80C9-01EC02BA51DF}" type="datetimeFigureOut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5EED0ED-7420-D4DE-41B3-D415E6F3F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FCF0500-ED39-CFF0-80A7-528751E70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9CE8-C8AA-4136-9BD0-B6790EE972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055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3009B4-89E0-2E31-606C-DD536F5F5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9321253-C357-DA3B-FB35-0528A91417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50DCEB4-119B-E51C-A8B0-5ABF0CFE6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3304-191D-498C-80C9-01EC02BA51DF}" type="datetimeFigureOut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588026-FA77-EABE-ADAA-C82CC8542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539CA09-15AB-2B4B-00B2-D77970B15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9CE8-C8AA-4136-9BD0-B6790EE972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123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D9A4807-6E61-F8D3-36E5-C51892914C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D930CF7-BE31-ABF8-F887-1766D690F1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421FE07-8783-7B55-77D0-62BB2A937B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3304-191D-498C-80C9-01EC02BA51DF}" type="datetimeFigureOut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CBF434-05F9-21F7-BC1B-081E7A8D3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BA32418-F7FA-B253-5E62-FEAF6C016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9CE8-C8AA-4136-9BD0-B6790EE972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180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522F37-87EB-6E0A-DC78-219D6BDCC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A7F1C3-B41D-96DC-A04C-611CBAD5F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EFC795-6D09-3517-01F9-0C7EB70E7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3304-191D-498C-80C9-01EC02BA51DF}" type="datetimeFigureOut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4BD67DA-4EC1-573F-1293-4A55663BA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717DAA7-199F-F9A7-31AB-C5F72BB0A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9CE8-C8AA-4136-9BD0-B6790EE972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314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8EA89F-FDE5-DD5C-1CA0-E7696DC04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B01898E-677D-E245-DBB8-866F4566FB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848C4B-EACD-41E6-5322-0B6490AA34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3304-191D-498C-80C9-01EC02BA51DF}" type="datetimeFigureOut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18064D8-1B5F-1779-D48D-6ADEA2309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4C928E-4862-D7C5-990B-F5F8514A9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9CE8-C8AA-4136-9BD0-B6790EE972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889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726604-69BC-EDCE-6996-DDA3E4F06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F596E9-AF37-BACA-AC47-CA719C1FC0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C21691C-D9A8-30C1-20B8-F687F5B776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36AB72E-3995-0F2C-7F45-F073CCE68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3304-191D-498C-80C9-01EC02BA51DF}" type="datetimeFigureOut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FDE7648-4846-E52C-C587-76CEF2347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A16AD26-3A1C-DC1E-C457-A35BA1FB1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9CE8-C8AA-4136-9BD0-B6790EE972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14045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A8FFD6-AA97-80FF-A994-D354B80E3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AFA822A-BA60-9987-0595-93A84353EB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0503CFF-EEAE-15CE-C2A5-B91C19D1A1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D794F29-DA88-43CA-0E1C-63BEB75C1B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5D1E56A4-0013-F398-DBB5-F722F99A14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6AF2F4E-39B5-2546-8F73-3649CF9A0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3304-191D-498C-80C9-01EC02BA51DF}" type="datetimeFigureOut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9BA3AEC-E653-C2B2-6FB1-2B7435141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8035C647-7ED5-D13F-9D4B-7A6496AE3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9CE8-C8AA-4136-9BD0-B6790EE972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590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F286830-20C9-1710-3469-94F2819ACF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E8545EF-C19B-01FC-3868-8F4591AA8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3304-191D-498C-80C9-01EC02BA51DF}" type="datetimeFigureOut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A4BD749-77D2-AB32-8338-AD21FE33A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E5B63B4-C65E-27AA-C082-3ABF4BD58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9CE8-C8AA-4136-9BD0-B6790EE972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05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633B89A-EB75-5CFD-9A6B-F18FBB72C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3304-191D-498C-80C9-01EC02BA51DF}" type="datetimeFigureOut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80D5873-48BA-514D-D8EC-07E279336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2109585-82CB-27E4-592D-FAAF8B01F0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9CE8-C8AA-4136-9BD0-B6790EE972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308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30DB7D-0F02-1BF5-0669-B5B016D4D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D37D00C-4063-8A4D-7BB7-EE489AE54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0FBA3FF-C801-0E69-0473-CAFB354900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61EB6D2-64FA-3C49-EFCA-AC9B82F76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3304-191D-498C-80C9-01EC02BA51DF}" type="datetimeFigureOut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F3E3FB-79AB-67C2-670F-C35C23522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6520237-A132-CB2A-F87A-752381C81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9CE8-C8AA-4136-9BD0-B6790EE972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9902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178A38-27CD-8698-F8A1-836D677BA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996DD155-5937-EAC9-030C-5AA2B062B5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3315EDB-1E56-D1C3-04A7-72344707C4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ADDFD8E-F205-0B45-57D8-02B6AF5C5E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C3304-191D-498C-80C9-01EC02BA51DF}" type="datetimeFigureOut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2971D04-384C-F84B-9B80-340D0863B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372D817-87F2-A5F0-1EE4-EE9911CD5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09CE8-C8AA-4136-9BD0-B6790EE972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9757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34A6D6C2-BBB5-A2A1-A530-0885A8EAB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4C97F30-A7C9-1412-9852-928AFD2470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16124CE-728C-0572-109B-0F7E393BF0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C3304-191D-498C-80C9-01EC02BA51DF}" type="datetimeFigureOut">
              <a:rPr kumimoji="1" lang="ja-JP" altLang="en-US" smtClean="0"/>
              <a:t>2022/10/6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4C5FD40-9C97-D0E1-8EB6-66EA6892E6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63E739-2477-A6D2-9DEF-7F6662BFF8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09CE8-C8AA-4136-9BD0-B6790EE972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92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15122C-6005-C164-AE16-7B4A314ADD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通信の暗号化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F71DD1E-14B1-2CB5-9C6E-50922ED9800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セキュリティガバナンス</a:t>
            </a:r>
          </a:p>
        </p:txBody>
      </p:sp>
    </p:spTree>
    <p:extLst>
      <p:ext uri="{BB962C8B-B14F-4D97-AF65-F5344CB8AC3E}">
        <p14:creationId xmlns:p14="http://schemas.microsoft.com/office/powerpoint/2010/main" val="1045287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9">
            <a:extLst>
              <a:ext uri="{FF2B5EF4-FFF2-40B4-BE49-F238E27FC236}">
                <a16:creationId xmlns:a16="http://schemas.microsoft.com/office/drawing/2014/main" id="{56A5261A-FEDE-33EE-4C80-0DAF97733C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964" y="341376"/>
            <a:ext cx="11244072" cy="6175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649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四角形: 角を丸くする 10">
            <a:extLst>
              <a:ext uri="{FF2B5EF4-FFF2-40B4-BE49-F238E27FC236}">
                <a16:creationId xmlns:a16="http://schemas.microsoft.com/office/drawing/2014/main" id="{64D6C68E-CBA4-14F1-65B8-DBA2DD69A56C}"/>
              </a:ext>
            </a:extLst>
          </p:cNvPr>
          <p:cNvSpPr/>
          <p:nvPr/>
        </p:nvSpPr>
        <p:spPr>
          <a:xfrm>
            <a:off x="5019676" y="1352550"/>
            <a:ext cx="2085974" cy="4143375"/>
          </a:xfrm>
          <a:prstGeom prst="round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通信上の</a:t>
            </a:r>
            <a:endParaRPr kumimoji="1"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留意点</a:t>
            </a:r>
            <a:endParaRPr kumimoji="1"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kumimoji="1"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dirty="0"/>
          </a:p>
          <a:p>
            <a:pPr algn="ctr"/>
            <a:endParaRPr kumimoji="1" lang="en-US" altLang="ja-JP" dirty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/>
          </a:p>
          <a:p>
            <a:pPr algn="ctr"/>
            <a:endParaRPr lang="en-US" altLang="ja-JP" dirty="0"/>
          </a:p>
          <a:p>
            <a:pPr algn="ctr"/>
            <a:endParaRPr kumimoji="1" lang="en-US" altLang="ja-JP" dirty="0"/>
          </a:p>
          <a:p>
            <a:pPr algn="ctr"/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92B2FE4-8AA7-9D6C-E964-AC944C6CE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5325" y="374651"/>
            <a:ext cx="10515600" cy="993158"/>
          </a:xfrm>
        </p:spPr>
        <p:txBody>
          <a:bodyPr>
            <a:normAutofit/>
          </a:bodyPr>
          <a:lstStyle/>
          <a:p>
            <a:r>
              <a:rPr lang="ja-JP" altLang="en-US" sz="3600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共通鍵</a:t>
            </a:r>
            <a:endParaRPr kumimoji="1" lang="ja-JP" altLang="en-US" sz="3600" dirty="0">
              <a:solidFill>
                <a:schemeClr val="bg1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EEDFA09-60D7-BE4D-5B0B-E595103D807E}"/>
              </a:ext>
            </a:extLst>
          </p:cNvPr>
          <p:cNvSpPr/>
          <p:nvPr/>
        </p:nvSpPr>
        <p:spPr>
          <a:xfrm>
            <a:off x="767641" y="1438183"/>
            <a:ext cx="4032959" cy="4119238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データ送信者</a:t>
            </a:r>
            <a:endParaRPr kumimoji="1"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暗号化</a:t>
            </a:r>
            <a:endParaRPr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例　シーザー暗合　</a:t>
            </a:r>
            <a:r>
              <a:rPr kumimoji="1" lang="ja-JP" altLang="en-US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＋</a:t>
            </a:r>
            <a:r>
              <a:rPr kumimoji="1" lang="en-US" altLang="ja-JP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</a:p>
          <a:p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平　文　</a:t>
            </a:r>
            <a:r>
              <a:rPr lang="en-US" altLang="ja-JP" sz="280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endParaRPr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↓</a:t>
            </a:r>
            <a:endParaRPr kumimoji="1"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暗号文　</a:t>
            </a:r>
            <a:endParaRPr kumimoji="1"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pPr algn="ctr"/>
            <a:endParaRPr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共通鍵　</a:t>
            </a:r>
            <a:r>
              <a:rPr kumimoji="1" lang="en-US" altLang="ja-JP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endParaRPr kumimoji="1" lang="ja-JP" altLang="en-US" b="1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4CDE8F8C-F967-09FD-6D6D-FBC3D1E8894B}"/>
              </a:ext>
            </a:extLst>
          </p:cNvPr>
          <p:cNvSpPr/>
          <p:nvPr/>
        </p:nvSpPr>
        <p:spPr>
          <a:xfrm>
            <a:off x="7361161" y="1414971"/>
            <a:ext cx="3973590" cy="4119238"/>
          </a:xfrm>
          <a:prstGeom prst="rect">
            <a:avLst/>
          </a:prstGeom>
          <a:solidFill>
            <a:srgbClr val="58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データ受信者</a:t>
            </a:r>
            <a:endParaRPr kumimoji="1" lang="en-US" altLang="ja-JP" sz="2800" i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復号化</a:t>
            </a:r>
            <a:endParaRPr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例　シーザー暗合　ー</a:t>
            </a:r>
            <a:r>
              <a:rPr kumimoji="1"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</a:p>
          <a:p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暗号文　</a:t>
            </a:r>
            <a:endParaRPr kumimoji="1"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 ↓</a:t>
            </a:r>
            <a:endParaRPr kumimoji="1"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平　文　</a:t>
            </a:r>
            <a:r>
              <a:rPr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kumimoji="1"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共通鍵　</a:t>
            </a:r>
            <a:r>
              <a:rPr kumimoji="1" lang="en-US" altLang="ja-JP" sz="2800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endParaRPr kumimoji="1" lang="ja-JP" altLang="en-US" sz="2800" b="1" dirty="0"/>
          </a:p>
        </p:txBody>
      </p:sp>
      <p:cxnSp>
        <p:nvCxnSpPr>
          <p:cNvPr id="6" name="コネクタ: カギ線 5">
            <a:extLst>
              <a:ext uri="{FF2B5EF4-FFF2-40B4-BE49-F238E27FC236}">
                <a16:creationId xmlns:a16="http://schemas.microsoft.com/office/drawing/2014/main" id="{78B44D95-A8C9-6CEC-97CF-3AA31E687274}"/>
              </a:ext>
            </a:extLst>
          </p:cNvPr>
          <p:cNvCxnSpPr>
            <a:cxnSpLocks/>
          </p:cNvCxnSpPr>
          <p:nvPr/>
        </p:nvCxnSpPr>
        <p:spPr>
          <a:xfrm flipV="1">
            <a:off x="3609975" y="3295650"/>
            <a:ext cx="4276725" cy="914400"/>
          </a:xfrm>
          <a:prstGeom prst="bentConnector3">
            <a:avLst/>
          </a:prstGeom>
          <a:ln w="76200">
            <a:solidFill>
              <a:srgbClr val="FFFF00"/>
            </a:solidFill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AF9B1845-1109-55CA-88B7-881B4E9BFB28}"/>
              </a:ext>
            </a:extLst>
          </p:cNvPr>
          <p:cNvCxnSpPr/>
          <p:nvPr/>
        </p:nvCxnSpPr>
        <p:spPr>
          <a:xfrm>
            <a:off x="3590925" y="4953000"/>
            <a:ext cx="4267200" cy="0"/>
          </a:xfrm>
          <a:prstGeom prst="straightConnector1">
            <a:avLst/>
          </a:prstGeom>
          <a:ln w="762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527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441F1EE-4210-BA34-39DA-50930D70D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92458"/>
            <a:ext cx="10515600" cy="621437"/>
          </a:xfrm>
        </p:spPr>
        <p:txBody>
          <a:bodyPr>
            <a:normAutofit fontScale="90000"/>
          </a:bodyPr>
          <a:lstStyle/>
          <a:p>
            <a:r>
              <a:rPr kumimoji="1" lang="en-US" altLang="ja-JP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RSA Security </a:t>
            </a:r>
            <a:r>
              <a:rPr kumimoji="1"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</a:t>
            </a:r>
            <a:r>
              <a:rPr kumimoji="1" lang="ja-JP" altLang="en-US" sz="40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受信者</a:t>
            </a:r>
            <a:r>
              <a:rPr kumimoji="1" lang="ja-JP" altLang="en-US" sz="40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が公開鍵と秘密鍵準備</a:t>
            </a:r>
            <a:br>
              <a:rPr kumimoji="1" lang="ja-JP" altLang="en-US" sz="31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endParaRPr kumimoji="1" lang="ja-JP" altLang="en-US" sz="31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034F9A89-F10A-CC0A-809F-003F8C8732B8}"/>
              </a:ext>
            </a:extLst>
          </p:cNvPr>
          <p:cNvSpPr txBox="1"/>
          <p:nvPr/>
        </p:nvSpPr>
        <p:spPr>
          <a:xfrm>
            <a:off x="568171" y="1358283"/>
            <a:ext cx="11443317" cy="2300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１．２つの素数 </a:t>
            </a:r>
            <a:r>
              <a:rPr kumimoji="1"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</a:t>
            </a:r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kumimoji="1"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q</a:t>
            </a:r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を設定</a:t>
            </a:r>
            <a:r>
              <a:rPr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</a:p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公開鍵 </a:t>
            </a:r>
            <a:r>
              <a:rPr kumimoji="1"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n</a:t>
            </a:r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＝</a:t>
            </a:r>
            <a:r>
              <a:rPr kumimoji="1" lang="en-US" altLang="ja-JP" sz="2800" dirty="0" err="1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pq</a:t>
            </a:r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と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し、送信者に渡す</a:t>
            </a:r>
            <a:endParaRPr kumimoji="1"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３．</a:t>
            </a:r>
            <a:r>
              <a:rPr kumimoji="1"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(p-1)(q-1)</a:t>
            </a:r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</a:t>
            </a:r>
            <a:r>
              <a:rPr kumimoji="1" lang="ja-JP" altLang="en-US" sz="2800" dirty="0">
                <a:solidFill>
                  <a:srgbClr val="660066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互いに素な</a:t>
            </a:r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自然数 </a:t>
            </a:r>
            <a:r>
              <a:rPr kumimoji="1"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e</a:t>
            </a:r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公開鍵</a:t>
            </a:r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設定し、送信者に渡す</a:t>
            </a:r>
            <a:endParaRPr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</a:p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４．</a:t>
            </a:r>
            <a:r>
              <a:rPr kumimoji="1"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ed/(p-1)(q-1)</a:t>
            </a:r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の剰余が </a:t>
            </a:r>
            <a:r>
              <a:rPr kumimoji="1"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 </a:t>
            </a:r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となる自然数 </a:t>
            </a:r>
            <a:r>
              <a:rPr kumimoji="1"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d</a:t>
            </a:r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秘密鍵</a:t>
            </a:r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を任意</a:t>
            </a:r>
            <a:r>
              <a:rPr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設定</a:t>
            </a:r>
            <a:endParaRPr kumimoji="1" lang="ja-JP" altLang="en-US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4F14015-C12A-E701-40E8-926E7255FB2A}"/>
              </a:ext>
            </a:extLst>
          </p:cNvPr>
          <p:cNvSpPr txBox="1"/>
          <p:nvPr/>
        </p:nvSpPr>
        <p:spPr>
          <a:xfrm>
            <a:off x="514905" y="4012707"/>
            <a:ext cx="11336784" cy="2300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</a:t>
            </a:r>
            <a:r>
              <a:rPr kumimoji="1" lang="en-US" altLang="ja-JP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＝</a:t>
            </a:r>
            <a:r>
              <a:rPr kumimoji="1" lang="en-US" altLang="ja-JP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7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kumimoji="1" lang="en-US" altLang="ja-JP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q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＝</a:t>
            </a:r>
            <a:r>
              <a:rPr kumimoji="1" lang="en-US" altLang="ja-JP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とする</a:t>
            </a:r>
            <a:endParaRPr kumimoji="1" lang="en-US" altLang="ja-JP" sz="28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5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ja-JP" altLang="en-US" sz="105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２．公開鍵 </a:t>
            </a:r>
            <a:r>
              <a:rPr kumimoji="1" lang="en-US" altLang="ja-JP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n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＝　　</a:t>
            </a:r>
            <a:r>
              <a:rPr kumimoji="1" lang="en-US" altLang="ja-JP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＝</a:t>
            </a:r>
            <a:endParaRPr kumimoji="1" lang="en-US" altLang="ja-JP" sz="28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5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en-US" altLang="ja-JP" sz="105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３．</a:t>
            </a:r>
            <a:r>
              <a:rPr kumimoji="1" lang="en-US" altLang="ja-JP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(p-1)(q-1)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＝　　</a:t>
            </a:r>
            <a:r>
              <a:rPr kumimoji="1" lang="en-US" altLang="ja-JP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×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＝　　　➡　公開鍵 </a:t>
            </a:r>
            <a:r>
              <a:rPr kumimoji="1" lang="en-US" altLang="ja-JP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e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＝　　とする</a:t>
            </a:r>
            <a:endParaRPr kumimoji="1" lang="en-US" altLang="ja-JP" sz="28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105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endParaRPr kumimoji="1" lang="ja-JP" altLang="en-US" sz="105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４．秘密鍵 </a:t>
            </a:r>
            <a:r>
              <a:rPr kumimoji="1" lang="en-US" altLang="ja-JP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d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＝</a:t>
            </a:r>
            <a:r>
              <a:rPr kumimoji="1" lang="en-US" altLang="ja-JP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5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とすると、</a:t>
            </a:r>
            <a:r>
              <a:rPr kumimoji="1" lang="en-US" altLang="ja-JP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ed÷(p-1)(q-1)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＝</a:t>
            </a:r>
          </a:p>
        </p:txBody>
      </p:sp>
      <p:sp>
        <p:nvSpPr>
          <p:cNvPr id="5" name="吹き出し: 折線 4">
            <a:extLst>
              <a:ext uri="{FF2B5EF4-FFF2-40B4-BE49-F238E27FC236}">
                <a16:creationId xmlns:a16="http://schemas.microsoft.com/office/drawing/2014/main" id="{D8D23BAD-92DC-090B-8C06-95C15ED96E52}"/>
              </a:ext>
            </a:extLst>
          </p:cNvPr>
          <p:cNvSpPr/>
          <p:nvPr/>
        </p:nvSpPr>
        <p:spPr>
          <a:xfrm>
            <a:off x="9072979" y="1731146"/>
            <a:ext cx="1988597" cy="541538"/>
          </a:xfrm>
          <a:prstGeom prst="borderCallout2">
            <a:avLst>
              <a:gd name="adj1" fmla="val 48258"/>
              <a:gd name="adj2" fmla="val -744"/>
              <a:gd name="adj3" fmla="val 102356"/>
              <a:gd name="adj4" fmla="val -25596"/>
              <a:gd name="adj5" fmla="val 166598"/>
              <a:gd name="adj6" fmla="val -208721"/>
            </a:avLst>
          </a:prstGeom>
          <a:solidFill>
            <a:srgbClr val="31014B"/>
          </a:solidFill>
          <a:ln w="28575">
            <a:solidFill>
              <a:srgbClr val="66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最大公約数１</a:t>
            </a:r>
            <a:r>
              <a:rPr kumimoji="1" lang="en-US" altLang="ja-JP" sz="1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47463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>
            <a:extLst>
              <a:ext uri="{FF2B5EF4-FFF2-40B4-BE49-F238E27FC236}">
                <a16:creationId xmlns:a16="http://schemas.microsoft.com/office/drawing/2014/main" id="{3B89C0EA-470E-0617-82FF-B435B9328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769" y="630314"/>
            <a:ext cx="10515600" cy="621437"/>
          </a:xfrm>
        </p:spPr>
        <p:txBody>
          <a:bodyPr>
            <a:normAutofit/>
          </a:bodyPr>
          <a:lstStyle/>
          <a:p>
            <a:r>
              <a:rPr kumimoji="1" lang="en-US" altLang="ja-JP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RSA Security </a:t>
            </a:r>
            <a:r>
              <a:rPr kumimoji="1"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２．送信者がメッセージを暗号化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913F3D8A-A93F-5865-1528-DF28CBC7196E}"/>
              </a:ext>
            </a:extLst>
          </p:cNvPr>
          <p:cNvSpPr txBox="1"/>
          <p:nvPr/>
        </p:nvSpPr>
        <p:spPr>
          <a:xfrm>
            <a:off x="506027" y="1509204"/>
            <a:ext cx="11443317" cy="1115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１．送りたいメッセージを自然数 </a:t>
            </a:r>
            <a:r>
              <a:rPr kumimoji="1"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x</a:t>
            </a:r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とする。ただし </a:t>
            </a:r>
            <a:r>
              <a:rPr kumimoji="1"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x</a:t>
            </a:r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</a:t>
            </a:r>
            <a:r>
              <a:rPr kumimoji="1"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n</a:t>
            </a:r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とする</a:t>
            </a:r>
          </a:p>
          <a:p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endParaRPr kumimoji="1" lang="en-US" altLang="ja-JP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</a:t>
            </a:r>
            <a:r>
              <a:rPr kumimoji="1"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x</a:t>
            </a:r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を </a:t>
            </a:r>
            <a:r>
              <a:rPr kumimoji="1"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e</a:t>
            </a:r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乗し、これを </a:t>
            </a:r>
            <a:r>
              <a:rPr kumimoji="1"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n</a:t>
            </a:r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で割った余りを </a:t>
            </a:r>
            <a:r>
              <a:rPr kumimoji="1"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y(</a:t>
            </a:r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暗号化</a:t>
            </a:r>
            <a:r>
              <a:rPr kumimoji="1"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として送信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7ABF9BF-A970-096B-061E-78513D3AD269}"/>
              </a:ext>
            </a:extLst>
          </p:cNvPr>
          <p:cNvSpPr txBox="1"/>
          <p:nvPr/>
        </p:nvSpPr>
        <p:spPr>
          <a:xfrm>
            <a:off x="461638" y="3231472"/>
            <a:ext cx="11463661" cy="1977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</a:t>
            </a:r>
            <a:r>
              <a:rPr kumimoji="1" lang="en-US" altLang="ja-JP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x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＝</a:t>
            </a:r>
            <a:r>
              <a:rPr kumimoji="1" lang="en-US" altLang="ja-JP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とする。･･･ </a:t>
            </a:r>
            <a:r>
              <a:rPr kumimoji="1" lang="en-US" altLang="ja-JP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x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＜</a:t>
            </a:r>
            <a:r>
              <a:rPr kumimoji="1" lang="en-US" altLang="ja-JP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n (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＝</a:t>
            </a:r>
            <a:r>
              <a:rPr kumimoji="1" lang="en-US" altLang="ja-JP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35)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を満たす</a:t>
            </a:r>
            <a:endParaRPr kumimoji="1" lang="en-US" altLang="ja-JP" sz="28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</a:p>
          <a:p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</a:t>
            </a:r>
            <a:r>
              <a:rPr kumimoji="1" lang="en-US" altLang="ja-JP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x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＝</a:t>
            </a:r>
            <a:r>
              <a:rPr kumimoji="1" lang="en-US" altLang="ja-JP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12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を</a:t>
            </a:r>
            <a:r>
              <a:rPr kumimoji="1" lang="en-US" altLang="ja-JP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e=5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乗</a:t>
            </a:r>
            <a:r>
              <a:rPr kumimoji="1" lang="en-US" altLang="ja-JP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(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公開鍵</a:t>
            </a:r>
            <a:r>
              <a:rPr kumimoji="1" lang="en-US" altLang="ja-JP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し、</a:t>
            </a:r>
            <a:r>
              <a:rPr kumimoji="1" lang="en-US" altLang="ja-JP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n=35(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公開鍵</a:t>
            </a:r>
            <a:r>
              <a:rPr kumimoji="1" lang="en-US" altLang="ja-JP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)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で割ると余り </a:t>
            </a:r>
            <a:r>
              <a:rPr kumimoji="1" lang="en-US" altLang="ja-JP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y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＝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r>
              <a:rPr kumimoji="1" lang="ja-JP" altLang="en-US" sz="2800" b="1" dirty="0">
                <a:solidFill>
                  <a:schemeClr val="bg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</a:t>
            </a:r>
            <a:endParaRPr kumimoji="1" lang="en-US" altLang="ja-JP" sz="2800" b="1" u="sng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sz="28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３．</a:t>
            </a:r>
            <a:r>
              <a:rPr kumimoji="1" lang="en-US" altLang="ja-JP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y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＝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　　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を送信する</a:t>
            </a:r>
            <a:r>
              <a:rPr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endParaRPr kumimoji="1" lang="ja-JP" altLang="en-US" sz="28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43941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1">
            <a:extLst>
              <a:ext uri="{FF2B5EF4-FFF2-40B4-BE49-F238E27FC236}">
                <a16:creationId xmlns:a16="http://schemas.microsoft.com/office/drawing/2014/main" id="{91BFD193-4D4B-EA50-8AB8-DD5DEC222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1769" y="630314"/>
            <a:ext cx="10515600" cy="621437"/>
          </a:xfrm>
        </p:spPr>
        <p:txBody>
          <a:bodyPr>
            <a:normAutofit/>
          </a:bodyPr>
          <a:lstStyle/>
          <a:p>
            <a:r>
              <a:rPr kumimoji="1" lang="en-US" altLang="ja-JP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RSA Security </a:t>
            </a:r>
            <a:r>
              <a:rPr kumimoji="1" lang="ja-JP" altLang="en-US" sz="36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３．受信者がメッセージを復号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85BAB66-2083-546A-519D-D71880DB7CDF}"/>
              </a:ext>
            </a:extLst>
          </p:cNvPr>
          <p:cNvSpPr txBox="1"/>
          <p:nvPr/>
        </p:nvSpPr>
        <p:spPr>
          <a:xfrm>
            <a:off x="506027" y="1509204"/>
            <a:ext cx="11443317" cy="1115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１．受信した暗号文 </a:t>
            </a:r>
            <a:r>
              <a:rPr kumimoji="1"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y</a:t>
            </a:r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を </a:t>
            </a:r>
            <a:r>
              <a:rPr kumimoji="1"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d</a:t>
            </a:r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乗する　　　</a:t>
            </a:r>
            <a:endParaRPr kumimoji="1" lang="en-US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</a:p>
          <a:p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２．これを公開鍵 </a:t>
            </a:r>
            <a:r>
              <a:rPr kumimoji="1"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n</a:t>
            </a:r>
            <a:r>
              <a:rPr kumimoji="1" lang="ja-JP" altLang="en-US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で割った余りが 平文 </a:t>
            </a:r>
            <a:r>
              <a:rPr kumimoji="1" lang="en-US" altLang="ja-JP" sz="280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x</a:t>
            </a:r>
            <a:endParaRPr kumimoji="1" lang="ja-JP" altLang="en-US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5521EAC2-3EB0-195C-082F-219778FD28C8}"/>
              </a:ext>
            </a:extLst>
          </p:cNvPr>
          <p:cNvSpPr txBox="1"/>
          <p:nvPr/>
        </p:nvSpPr>
        <p:spPr>
          <a:xfrm>
            <a:off x="479395" y="2902999"/>
            <a:ext cx="11336784" cy="11156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１．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　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乗する　復号時に </a:t>
            </a:r>
            <a:r>
              <a:rPr kumimoji="1" lang="en-US" altLang="ja-JP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d=5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が受信者しか持たない秘密鍵</a:t>
            </a:r>
            <a:r>
              <a:rPr kumimoji="1" lang="ja-JP" altLang="en-US" sz="1050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</a:p>
          <a:p>
            <a:r>
              <a:rPr kumimoji="1" lang="ja-JP" altLang="en-US" sz="105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</a:p>
          <a:p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２．これを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　　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で割った余りが平文</a:t>
            </a:r>
            <a:r>
              <a:rPr kumimoji="1" lang="ja-JP" altLang="en-US" sz="2800" b="1" u="sng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　　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となる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8FBE184-5B59-7433-7B62-09EDCC4012C6}"/>
              </a:ext>
            </a:extLst>
          </p:cNvPr>
          <p:cNvSpPr txBox="1"/>
          <p:nvPr/>
        </p:nvSpPr>
        <p:spPr>
          <a:xfrm>
            <a:off x="532659" y="4341180"/>
            <a:ext cx="1116810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第三者が </a:t>
            </a:r>
            <a:r>
              <a:rPr kumimoji="1" lang="en-US" altLang="ja-JP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d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を得るには </a:t>
            </a:r>
            <a:r>
              <a:rPr kumimoji="1" lang="en-US" altLang="ja-JP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と</a:t>
            </a:r>
            <a:r>
              <a:rPr kumimoji="1" lang="en-US" altLang="ja-JP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q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が必要➡秘密鍵</a:t>
            </a:r>
            <a:endParaRPr kumimoji="1" lang="en-US" altLang="ja-JP" sz="2800" b="1" dirty="0">
              <a:solidFill>
                <a:srgbClr val="FF0000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kumimoji="1" lang="en-US" altLang="ja-JP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n=</a:t>
            </a:r>
            <a:r>
              <a:rPr kumimoji="1" lang="en-US" altLang="ja-JP" sz="2800" b="1" dirty="0" err="1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pq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は公開されるが、</a:t>
            </a:r>
            <a:r>
              <a:rPr kumimoji="1" lang="en-US" altLang="ja-JP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n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➡</a:t>
            </a:r>
            <a:r>
              <a:rPr kumimoji="1" lang="en-US" altLang="ja-JP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p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kumimoji="1" lang="en-US" altLang="ja-JP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q</a:t>
            </a:r>
            <a:r>
              <a:rPr kumimoji="1" lang="ja-JP" altLang="en-US" sz="2800" b="1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を逆算する素因数分解に手間がかかるため、現実的な時間では第三者に解読されることがない</a:t>
            </a:r>
          </a:p>
        </p:txBody>
      </p:sp>
    </p:spTree>
    <p:extLst>
      <p:ext uri="{BB962C8B-B14F-4D97-AF65-F5344CB8AC3E}">
        <p14:creationId xmlns:p14="http://schemas.microsoft.com/office/powerpoint/2010/main" val="104067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D9BFD189-6427-28DB-A11D-7304A1BEF8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80" y="416814"/>
            <a:ext cx="11216640" cy="6024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1407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378</TotalTime>
  <Words>480</Words>
  <Application>Microsoft Office PowerPoint</Application>
  <PresentationFormat>ワイド画面</PresentationFormat>
  <Paragraphs>62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ＭＳ ゴシック</vt:lpstr>
      <vt:lpstr>游ゴシック</vt:lpstr>
      <vt:lpstr>游ゴシック Light</vt:lpstr>
      <vt:lpstr>Arial</vt:lpstr>
      <vt:lpstr>Office テーマ</vt:lpstr>
      <vt:lpstr>通信の暗号化</vt:lpstr>
      <vt:lpstr>PowerPoint プレゼンテーション</vt:lpstr>
      <vt:lpstr>共通鍵</vt:lpstr>
      <vt:lpstr>RSA Security １．受信者が公開鍵と秘密鍵準備 </vt:lpstr>
      <vt:lpstr>RSA Security ２．送信者がメッセージを暗号化</vt:lpstr>
      <vt:lpstr>RSA Security ３．受信者がメッセージを復号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セキュリティ</dc:title>
  <dc:creator>n s</dc:creator>
  <cp:lastModifiedBy>全日制先生02</cp:lastModifiedBy>
  <cp:revision>16</cp:revision>
  <dcterms:created xsi:type="dcterms:W3CDTF">2022-10-03T13:16:44Z</dcterms:created>
  <dcterms:modified xsi:type="dcterms:W3CDTF">2022-10-05T23:40:04Z</dcterms:modified>
</cp:coreProperties>
</file>